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73" r:id="rId2"/>
    <p:sldId id="274" r:id="rId3"/>
    <p:sldId id="7472" r:id="rId4"/>
    <p:sldId id="7473" r:id="rId5"/>
    <p:sldId id="7471" r:id="rId6"/>
    <p:sldId id="7438" r:id="rId7"/>
    <p:sldId id="7449" r:id="rId8"/>
    <p:sldId id="7440" r:id="rId9"/>
    <p:sldId id="7441" r:id="rId10"/>
    <p:sldId id="7442" r:id="rId11"/>
    <p:sldId id="7443" r:id="rId12"/>
    <p:sldId id="7444" r:id="rId13"/>
    <p:sldId id="7445" r:id="rId14"/>
    <p:sldId id="7446" r:id="rId15"/>
    <p:sldId id="7447" r:id="rId16"/>
    <p:sldId id="7448" r:id="rId17"/>
    <p:sldId id="7450" r:id="rId18"/>
    <p:sldId id="7451" r:id="rId19"/>
    <p:sldId id="7452" r:id="rId20"/>
    <p:sldId id="7453" r:id="rId21"/>
    <p:sldId id="7454" r:id="rId22"/>
    <p:sldId id="7455" r:id="rId23"/>
    <p:sldId id="7456" r:id="rId24"/>
    <p:sldId id="7457" r:id="rId25"/>
    <p:sldId id="7458" r:id="rId26"/>
    <p:sldId id="7459" r:id="rId27"/>
    <p:sldId id="7460" r:id="rId28"/>
    <p:sldId id="7461" r:id="rId29"/>
    <p:sldId id="7462" r:id="rId30"/>
    <p:sldId id="7463" r:id="rId31"/>
    <p:sldId id="7464" r:id="rId32"/>
    <p:sldId id="7465" r:id="rId33"/>
    <p:sldId id="74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7"/>
    <p:restoredTop sz="94643"/>
  </p:normalViewPr>
  <p:slideViewPr>
    <p:cSldViewPr snapToGrid="0">
      <p:cViewPr varScale="1">
        <p:scale>
          <a:sx n="134" d="100"/>
          <a:sy n="134" d="100"/>
        </p:scale>
        <p:origin x="25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82C2-7BFB-AA49-B5E9-81E1E877C17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499C-5668-6D42-A517-43BCF7CE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4F72440B-ADB4-62BB-7247-1D6E39BE6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F5F89A92-4381-1EFF-712C-531B5CFF93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09EE0252-ED2E-BC79-910B-4CA6795961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08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22C4B83D-6C91-DCCD-8B54-05DAE94F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CB84D2CD-997E-3E3C-34D0-578E990BBA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C6640611-2D98-B697-479C-E4371946E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697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81921DA0-1177-461E-D161-8ECD95264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D4D68A4C-2D0C-B5F6-2C55-B23361B3A9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17B4F1CD-2E64-E4EE-9DC3-ADFE018D0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65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728F7B67-A5D3-70DC-85FF-F04591939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C5924219-0600-E09F-9EA3-B68C689F97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C76F0066-8A5F-4B1D-D0FA-4C63D27735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77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AED0D420-007E-60AF-3E59-222198A2F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58B7330B-6793-3296-BB25-EB74D02B3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23B38AE9-A15C-FDCB-6172-954EF3239A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820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13E00228-3A9E-786D-76F9-B731058E2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9DB66DEF-2B51-4A8B-8A4D-D22226CF0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458F1B52-5F07-9DFD-329E-8DA616992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448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2A42E16E-F65D-D095-442B-4308A2B9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A8A05B83-9ABD-0C8A-F920-0BAFE05EEF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37C2E7A5-C207-B24D-0A33-BCB49A8015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30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67B92813-6A81-25FB-03C0-89BB8AB51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11675BB5-1717-B02A-CABF-5197476772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4EA4C5BF-EEEF-EF76-22E4-E134256040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27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F72EBBC7-94AC-3283-7FCD-7B011BD60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1437C689-40E0-019B-7D82-9DB431CCC0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ECBEA5F0-0397-2955-C38B-55D4A386E0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164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0BC296B2-677E-6046-538E-0F8681952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30F0F3CC-F299-BDF2-3DE4-C468507102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97910DA5-FD17-9126-9A0F-33BFCC93C3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03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5CB80151-8543-D8E3-196A-B18433B3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3983D27E-9067-16CD-9FEB-7FB09F3B45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21E17F61-7073-4973-DA0A-E595A47885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437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029952B2-8E44-4A96-A6A7-75927B4F6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497BCEA3-FEC2-2EEA-C0B2-7461E6D7E5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A7C2843E-2531-BB36-439D-30C35A1C8F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92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9696785E-4C62-87B3-054F-9FD60FEA0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C86029B0-A9D3-91D1-9F17-DB98C74E5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20337A87-5B4C-1D9D-5C77-ECEFB29B7B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080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4C6179F8-3DB4-186F-DE29-5B7273CF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5CEDAE76-2661-F776-CC44-DADAD1C132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2DE7D39B-F512-F3C3-D2B0-02705B81F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601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1DDFECB7-0DF2-8480-2439-D5BAD2CB6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77CE8385-F0DE-B3F9-5409-F5171F6FDA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B457AFD9-7D44-6C05-0AB8-A769C42598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55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A41E23D0-ADAA-7CFB-2798-E2B988AB3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32D4C2D5-EE88-05E6-8BAB-34FEFCA66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56175D05-AD7B-11FA-FA0D-687FB06449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193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BF6941A3-CA92-6294-6091-26E0CCA62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E9981A15-0CB0-F602-1D83-B06E38DFC0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EC8EE5B0-309F-91EE-04CA-2DBCD3C91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621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F33D8DB2-44EB-90C5-1016-2DBAE2BB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DB363741-7CA6-1B83-044E-0CFE57711D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BA39C659-1039-488C-265F-C72452BBD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447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083CD333-0ED2-9A29-E27C-8823AC2AF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E01FD077-BA97-DA09-C4ED-1D19766672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5FF96529-435D-7A5C-E3B0-5D82AAC24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296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B6914FE5-26FD-542A-2594-664BF390A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C91CA4EF-3F6E-E068-FFDA-6CE1289D64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68ABECB7-A448-B7F6-4FDD-399F802F00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579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F9A841E3-41D5-8AF7-1851-C82F8D1CF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AC36E7C2-FECC-8ED8-3CAD-8F33CA9D9C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055481E4-995C-4BA7-F8C1-F71C15AD5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97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8F17F663-EF6F-D3DB-DB09-5275FCE8A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870BDF99-6916-05A2-8929-B611D80B28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F7CFF30A-EA6C-34A5-B5A4-0EB81EFFD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640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3DC32DDD-9B49-5D70-61FF-2B431CBA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ABCD106E-6E91-8121-4A22-C75E316966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3120660C-F937-D57C-D005-8E497EBC6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085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F1B16A1A-BD88-72AB-A86B-C1016FCB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57195DDC-0EA7-5560-F698-EA68F71E66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FA11341D-AEFC-BA04-7A1C-C909B2BB8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031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FF8533D2-77EA-B595-4938-26F3DA25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691BC267-DD9D-608A-BCC0-0A785379B7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0C6593E8-82CD-A64D-42AC-37CCFBE969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925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06D71E4A-5018-9966-7AE6-36001B5F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4C00DDEE-C75E-6A1E-45D5-8DFB0B212A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D6D21721-7BA7-F784-F864-8BDF3AFE3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63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46A7DA3D-598F-87E3-776D-9E482153F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DCE1932F-11D4-61F8-DDDF-3FBE95E6F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B8EC33EB-1F62-29E0-4F40-302AC120C7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0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52E4526D-71A9-5C1A-7330-C7508006C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6885C7BE-E0B0-590D-3348-109F33AB4A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650C7736-77AE-4644-B629-EAB1ED4F7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64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F111E56D-A922-DADE-2D51-FC9C57C84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BEFB4B92-1F3E-6BB0-5B3D-7EE3F0A100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80EA8B92-0E69-E7B0-E90A-075A3FA5E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11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BBBD1366-9DCF-2454-7306-E1E7922E8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7A504EA8-4E5A-3E6F-DBC3-474ED12BC8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6CFAD753-4BBA-6B5D-ECB5-02F8BFEF93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20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EADB4FBF-65D8-6916-EAB4-95F5F599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DDB2E804-8329-A3C0-05CB-C68800CF0D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262A69DE-2ED8-7C2A-F0C1-0620D358FD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93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30C8675A-ED02-849F-D3C8-B8BD3EB1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>
            <a:extLst>
              <a:ext uri="{FF2B5EF4-FFF2-40B4-BE49-F238E27FC236}">
                <a16:creationId xmlns:a16="http://schemas.microsoft.com/office/drawing/2014/main" id="{C58D00FB-FF33-1661-AC72-188A35309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>
            <a:extLst>
              <a:ext uri="{FF2B5EF4-FFF2-40B4-BE49-F238E27FC236}">
                <a16:creationId xmlns:a16="http://schemas.microsoft.com/office/drawing/2014/main" id="{98DCC65D-3B48-54D4-5571-2D331C85B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16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0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9400BC-D06E-074C-A23E-C59FB267932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430A2-C904-8441-84F3-217C498F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/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/>
          <p:cNvGrpSpPr/>
          <p:nvPr/>
        </p:nvGrpSpPr>
        <p:grpSpPr>
          <a:xfrm>
            <a:off x="124796" y="210341"/>
            <a:ext cx="4595881" cy="3447259"/>
            <a:chOff x="0" y="0"/>
            <a:chExt cx="2420875" cy="2202716"/>
          </a:xfrm>
        </p:grpSpPr>
        <p:sp>
          <p:nvSpPr>
            <p:cNvPr id="524" name="Google Shape;524;p37"/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/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/>
          <p:cNvSpPr txBox="1"/>
          <p:nvPr/>
        </p:nvSpPr>
        <p:spPr>
          <a:xfrm>
            <a:off x="124797" y="210342"/>
            <a:ext cx="452355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Things That Don’t</a:t>
            </a:r>
          </a:p>
          <a:p>
            <a:pPr algn="ctr"/>
            <a:endParaRPr lang="en-US" sz="1200" dirty="0">
              <a:solidFill>
                <a:srgbClr val="F3FFFD"/>
              </a:solidFill>
              <a:latin typeface="Bungee"/>
              <a:ea typeface="Bungee"/>
              <a:cs typeface="Bungee"/>
              <a:sym typeface="Bungee"/>
            </a:endParaRPr>
          </a:p>
          <a:p>
            <a:pPr algn="ctr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sym typeface="Bungee"/>
              </a:rPr>
              <a:t>Have to Wait</a:t>
            </a:r>
          </a:p>
          <a:p>
            <a:pPr algn="ctr"/>
            <a:endParaRPr lang="en-US" sz="12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sym typeface="Bungee"/>
              </a:rPr>
              <a:t>Until the New Year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/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/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/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23A76F98-779A-441E-8835-94C8196FA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B2BF75B4-6B35-F30D-750B-7EE074041F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1AE07A44-078A-8A74-F03C-CD3C1C7C3284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3C659524-6010-2BBA-8443-31FEA046C34E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511999D2-17D7-7287-F4FF-250897E90D3D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D34D98D9-531D-5F19-044C-8131515640D2}"/>
              </a:ext>
            </a:extLst>
          </p:cNvPr>
          <p:cNvSpPr txBox="1"/>
          <p:nvPr/>
        </p:nvSpPr>
        <p:spPr>
          <a:xfrm>
            <a:off x="197125" y="210342"/>
            <a:ext cx="4451222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  </a:t>
            </a:r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B52AC07B-6015-52D5-EC25-43EC71F32210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058050C9-7375-AED6-2214-0CE1CE0DD440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C6773A5D-5395-7E03-5815-91715A61A16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92010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7F3C0AF3-A959-68F6-8468-BB4E57DD7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E0F05B7F-41F4-F38B-B831-99748669BD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5F414C25-6EA6-87EA-4859-B68BBB83FADA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A84EE252-0A42-651C-F867-9415A4A9CFF3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85D5F2E4-B790-1A6C-6875-8C5EED9818E1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2EB11E07-C76B-FB85-2DFB-CD2A55182263}"/>
              </a:ext>
            </a:extLst>
          </p:cNvPr>
          <p:cNvSpPr txBox="1"/>
          <p:nvPr/>
        </p:nvSpPr>
        <p:spPr>
          <a:xfrm>
            <a:off x="197125" y="210342"/>
            <a:ext cx="4451222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  A. 2 Cor 6:1-2</a:t>
            </a:r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90E6DF8C-9F0D-BE02-A0B2-E5997B73F9BD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C94FBE75-AF46-4F49-A8AC-F2EBF3BBBDAF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08660794-BF87-AF2A-58A1-AD2F3CE750C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9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C3D8411B-9785-798D-588A-3CBE0CFA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4E738BC4-A65E-6ABA-5A3E-DEEBF915DD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A0DF5A28-B175-9E82-11C8-01537B944C41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9ED2D73E-F80E-0A7F-F7F6-B0B10D99DB6B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4983C43E-80A8-025A-CA40-0B2E37BAA850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3AA9901D-45B7-E76D-31AD-77C58D43B9BF}"/>
              </a:ext>
            </a:extLst>
          </p:cNvPr>
          <p:cNvSpPr txBox="1"/>
          <p:nvPr/>
        </p:nvSpPr>
        <p:spPr>
          <a:xfrm>
            <a:off x="197125" y="210342"/>
            <a:ext cx="4451222" cy="33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  A. 2 Cor 6:1-2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1. The salvation 	prophesied in Isaiah is 	now available in Christ 	- </a:t>
            </a:r>
            <a:r>
              <a:rPr lang="en-US" sz="3200" i="1" u="sng" dirty="0">
                <a:solidFill>
                  <a:schemeClr val="bg1"/>
                </a:solidFill>
              </a:rPr>
              <a:t>today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4F6B38BB-F5F6-0ADE-7565-EF0C42DB340E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DE341D72-7DAE-557F-3B0F-3EF21E2B1E53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D66D99C7-9A4D-7D58-5544-90D2A641B6F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2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68048191-C3BC-7AEC-4698-23191043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7147D882-A945-B6D0-0BB7-C9E96E598F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53001EE5-B16E-FA60-7B37-C3D377028B4A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C7A32C1B-59DC-6A54-BBF8-E14C99FAFAA8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92CF2E80-D23A-275A-5967-9E94D0D60048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6F9987FA-85F9-ED77-29F5-B0540564F768}"/>
              </a:ext>
            </a:extLst>
          </p:cNvPr>
          <p:cNvSpPr txBox="1"/>
          <p:nvPr/>
        </p:nvSpPr>
        <p:spPr>
          <a:xfrm>
            <a:off x="197125" y="210342"/>
            <a:ext cx="4451222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  A. 2 Cor 6:1-2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1. The salvation 	prophesied in Isaiah is 	now available in Christ 	- </a:t>
            </a:r>
            <a:r>
              <a:rPr lang="en-US" sz="3200" i="1" u="sng" dirty="0">
                <a:solidFill>
                  <a:schemeClr val="bg1"/>
                </a:solidFill>
              </a:rPr>
              <a:t>today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2. "Salvation" refers to 	being </a:t>
            </a:r>
            <a:r>
              <a:rPr lang="en-US" sz="3200" i="1" dirty="0">
                <a:solidFill>
                  <a:schemeClr val="bg1"/>
                </a:solidFill>
              </a:rPr>
              <a:t>rescued</a:t>
            </a:r>
            <a:r>
              <a:rPr lang="en-US" sz="3200" dirty="0">
                <a:solidFill>
                  <a:schemeClr val="bg1"/>
                </a:solidFill>
              </a:rPr>
              <a:t> from 	sin's penalty = </a:t>
            </a:r>
            <a:r>
              <a:rPr lang="en-US" sz="3200" i="1" u="sng" dirty="0">
                <a:solidFill>
                  <a:schemeClr val="bg1"/>
                </a:solidFill>
              </a:rPr>
              <a:t>death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4909CC87-C2C8-B6F5-50D2-FBBAC9FAF444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3D3F149C-3C3D-A590-29E3-4F780A1B46F6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BE43F77B-320D-DD59-AC50-DC49FD8D366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77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B0FD6B00-EFC8-2C56-3598-911A82F7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D8C10B8A-A11C-3CDF-C9BA-7391872B80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7DD4631D-04B4-2BDC-027B-F8D137589C73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292C4F5F-08F2-97AD-8F62-57CE341AAE24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2AC72F87-D745-3DE8-FD55-CC770F94D43F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64A86C6C-20CF-7740-3921-C4090A852412}"/>
              </a:ext>
            </a:extLst>
          </p:cNvPr>
          <p:cNvSpPr txBox="1"/>
          <p:nvPr/>
        </p:nvSpPr>
        <p:spPr>
          <a:xfrm>
            <a:off x="197125" y="210342"/>
            <a:ext cx="4451222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   A. 2 Cor 6:1-2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B. Rom 10:13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C. Acts 16:30-31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D. 1 John 1:9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95B1C02D-DA9B-19D2-0F99-155F9C6730F5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41E44943-2892-B274-D9AD-589B723CAF46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D3908D83-B465-F8CD-C21A-9E3A0427F81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38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BBED3BDA-648D-FBF6-2D5B-6BA4C4988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FAECBCAD-668D-4FB8-8652-4EFD083CFC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53D9DD0B-3C9D-E60B-B0AD-40F0A8E88140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DE403AC8-43E9-DFD9-868F-68219DC13769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FEB122C7-42BC-6903-7557-6F577F5C2274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BD3604EE-461C-3950-50D1-F1E0D48DEB64}"/>
              </a:ext>
            </a:extLst>
          </p:cNvPr>
          <p:cNvSpPr txBox="1"/>
          <p:nvPr/>
        </p:nvSpPr>
        <p:spPr>
          <a:xfrm>
            <a:off x="197125" y="210342"/>
            <a:ext cx="4451222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E. Men in the Bible did 	not have to wait on the 	calendar to ask 	forgiveness.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2D45A9E1-9D3A-27D9-8A6A-B4F64F2F0A80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E77EB9EF-1D7E-6973-E323-08D2B02465D1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51BBF2D4-1AB0-B201-C553-A1C1C1BBE9C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56252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773FAE82-0FAC-C3C3-C4D9-9A638F68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38EEA9CF-4294-FA3F-7690-50B8DB0734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C8CA757D-1D01-3BA0-1EC0-111E106787B4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CA2EA019-C6E3-A626-CC40-49B69FF41A14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0A0164F2-15E7-7CF5-B209-6BA21A11F810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12D6C68F-88D8-4CFE-D99F-438FBF455DC3}"/>
              </a:ext>
            </a:extLst>
          </p:cNvPr>
          <p:cNvSpPr txBox="1"/>
          <p:nvPr/>
        </p:nvSpPr>
        <p:spPr>
          <a:xfrm>
            <a:off x="197125" y="210342"/>
            <a:ext cx="4451222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E. Men in the Bible did 	not have to wait on the 	calendar to ask 	forgiveness.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1. </a:t>
            </a:r>
            <a:r>
              <a:rPr lang="en-US" sz="3200" u="sng" dirty="0">
                <a:solidFill>
                  <a:schemeClr val="bg1"/>
                </a:solidFill>
              </a:rPr>
              <a:t>David</a:t>
            </a:r>
            <a:r>
              <a:rPr lang="en-US" sz="3200" dirty="0">
                <a:solidFill>
                  <a:schemeClr val="bg1"/>
                </a:solidFill>
              </a:rPr>
              <a:t> – Psalm 51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9258EA11-60E6-E193-604B-54F0EEF0D6B7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5C20FB37-E3D1-35D8-5222-4859AF328051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7FF3AF37-BBFD-09DF-7FE2-4140354BD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0CEA9700-F307-BB62-5DE9-ABE3F7BC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A9299B2D-237F-B228-0B4E-E036E8105C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E38DA31A-E28D-D22F-9E32-6AF5AB0EB9EC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0E3400CD-1284-4074-8C83-01064881453F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0BE17221-70C9-89C4-F890-DB527ADCFF21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E0E8C150-2FE0-A240-5DC0-C6CBE26502C9}"/>
              </a:ext>
            </a:extLst>
          </p:cNvPr>
          <p:cNvSpPr txBox="1"/>
          <p:nvPr/>
        </p:nvSpPr>
        <p:spPr>
          <a:xfrm>
            <a:off x="197125" y="210342"/>
            <a:ext cx="4451222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E. Men in the Bible did 	not have to wait on the 	calendar to ask 	forgiveness.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1. </a:t>
            </a:r>
            <a:r>
              <a:rPr lang="en-US" sz="3200" u="sng" dirty="0">
                <a:solidFill>
                  <a:schemeClr val="bg1"/>
                </a:solidFill>
              </a:rPr>
              <a:t>David</a:t>
            </a:r>
            <a:r>
              <a:rPr lang="en-US" sz="3200" dirty="0">
                <a:solidFill>
                  <a:schemeClr val="bg1"/>
                </a:solidFill>
              </a:rPr>
              <a:t> – Psalm 51</a:t>
            </a:r>
          </a:p>
          <a:p>
            <a:r>
              <a:rPr lang="en-US" sz="3200" dirty="0">
                <a:solidFill>
                  <a:schemeClr val="bg1"/>
                </a:solidFill>
              </a:rPr>
              <a:t>	2. </a:t>
            </a:r>
            <a:r>
              <a:rPr lang="en-US" sz="3200" u="sng" dirty="0">
                <a:solidFill>
                  <a:schemeClr val="bg1"/>
                </a:solidFill>
              </a:rPr>
              <a:t>Jonah</a:t>
            </a:r>
            <a:r>
              <a:rPr lang="en-US" sz="3200" dirty="0">
                <a:solidFill>
                  <a:schemeClr val="bg1"/>
                </a:solidFill>
              </a:rPr>
              <a:t> – Jonah 2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D9E959B3-E997-9C79-D58E-0DF13C0E6994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404548BA-DE13-F1EA-D074-07D72AE3A663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0AE1327D-C9DE-4B6C-76E9-25787045962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1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5DD3FB5F-B318-03FA-6F28-39C94899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C6F74F1C-7663-5BAD-9C11-5A20FC507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4623EBE2-4255-3885-5920-D4D8A1B323D1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56F0B2BB-53CF-F829-0A70-AECEA9E91B26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0DB93BEC-4E95-1205-5EEE-C52F833D98A9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417F19DB-1890-3053-2750-DA09FBC534C1}"/>
              </a:ext>
            </a:extLst>
          </p:cNvPr>
          <p:cNvSpPr txBox="1"/>
          <p:nvPr/>
        </p:nvSpPr>
        <p:spPr>
          <a:xfrm>
            <a:off x="197125" y="210342"/>
            <a:ext cx="4451222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E. Men in the Bible did 	not have to wait on the 	calendar to ask 	forgiveness.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1. </a:t>
            </a:r>
            <a:r>
              <a:rPr lang="en-US" sz="3200" u="sng" dirty="0">
                <a:solidFill>
                  <a:schemeClr val="bg1"/>
                </a:solidFill>
              </a:rPr>
              <a:t>David</a:t>
            </a:r>
            <a:r>
              <a:rPr lang="en-US" sz="3200" dirty="0">
                <a:solidFill>
                  <a:schemeClr val="bg1"/>
                </a:solidFill>
              </a:rPr>
              <a:t> – Psalm 51</a:t>
            </a:r>
          </a:p>
          <a:p>
            <a:r>
              <a:rPr lang="en-US" sz="3200" dirty="0">
                <a:solidFill>
                  <a:schemeClr val="bg1"/>
                </a:solidFill>
              </a:rPr>
              <a:t>	2. </a:t>
            </a:r>
            <a:r>
              <a:rPr lang="en-US" sz="3200" u="sng" dirty="0">
                <a:solidFill>
                  <a:schemeClr val="bg1"/>
                </a:solidFill>
              </a:rPr>
              <a:t>Jonah</a:t>
            </a:r>
            <a:r>
              <a:rPr lang="en-US" sz="3200" dirty="0">
                <a:solidFill>
                  <a:schemeClr val="bg1"/>
                </a:solidFill>
              </a:rPr>
              <a:t> – Jonah 2</a:t>
            </a:r>
          </a:p>
          <a:p>
            <a:r>
              <a:rPr lang="en-US" sz="3200" dirty="0">
                <a:solidFill>
                  <a:schemeClr val="bg1"/>
                </a:solidFill>
              </a:rPr>
              <a:t>	3. </a:t>
            </a:r>
            <a:r>
              <a:rPr lang="en-US" sz="3200" u="sng" dirty="0">
                <a:solidFill>
                  <a:schemeClr val="bg1"/>
                </a:solidFill>
              </a:rPr>
              <a:t>Peter</a:t>
            </a:r>
            <a:r>
              <a:rPr lang="en-US" sz="3200" dirty="0">
                <a:solidFill>
                  <a:schemeClr val="bg1"/>
                </a:solidFill>
              </a:rPr>
              <a:t> – Matt 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A76388E6-ACCA-8C2C-B553-8AB993FBC9E9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2B0AE35D-F3DA-3E65-02CB-F82EE15456AF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7AD35169-CF70-A813-2471-1768D787314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6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8D08501B-899D-841A-882C-FFC0BB21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6582D791-266E-0912-6176-A257C6720B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1208A667-A851-95DB-1591-5F0223848BD7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5DAD480C-2D44-AB01-4CBE-B10989F42782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9DCF6DED-DDDC-A0ED-776E-57E5434D5C47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125FA506-FA51-C81D-716D-8703F7E0E28F}"/>
              </a:ext>
            </a:extLst>
          </p:cNvPr>
          <p:cNvSpPr txBox="1"/>
          <p:nvPr/>
        </p:nvSpPr>
        <p:spPr>
          <a:xfrm>
            <a:off x="197125" y="210342"/>
            <a:ext cx="4451222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1. Forgiveness of sin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E. Men in the Bible did 	not have to wait on the 	calendar to ask 	forgiveness.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	1. </a:t>
            </a:r>
            <a:r>
              <a:rPr lang="en-US" sz="3200" u="sng" dirty="0">
                <a:solidFill>
                  <a:schemeClr val="bg1"/>
                </a:solidFill>
              </a:rPr>
              <a:t>David</a:t>
            </a:r>
            <a:r>
              <a:rPr lang="en-US" sz="3200" dirty="0">
                <a:solidFill>
                  <a:schemeClr val="bg1"/>
                </a:solidFill>
              </a:rPr>
              <a:t> – Psalm 51</a:t>
            </a:r>
          </a:p>
          <a:p>
            <a:r>
              <a:rPr lang="en-US" sz="3200" dirty="0">
                <a:solidFill>
                  <a:schemeClr val="bg1"/>
                </a:solidFill>
              </a:rPr>
              <a:t>	2. </a:t>
            </a:r>
            <a:r>
              <a:rPr lang="en-US" sz="3200" u="sng" dirty="0">
                <a:solidFill>
                  <a:schemeClr val="bg1"/>
                </a:solidFill>
              </a:rPr>
              <a:t>Jonah</a:t>
            </a:r>
            <a:r>
              <a:rPr lang="en-US" sz="3200" dirty="0">
                <a:solidFill>
                  <a:schemeClr val="bg1"/>
                </a:solidFill>
              </a:rPr>
              <a:t> – Jonah 2</a:t>
            </a:r>
          </a:p>
          <a:p>
            <a:r>
              <a:rPr lang="en-US" sz="3200" dirty="0">
                <a:solidFill>
                  <a:schemeClr val="bg1"/>
                </a:solidFill>
              </a:rPr>
              <a:t>	3. </a:t>
            </a:r>
            <a:r>
              <a:rPr lang="en-US" sz="3200" u="sng" dirty="0">
                <a:solidFill>
                  <a:schemeClr val="bg1"/>
                </a:solidFill>
              </a:rPr>
              <a:t>Peter</a:t>
            </a:r>
            <a:r>
              <a:rPr lang="en-US" sz="3200" dirty="0">
                <a:solidFill>
                  <a:schemeClr val="bg1"/>
                </a:solidFill>
              </a:rPr>
              <a:t> – Matt 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	4. </a:t>
            </a:r>
            <a:r>
              <a:rPr lang="en-US" sz="3200" u="sng" dirty="0">
                <a:solidFill>
                  <a:schemeClr val="bg1"/>
                </a:solidFill>
              </a:rPr>
              <a:t>Thief</a:t>
            </a:r>
            <a:r>
              <a:rPr lang="en-US" sz="3200" dirty="0">
                <a:solidFill>
                  <a:schemeClr val="bg1"/>
                </a:solidFill>
              </a:rPr>
              <a:t> on the cross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		- Luke 23:42-43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9FBC5E8F-42B5-4CB7-6322-3517829D207A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CED4E50B-BD50-7C4B-8B2C-358D2407C574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1356E189-66D0-2DD0-DF93-62437C31215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5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E272E549-3EC9-C278-82C8-D3737C61B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438558BB-9F22-1BBC-6D41-8473E7D655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5D61BFF9-3C95-AD79-1517-E5D3250D82A1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D730B322-F298-6EBC-43A0-43F018FBC2E5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1DB5042A-1C43-297C-165C-B30DF2D6360E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88302D6A-B746-0DD1-B3AB-F6DE92F918A2}"/>
              </a:ext>
            </a:extLst>
          </p:cNvPr>
          <p:cNvSpPr txBox="1"/>
          <p:nvPr/>
        </p:nvSpPr>
        <p:spPr>
          <a:xfrm>
            <a:off x="197125" y="210342"/>
            <a:ext cx="4451222" cy="39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As we reflect on last 	year’s joys &amp; 	disappointments and 	wonder what the 		coming year might 	bring,</a:t>
            </a:r>
            <a:endParaRPr lang="en-US" sz="32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lang="en-US" sz="45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0DA14AAA-607F-B381-DEEF-305F354465CB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AD641D90-4F8D-F1C6-4C01-C451A0C1AF32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ABD4D2FF-FDDC-ACB8-6266-6FC1A4270E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738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E7BF564E-D0FF-014B-E78B-965CD184E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3664F5EE-18FD-D55C-BD7B-17653D87AC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4DDBB44D-0380-A47D-24B6-8D04821148A9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51A78D95-2B2B-9D9A-8AF3-6FC63C2FD73B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B891C68D-FD7C-0C76-DABF-8EAAB2C5A6B8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45D8684A-6D73-1264-E3DC-3BC769F13FBB}"/>
              </a:ext>
            </a:extLst>
          </p:cNvPr>
          <p:cNvSpPr txBox="1"/>
          <p:nvPr/>
        </p:nvSpPr>
        <p:spPr>
          <a:xfrm>
            <a:off x="197125" y="210342"/>
            <a:ext cx="4451222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2. Enjoying God’s 	presence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</a:t>
            </a:r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6465EA76-74C9-A5C3-9259-086E469227B4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3E624AAE-80B4-4C99-1C90-1E692E4DFE74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340CE0A1-F27F-10FE-D1BA-7F1E4241A8E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661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E59D0547-6A56-82F1-3DEA-77128697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C5C7959C-D3D1-79D0-8388-035E3517BC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073E30FD-FC74-B3C3-A651-159092BDABC2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5B96145D-B384-D18D-F24F-798DCDAC0CDE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36E71961-8F60-8A95-E470-531D9356DB3B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0F7BA4B9-ECDD-EAC8-9665-09099F9CECCE}"/>
              </a:ext>
            </a:extLst>
          </p:cNvPr>
          <p:cNvSpPr txBox="1"/>
          <p:nvPr/>
        </p:nvSpPr>
        <p:spPr>
          <a:xfrm>
            <a:off x="197125" y="210342"/>
            <a:ext cx="4451222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2. Enjoying God’s 	presence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A. Matt 1:23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B. Matt 18:20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C. Matt 28:20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67E7D145-B739-7315-E396-37E1CBCB7E93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B9F8E16B-F98C-E916-6E50-0752718D61DD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7B32AD65-34AD-2D9A-9511-A77FEDBC6E4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0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A063C898-A51A-C00A-3295-631286390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376A7AE5-70E1-1CD9-DEEF-5F60F16724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4C19CC7A-8EB6-58CC-AF91-174E731B8AD9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BB161EBB-4F7F-D887-F58E-36B55D004560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9B928D8E-4C94-8732-C5B5-F75D5303D3B6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E83414F2-7F80-828A-FA34-E8339E83C66C}"/>
              </a:ext>
            </a:extLst>
          </p:cNvPr>
          <p:cNvSpPr txBox="1"/>
          <p:nvPr/>
        </p:nvSpPr>
        <p:spPr>
          <a:xfrm>
            <a:off x="197125" y="210342"/>
            <a:ext cx="445122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3. Spiritual Discipline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	&amp; Growth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820E630E-EFF9-F5F4-4DE0-D685CD799481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B5694FD8-113A-B92E-1EE0-E4F4DFBD5F26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E876E013-3EB0-3C47-E523-DC77E61317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91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53D46915-0780-E56E-BCF5-7F31F056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567386E6-6F01-395E-C8AB-CD35EE614B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E1AEF158-D370-2024-629A-6F47D8911D91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265A6A81-AC4F-3B0B-613B-9E76E0CECCE8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7314F2B9-6CED-DABD-D687-21F1BF3391E4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76E98B64-0DB4-205C-F182-C2A2A1ADCC04}"/>
              </a:ext>
            </a:extLst>
          </p:cNvPr>
          <p:cNvSpPr txBox="1"/>
          <p:nvPr/>
        </p:nvSpPr>
        <p:spPr>
          <a:xfrm>
            <a:off x="197125" y="210342"/>
            <a:ext cx="4451222" cy="420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3. Spiritual Discipline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	&amp; Growth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A. Luke 9:23-25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B. 2 Pet 1:3-10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C. Micah 6:8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D. Matt 25:21</a:t>
            </a:r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142F4F80-5129-6C71-8358-186740DBF40D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150BC473-11B5-469F-6BA7-67061C74999F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655528E2-928C-44C8-6037-CB5CBFEF74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0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380C5424-2198-F5CB-2AA2-AD4E6CFE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041ADFC8-944F-FC20-7EF0-4536F4EA89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F07D8B85-CFF4-42B8-3FD9-5ECEC90176B3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BBFCBF04-D481-12F3-072F-23C2F92A75FC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8B4F4DD1-0324-E52F-BE4A-3A7DB2340F96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70D2CBCB-6E88-828B-256B-3B26D68B076F}"/>
              </a:ext>
            </a:extLst>
          </p:cNvPr>
          <p:cNvSpPr txBox="1"/>
          <p:nvPr/>
        </p:nvSpPr>
        <p:spPr>
          <a:xfrm>
            <a:off x="197125" y="210342"/>
            <a:ext cx="445122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4. Prayer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6D4348DC-74CC-36C2-3E94-F8344E30ED1E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31C0D01D-A7A5-9A44-114C-3A0844C5A6F4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E7BC757C-155E-FD86-70E5-F640F181036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129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81A88764-AC25-BC69-F26F-B277C7EF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D407E437-FBDC-EE99-09E4-FFACA9D89A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8BBBF4B0-947B-D234-C0A9-E5068C42EC52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83ABB9B8-9CD9-EBAF-274D-7847E22849CD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F37F0751-2E01-7576-8110-EECB55D6AE91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08DE1B08-EDB5-EBC2-3BEE-9477A680886B}"/>
              </a:ext>
            </a:extLst>
          </p:cNvPr>
          <p:cNvSpPr txBox="1"/>
          <p:nvPr/>
        </p:nvSpPr>
        <p:spPr>
          <a:xfrm>
            <a:off x="197125" y="210342"/>
            <a:ext cx="4451222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4. Prayer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A. Psalm 55:16-17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B. Luke 18:1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C. 1 Thess 5:17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D7C088F9-243F-E020-5C9A-7E1653EB7EEB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72E79007-2A6E-B64D-0A17-2F0E20951E7C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9E804CBE-ECE9-6C86-F288-0514FDEC31D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2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B77FFE85-8813-6CF2-B895-DB9856D1E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22765F00-D8AC-F60F-7206-BE97FD9C5F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94ED1127-726F-1993-7E9C-11809F120841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7632075B-DCDF-4FE3-10D9-DAD9854FF788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A71CBED7-DA8D-667F-DD6B-C90CEE9FBF75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8B0D1AEE-0B20-FBFA-A1F0-DA9853DDE00E}"/>
              </a:ext>
            </a:extLst>
          </p:cNvPr>
          <p:cNvSpPr txBox="1"/>
          <p:nvPr/>
        </p:nvSpPr>
        <p:spPr>
          <a:xfrm>
            <a:off x="197125" y="210342"/>
            <a:ext cx="445122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5. Bible Reading &amp; 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	Meditation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FDFEEF9A-C0F2-90FB-8E88-DF55BC403FD8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13A927E4-FFDE-5DBC-05F4-63B3DAC93820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924F3B7E-E3F3-9CFC-445C-E217C5E7B91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67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D5BFEE78-ABBA-6DD4-D055-00000A5D1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3262CEB8-65F6-3F43-9CF7-6E761A8D65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108BE53F-B74A-4043-AF01-BD2DC151EF67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41307027-9F3E-57C9-E757-FC53661712F4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8E46E753-4936-D953-F04E-25700031EE6F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8788D719-334F-7FFA-0E22-7D2689986594}"/>
              </a:ext>
            </a:extLst>
          </p:cNvPr>
          <p:cNvSpPr txBox="1"/>
          <p:nvPr/>
        </p:nvSpPr>
        <p:spPr>
          <a:xfrm>
            <a:off x="197125" y="210342"/>
            <a:ext cx="445122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5. Bible Reading &amp; 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	Meditation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A. Josh 1:8-9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B. Psalm 1:1-2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CF62BF00-0AB9-5691-12ED-D03699DBD8CE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5B1417F4-1D26-5D91-228F-D8D6AF472A32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5FDED60F-A8B7-6A46-CBF6-2F5A73C5154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E3416FFE-AB70-3EFF-A671-70E221C6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275EC42E-1243-5B95-4027-6E45C1D5E5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54AA4DAB-E0AD-395B-3AA3-1A6DA8F6802C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878CD067-BF9D-87E8-53EB-2EE34B418659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71D1ED64-762F-6903-E459-316A2611D20C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3A07EC49-AF0F-7502-1D90-164C22FE1E4A}"/>
              </a:ext>
            </a:extLst>
          </p:cNvPr>
          <p:cNvSpPr txBox="1"/>
          <p:nvPr/>
        </p:nvSpPr>
        <p:spPr>
          <a:xfrm>
            <a:off x="197125" y="210342"/>
            <a:ext cx="445122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6. Worshiping God with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	 His Church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7FB88CF7-F5F8-B644-3382-9F864D5C6DA7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4A65A430-F382-8297-7107-DD592BC7F4BD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A53EC027-8BD3-E79E-A79B-E1266F6DA03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29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D199397F-548F-4C57-1BB7-A54FDF29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6F0FF1BC-CE43-E42B-415A-D9FEFB3A18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44C1ED9A-FA25-5557-581C-9006E0355C29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7B9542D8-7903-E614-D9F5-4B1DFEB0668C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56E097F0-A038-1E43-79B1-50190AE5F46A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986C6EE5-C74D-CDA6-DBA3-E23B073B7AC9}"/>
              </a:ext>
            </a:extLst>
          </p:cNvPr>
          <p:cNvSpPr txBox="1"/>
          <p:nvPr/>
        </p:nvSpPr>
        <p:spPr>
          <a:xfrm>
            <a:off x="197125" y="210342"/>
            <a:ext cx="445122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6. Worshiping God with</a:t>
            </a: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	 His Church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A. Acts 2:42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B. Heb 10:23-25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ED4B7D85-D97C-EBF9-B427-C10E01F8C042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8B151185-F8BB-446A-AE3E-D390587A9639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3DEE57D8-0FAB-66DE-CB51-CBB134624C5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2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3F943875-6128-2684-49C4-5E791A36E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59282925-65F7-63EA-1252-0E0B7DEE1B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B2045938-74A5-3358-2605-10008031E2F5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3BEB96C5-5C28-302D-1C8C-BDC6F399B371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4909E3A1-A942-6C1A-5C97-B8716C1A1A96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30B89AA4-71DF-F4BF-75F8-C0D4BC391FFE}"/>
              </a:ext>
            </a:extLst>
          </p:cNvPr>
          <p:cNvSpPr txBox="1"/>
          <p:nvPr/>
        </p:nvSpPr>
        <p:spPr>
          <a:xfrm>
            <a:off x="197125" y="210342"/>
            <a:ext cx="4451222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As we reflect on last 	year’s joys &amp; 	disappointments and 	wonder what the 		coming year might 	bring, we often 	consider our mortality 	&amp; </a:t>
            </a:r>
            <a:r>
              <a:rPr lang="en-US" sz="3200" i="1" u="sng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significance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.</a:t>
            </a:r>
          </a:p>
          <a:p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	</a:t>
            </a:r>
            <a:endParaRPr lang="en-US" sz="45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C4184679-1D47-C996-152B-1F40DEDBEA6C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876A24F2-94D4-8F73-ED68-F84656D4181C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FBEAAF88-8991-58D9-4A1A-F7E146A419E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2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1C309F8B-315B-85E3-2609-3916A83A9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476085BC-DAC3-2CB3-E0A1-18E399E831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8FD82171-273B-9E12-99B4-747387944D01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4623D30D-A203-BD55-18CA-3E86E0832E2D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B030006C-99F0-8BC9-284B-C0C55B80E69D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686E0432-65FE-B134-8D5D-2616B29DBD96}"/>
              </a:ext>
            </a:extLst>
          </p:cNvPr>
          <p:cNvSpPr txBox="1"/>
          <p:nvPr/>
        </p:nvSpPr>
        <p:spPr>
          <a:xfrm>
            <a:off x="197125" y="210342"/>
            <a:ext cx="445122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7. Restoring 	Relationships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FDE76B18-9D8C-ADAA-4ED4-CEB3DDCACF52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B1BB2826-3F5C-4263-01FA-AA8A87B5022E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A035AD57-EFEF-D39F-E2DA-DC8109B98FD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1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2426D71C-0AE3-7759-0D2A-BE92E184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516B6F33-BBBB-E373-63B4-6151CD839F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40B40805-D540-4249-6949-62CC3EC302A4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9B567C30-235D-F2F6-D047-1422DECA042E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1A3101AD-B8BD-135F-938E-68D4F88BB139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6BBFFF3D-9C35-54DC-54A1-59D03C9B5E32}"/>
              </a:ext>
            </a:extLst>
          </p:cNvPr>
          <p:cNvSpPr txBox="1"/>
          <p:nvPr/>
        </p:nvSpPr>
        <p:spPr>
          <a:xfrm>
            <a:off x="197125" y="210342"/>
            <a:ext cx="4451222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</a:rPr>
              <a:t> 7. Restoring 	Relationships</a:t>
            </a: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   	A. Luke 10:27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B. Matt 18:15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C. Luke 15:17-24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D. 1 John 4:7-11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3F2168AC-C654-F0D5-725B-9BDCF39918D9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2A26F559-7257-D3C1-8BCB-ECA266BC748E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6E5DE0BA-615A-FAA7-C5E5-6301A23294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8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2AD8F98B-E2D6-B223-E0A3-7E2385EC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19C7110D-F0F8-5DBA-3CA7-048EA201CB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E5B2C720-7F81-165D-502F-05A062C8E46B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750D6904-8A2A-F375-9A8F-0B1EBF26C9E1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714FCC51-0EBE-FE58-D49A-769919133050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4D03B9FE-B87A-31B8-8404-A0125A2ABC6E}"/>
              </a:ext>
            </a:extLst>
          </p:cNvPr>
          <p:cNvSpPr txBox="1"/>
          <p:nvPr/>
        </p:nvSpPr>
        <p:spPr>
          <a:xfrm>
            <a:off x="197125" y="210342"/>
            <a:ext cx="4451222" cy="497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chemeClr val="bg1"/>
                </a:solidFill>
                <a:latin typeface="Bungee"/>
                <a:ea typeface="Bungee"/>
                <a:cs typeface="Bungee"/>
                <a:sym typeface="Bungee"/>
              </a:rPr>
              <a:t>Summary:</a:t>
            </a:r>
          </a:p>
          <a:p>
            <a:r>
              <a:rPr lang="en-US" sz="3200" dirty="0">
                <a:solidFill>
                  <a:schemeClr val="bg1"/>
                </a:solidFill>
                <a:latin typeface="Bungee"/>
                <a:ea typeface="Bungee"/>
                <a:sym typeface="Bungee"/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of God, 	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presence,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power, 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promises,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blessings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	are available to us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the </a:t>
            </a:r>
            <a:r>
              <a:rPr lang="en-US" sz="3200" i="1" u="sng" dirty="0">
                <a:solidFill>
                  <a:schemeClr val="bg1"/>
                </a:solidFill>
              </a:rPr>
              <a:t>time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1FCC96CC-3F52-6CB5-0D4A-F58553784260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C15AE524-0BC9-B931-BA3B-D63E7FD6D8A1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202A4DA3-6259-2549-9298-2260B95277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981085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A7AB8CD1-9145-55CF-A921-45AD8539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345AF3B7-71D2-0086-F9E4-2D6C37F51B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19F60C33-C475-5961-F3FD-A57789152C68}"/>
              </a:ext>
            </a:extLst>
          </p:cNvPr>
          <p:cNvGrpSpPr/>
          <p:nvPr/>
        </p:nvGrpSpPr>
        <p:grpSpPr>
          <a:xfrm>
            <a:off x="124796" y="210341"/>
            <a:ext cx="4595881" cy="3447259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AEC54BBC-3CE0-A607-C376-F00B2B56FE5D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4A54598F-6476-22C3-4D22-610224CCF2AA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AF4A6E8B-DDB2-0200-FDBF-A775B4DCE2CF}"/>
              </a:ext>
            </a:extLst>
          </p:cNvPr>
          <p:cNvSpPr txBox="1"/>
          <p:nvPr/>
        </p:nvSpPr>
        <p:spPr>
          <a:xfrm>
            <a:off x="124797" y="210342"/>
            <a:ext cx="452355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Things That Don’t</a:t>
            </a:r>
          </a:p>
          <a:p>
            <a:pPr algn="ctr"/>
            <a:endParaRPr lang="en-US" sz="1200" dirty="0">
              <a:solidFill>
                <a:srgbClr val="F3FFFD"/>
              </a:solidFill>
              <a:latin typeface="Bungee"/>
              <a:ea typeface="Bungee"/>
              <a:cs typeface="Bungee"/>
              <a:sym typeface="Bungee"/>
            </a:endParaRPr>
          </a:p>
          <a:p>
            <a:pPr algn="ctr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sym typeface="Bungee"/>
              </a:rPr>
              <a:t>Have to Wait</a:t>
            </a:r>
          </a:p>
          <a:p>
            <a:pPr algn="ctr"/>
            <a:endParaRPr lang="en-US" sz="12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sym typeface="Bungee"/>
              </a:rPr>
              <a:t>Until the New Year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AAE0A2B2-0D43-C498-6CAA-3391BF0BD5BD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6B3B6B07-630B-BECC-689D-EE084D29B774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EE04AD0E-A0C1-466E-6422-EDFD79B1FB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77770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DDCD072E-3574-92D7-88F8-63DDD40E1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14FBC37A-3EE3-AA34-349F-CBEC08F7E2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7937E149-DAD0-123B-0CAB-D31BB3FAD497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5C00D3BD-B83D-2836-EC38-401B0C532701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93E25F94-E326-2C27-2A73-FFB9783E15F2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15597832-762C-6357-11CE-8DB8BF48A4E9}"/>
              </a:ext>
            </a:extLst>
          </p:cNvPr>
          <p:cNvSpPr txBox="1"/>
          <p:nvPr/>
        </p:nvSpPr>
        <p:spPr>
          <a:xfrm>
            <a:off x="197125" y="210342"/>
            <a:ext cx="4451222" cy="74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As we reflect on last 	year’s joys &amp; 	disappointments and 	wonder what the 		coming year might 	bring, we often 	consider our mortality 	&amp; </a:t>
            </a:r>
            <a:r>
              <a:rPr lang="en-US" sz="3200" i="1" u="sng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significance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.</a:t>
            </a:r>
          </a:p>
          <a:p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	- Ps 90:12 Teach us to 	number our days that 	we may get a heart of 	wisdom.”</a:t>
            </a:r>
          </a:p>
          <a:p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.</a:t>
            </a:r>
            <a:endParaRPr lang="en-US" sz="32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lang="en-US" sz="45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121AB004-1E7D-159A-2C96-FA2208E4E06C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C770C02F-A848-49DF-1823-2A7F4AD0D731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D4297D0C-D3E7-599A-C7F0-E063086A708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2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CE576BCC-0B4A-3196-0F26-0E20A5D12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53368881-92D3-49E3-5A59-1C8028F23D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8E2B988E-4CAE-555C-4CD0-AE870AA32A63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B61F1746-CEC6-E51E-8910-2F05AC9B0B11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7E262EA1-89E5-4D59-B06D-F43A89E62E62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BCC6EA1C-AD02-5E63-3637-A1FEB004926C}"/>
              </a:ext>
            </a:extLst>
          </p:cNvPr>
          <p:cNvSpPr txBox="1"/>
          <p:nvPr/>
        </p:nvSpPr>
        <p:spPr>
          <a:xfrm>
            <a:off x="197125" y="210342"/>
            <a:ext cx="4451222" cy="250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God is </a:t>
            </a:r>
            <a:r>
              <a:rPr lang="en-US" sz="3200" u="sng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infinite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. </a:t>
            </a:r>
          </a:p>
          <a:p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	He is not </a:t>
            </a:r>
            <a:r>
              <a:rPr lang="en-US" sz="3200" u="sng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limited</a:t>
            </a:r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 by </a:t>
            </a:r>
          </a:p>
          <a:p>
            <a:r>
              <a:rPr lang="en-US" sz="3200" dirty="0">
                <a:solidFill>
                  <a:srgbClr val="F3FFFD"/>
                </a:solidFill>
                <a:latin typeface="Aptos" panose="020B0004020202020204" pitchFamily="34" charset="0"/>
                <a:ea typeface="Bungee"/>
                <a:cs typeface="Bungee"/>
                <a:sym typeface="Bungee"/>
              </a:rPr>
              <a:t>	time, space, or matter.</a:t>
            </a:r>
            <a:endParaRPr lang="en-US" sz="32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lang="en-US" sz="4500" dirty="0">
              <a:solidFill>
                <a:srgbClr val="F3FFFD"/>
              </a:solidFill>
              <a:latin typeface="Aptos" panose="020B0004020202020204" pitchFamily="34" charset="0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A475BBAB-DC13-A1CF-61A2-012B88126D8E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6F9CC80E-2615-FFE7-C368-BD7E18539D40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AFD3D25D-F617-C498-9EDD-2F4FAAC765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07864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25B025DD-3922-B5F1-5F46-5F3236458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492BDF45-541C-7A2D-9727-8F0B8A73F07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69A12C37-A7BA-9F66-0394-1DFAD5BCF10D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7A8EFC40-AF6B-7517-8C0A-0D6D7E90F1F5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7A105A36-98EA-9561-27E7-E1EFEDE72ABC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621959E1-8611-52E6-C9EE-B4F3F9797884}"/>
              </a:ext>
            </a:extLst>
          </p:cNvPr>
          <p:cNvSpPr txBox="1"/>
          <p:nvPr/>
        </p:nvSpPr>
        <p:spPr>
          <a:xfrm>
            <a:off x="197125" y="210342"/>
            <a:ext cx="4451222" cy="515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God is </a:t>
            </a:r>
            <a:r>
              <a:rPr lang="en-US" sz="3200" u="sng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infinite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.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He is not </a:t>
            </a:r>
            <a:r>
              <a:rPr lang="en-US" sz="3200" u="sng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limited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 by 	time, space, or matter.</a:t>
            </a:r>
          </a:p>
          <a:p>
            <a:endParaRPr lang="en-US" sz="1200" dirty="0">
              <a:solidFill>
                <a:srgbClr val="F3FFFD"/>
              </a:solidFill>
              <a:ea typeface="Bungee"/>
              <a:cs typeface="Bungee"/>
              <a:sym typeface="Bungee"/>
            </a:endParaRP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- Gen 1:1 In the 	beginning (time),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</a:t>
            </a:r>
            <a:r>
              <a:rPr lang="en-US" sz="3200" i="1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God created 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the 	heavens (space) and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the earth (matter). </a:t>
            </a:r>
            <a:endParaRPr lang="en-US" sz="3200" dirty="0">
              <a:solidFill>
                <a:srgbClr val="F3FFFD"/>
              </a:solidFill>
              <a:ea typeface="Bungee"/>
              <a:sym typeface="Bungee"/>
            </a:endParaRP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20E42329-F072-9DBB-D239-251A75048061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F1331A5E-7E50-E7DD-10E1-7AF254291CC0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31A02B9D-6AE5-1454-8227-21D5B15487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8224D804-EB77-F0B1-7DA7-DD973DBF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DA7BF779-AFDA-20FD-0AC8-DCA675F2B5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6E81A953-5560-DA13-CFEA-3F8FB1405D08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F84255E1-5B5A-996D-A350-D9D8E750C0B9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65E4BFDE-D547-E28D-9E70-C87A25E97373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9CDCA539-8FA6-0399-C76E-081774B318FF}"/>
              </a:ext>
            </a:extLst>
          </p:cNvPr>
          <p:cNvSpPr txBox="1"/>
          <p:nvPr/>
        </p:nvSpPr>
        <p:spPr>
          <a:xfrm>
            <a:off x="197125" y="210342"/>
            <a:ext cx="4451222" cy="614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God is </a:t>
            </a:r>
            <a:r>
              <a:rPr lang="en-US" sz="3200" u="sng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infinite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.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He is not </a:t>
            </a:r>
            <a:r>
              <a:rPr lang="en-US" sz="3200" u="sng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limited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 by 	time, space, or matter.</a:t>
            </a:r>
          </a:p>
          <a:p>
            <a:endParaRPr lang="en-US" sz="1200" dirty="0">
              <a:solidFill>
                <a:srgbClr val="F3FFFD"/>
              </a:solidFill>
              <a:ea typeface="Bungee"/>
              <a:cs typeface="Bungee"/>
              <a:sym typeface="Bungee"/>
            </a:endParaRP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- Gen 1:1 In the 	beginning (time),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</a:t>
            </a:r>
            <a:r>
              <a:rPr lang="en-US" sz="3200" i="1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God created </a:t>
            </a:r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the 	heavens (space) and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cs typeface="Bungee"/>
                <a:sym typeface="Bungee"/>
              </a:rPr>
              <a:t>	the earth (matter). </a:t>
            </a:r>
          </a:p>
          <a:p>
            <a:r>
              <a:rPr lang="en-US" sz="3200" dirty="0">
                <a:solidFill>
                  <a:srgbClr val="F3FFFD"/>
                </a:solidFill>
                <a:ea typeface="Bungee"/>
                <a:sym typeface="Bungee"/>
              </a:rPr>
              <a:t>	- Rev 21 = no more 	sun or moon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EE6405AE-F39E-675B-A0FE-5886B6CE8277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1A3281C8-4FD7-43FC-ED68-FFE973366C9E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E6FF479A-AEAC-E0F4-C930-5AE7C1ED5E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7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B9ED17D0-AFC0-AD68-016C-5B134FD85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86905743-76BE-81BA-13E0-652D3614B8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CCBD2391-4FED-6D24-6046-1CE1414CBF47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476580AD-7D02-EDAD-8C6A-632647CAF490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66CF34E5-8B23-A4A0-0513-D654A6C06DF5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4B179C7C-B704-B9E0-2B4B-E28A1CD4606F}"/>
              </a:ext>
            </a:extLst>
          </p:cNvPr>
          <p:cNvSpPr txBox="1"/>
          <p:nvPr/>
        </p:nvSpPr>
        <p:spPr>
          <a:xfrm>
            <a:off x="197125" y="210342"/>
            <a:ext cx="4451222" cy="2693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chemeClr val="bg1"/>
                </a:solidFill>
              </a:rPr>
              <a:t>He is Jehovah</a:t>
            </a:r>
          </a:p>
          <a:p>
            <a:pPr lvl="0"/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	= The eternally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   self-</a:t>
            </a:r>
            <a:r>
              <a:rPr lang="en-US" sz="3200" u="sng" dirty="0">
                <a:solidFill>
                  <a:schemeClr val="bg1"/>
                </a:solidFill>
              </a:rPr>
              <a:t>existent</a:t>
            </a:r>
            <a:r>
              <a:rPr lang="en-US" sz="3200" dirty="0">
                <a:solidFill>
                  <a:schemeClr val="bg1"/>
                </a:solidFill>
              </a:rPr>
              <a:t> One 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D99A6035-FECA-B507-6D3D-AF81EF32F3CE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87215390-69DC-A518-05B6-54CC00B5C87F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2125A13E-94E4-35FB-BBE2-27F3864B9BD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67254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719A6DAB-6AF3-BD9F-1832-D6FFF269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7">
            <a:extLst>
              <a:ext uri="{FF2B5EF4-FFF2-40B4-BE49-F238E27FC236}">
                <a16:creationId xmlns:a16="http://schemas.microsoft.com/office/drawing/2014/main" id="{3AF089D1-4E19-25FB-33C2-15B1FBE81F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820" b="1011"/>
          <a:stretch/>
        </p:blipFill>
        <p:spPr>
          <a:xfrm>
            <a:off x="-83425" y="0"/>
            <a:ext cx="931085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3" name="Google Shape;523;p37">
            <a:extLst>
              <a:ext uri="{FF2B5EF4-FFF2-40B4-BE49-F238E27FC236}">
                <a16:creationId xmlns:a16="http://schemas.microsoft.com/office/drawing/2014/main" id="{C3312FDB-4564-9F10-1444-E0A2A364F893}"/>
              </a:ext>
            </a:extLst>
          </p:cNvPr>
          <p:cNvGrpSpPr/>
          <p:nvPr/>
        </p:nvGrpSpPr>
        <p:grpSpPr>
          <a:xfrm>
            <a:off x="124796" y="210341"/>
            <a:ext cx="4595881" cy="5265785"/>
            <a:chOff x="0" y="0"/>
            <a:chExt cx="2420875" cy="2202716"/>
          </a:xfrm>
        </p:grpSpPr>
        <p:sp>
          <p:nvSpPr>
            <p:cNvPr id="524" name="Google Shape;524;p37">
              <a:extLst>
                <a:ext uri="{FF2B5EF4-FFF2-40B4-BE49-F238E27FC236}">
                  <a16:creationId xmlns:a16="http://schemas.microsoft.com/office/drawing/2014/main" id="{D37DB19B-7CE7-B339-EFFF-278D4D8554BE}"/>
                </a:ext>
              </a:extLst>
            </p:cNvPr>
            <p:cNvSpPr/>
            <p:nvPr/>
          </p:nvSpPr>
          <p:spPr>
            <a:xfrm>
              <a:off x="0" y="0"/>
              <a:ext cx="2420875" cy="2202716"/>
            </a:xfrm>
            <a:custGeom>
              <a:avLst/>
              <a:gdLst/>
              <a:ahLst/>
              <a:cxnLst/>
              <a:rect l="l" t="t" r="r" b="b"/>
              <a:pathLst>
                <a:path w="2420875" h="2202716" extrusionOk="0">
                  <a:moveTo>
                    <a:pt x="2341457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2123298"/>
                  </a:lnTo>
                  <a:cubicBezTo>
                    <a:pt x="43699" y="2123298"/>
                    <a:pt x="79418" y="2158637"/>
                    <a:pt x="79418" y="2202716"/>
                  </a:cubicBezTo>
                  <a:lnTo>
                    <a:pt x="2341457" y="2202716"/>
                  </a:lnTo>
                  <a:cubicBezTo>
                    <a:pt x="2341457" y="2159016"/>
                    <a:pt x="2376796" y="2123298"/>
                    <a:pt x="2420875" y="2123298"/>
                  </a:cubicBezTo>
                  <a:lnTo>
                    <a:pt x="2420875" y="79418"/>
                  </a:lnTo>
                  <a:cubicBezTo>
                    <a:pt x="2377176" y="79418"/>
                    <a:pt x="2341457" y="44079"/>
                    <a:pt x="2341457" y="0"/>
                  </a:cubicBezTo>
                  <a:close/>
                </a:path>
              </a:pathLst>
            </a:custGeom>
            <a:solidFill>
              <a:srgbClr val="A16B9F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900"/>
            </a:p>
          </p:txBody>
        </p:sp>
        <p:sp>
          <p:nvSpPr>
            <p:cNvPr id="525" name="Google Shape;525;p37">
              <a:extLst>
                <a:ext uri="{FF2B5EF4-FFF2-40B4-BE49-F238E27FC236}">
                  <a16:creationId xmlns:a16="http://schemas.microsoft.com/office/drawing/2014/main" id="{1A7B8CEF-974C-1F1D-DC5C-6E601DFCEB3E}"/>
                </a:ext>
              </a:extLst>
            </p:cNvPr>
            <p:cNvSpPr txBox="1"/>
            <p:nvPr/>
          </p:nvSpPr>
          <p:spPr>
            <a:xfrm>
              <a:off x="38100" y="0"/>
              <a:ext cx="2344675" cy="2164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37">
            <a:extLst>
              <a:ext uri="{FF2B5EF4-FFF2-40B4-BE49-F238E27FC236}">
                <a16:creationId xmlns:a16="http://schemas.microsoft.com/office/drawing/2014/main" id="{B56AAB66-DDAB-A81A-98DE-E8F862360106}"/>
              </a:ext>
            </a:extLst>
          </p:cNvPr>
          <p:cNvSpPr txBox="1"/>
          <p:nvPr/>
        </p:nvSpPr>
        <p:spPr>
          <a:xfrm>
            <a:off x="197125" y="210342"/>
            <a:ext cx="4451222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4500" dirty="0">
                <a:solidFill>
                  <a:srgbClr val="F3FFFD"/>
                </a:solidFill>
                <a:latin typeface="Bungee"/>
                <a:ea typeface="Bungee"/>
                <a:cs typeface="Bungee"/>
                <a:sym typeface="Bungee"/>
              </a:rPr>
              <a:t>* </a:t>
            </a:r>
            <a:r>
              <a:rPr lang="en-US" sz="3200" dirty="0">
                <a:solidFill>
                  <a:schemeClr val="bg1"/>
                </a:solidFill>
              </a:rPr>
              <a:t>Therefore, 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of God, 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presence,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power, 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promises,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His blessings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	are available to us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u="sng" dirty="0">
                <a:solidFill>
                  <a:schemeClr val="bg1"/>
                </a:solidFill>
              </a:rPr>
              <a:t>all</a:t>
            </a:r>
            <a:r>
              <a:rPr lang="en-US" sz="3200" dirty="0">
                <a:solidFill>
                  <a:schemeClr val="bg1"/>
                </a:solidFill>
              </a:rPr>
              <a:t> the </a:t>
            </a:r>
            <a:r>
              <a:rPr lang="en-US" sz="3200" i="1" u="sng" dirty="0">
                <a:solidFill>
                  <a:schemeClr val="bg1"/>
                </a:solidFill>
              </a:rPr>
              <a:t>time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4500" dirty="0">
              <a:solidFill>
                <a:srgbClr val="F3FFFD"/>
              </a:solidFill>
              <a:latin typeface="Bungee"/>
              <a:ea typeface="Bungee"/>
              <a:sym typeface="Bungee"/>
            </a:endParaRPr>
          </a:p>
          <a:p>
            <a:pPr algn="ctr"/>
            <a:endParaRPr sz="900" dirty="0"/>
          </a:p>
        </p:txBody>
      </p:sp>
      <p:sp>
        <p:nvSpPr>
          <p:cNvPr id="527" name="Google Shape;527;p37">
            <a:extLst>
              <a:ext uri="{FF2B5EF4-FFF2-40B4-BE49-F238E27FC236}">
                <a16:creationId xmlns:a16="http://schemas.microsoft.com/office/drawing/2014/main" id="{B5223269-5AB8-220E-BA60-A6EC49356079}"/>
              </a:ext>
            </a:extLst>
          </p:cNvPr>
          <p:cNvSpPr/>
          <p:nvPr/>
        </p:nvSpPr>
        <p:spPr>
          <a:xfrm>
            <a:off x="5702109" y="5282068"/>
            <a:ext cx="1505249" cy="1217884"/>
          </a:xfrm>
          <a:custGeom>
            <a:avLst/>
            <a:gdLst/>
            <a:ahLst/>
            <a:cxnLst/>
            <a:rect l="l" t="t" r="r" b="b"/>
            <a:pathLst>
              <a:path w="3010498" h="2435767" extrusionOk="0">
                <a:moveTo>
                  <a:pt x="0" y="0"/>
                </a:moveTo>
                <a:lnTo>
                  <a:pt x="3010498" y="0"/>
                </a:lnTo>
                <a:lnTo>
                  <a:pt x="3010498" y="2435767"/>
                </a:lnTo>
                <a:lnTo>
                  <a:pt x="0" y="2435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28" name="Google Shape;528;p37">
            <a:extLst>
              <a:ext uri="{FF2B5EF4-FFF2-40B4-BE49-F238E27FC236}">
                <a16:creationId xmlns:a16="http://schemas.microsoft.com/office/drawing/2014/main" id="{5F943050-D515-22D6-F8CB-9E9C919331CF}"/>
              </a:ext>
            </a:extLst>
          </p:cNvPr>
          <p:cNvSpPr/>
          <p:nvPr/>
        </p:nvSpPr>
        <p:spPr>
          <a:xfrm rot="1089939">
            <a:off x="8188488" y="2118258"/>
            <a:ext cx="737662" cy="714862"/>
          </a:xfrm>
          <a:custGeom>
            <a:avLst/>
            <a:gdLst/>
            <a:ahLst/>
            <a:cxnLst/>
            <a:rect l="l" t="t" r="r" b="b"/>
            <a:pathLst>
              <a:path w="1475324" h="1429723" extrusionOk="0">
                <a:moveTo>
                  <a:pt x="0" y="0"/>
                </a:moveTo>
                <a:lnTo>
                  <a:pt x="1475325" y="0"/>
                </a:lnTo>
                <a:lnTo>
                  <a:pt x="1475325" y="1429724"/>
                </a:lnTo>
                <a:lnTo>
                  <a:pt x="0" y="1429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529" name="Google Shape;529;p37">
            <a:extLst>
              <a:ext uri="{FF2B5EF4-FFF2-40B4-BE49-F238E27FC236}">
                <a16:creationId xmlns:a16="http://schemas.microsoft.com/office/drawing/2014/main" id="{6AE6EF87-AA9D-1DB8-A865-9661B8D806F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43278"/>
          <a:stretch/>
        </p:blipFill>
        <p:spPr>
          <a:xfrm>
            <a:off x="7799236" y="599938"/>
            <a:ext cx="1428188" cy="115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95558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3808</TotalTime>
  <Words>907</Words>
  <Application>Microsoft Office PowerPoint</Application>
  <PresentationFormat>On-screen Show (4:3)</PresentationFormat>
  <Paragraphs>172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Bungee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Vanaman</dc:creator>
  <cp:lastModifiedBy>MRMS Admin</cp:lastModifiedBy>
  <cp:revision>24</cp:revision>
  <dcterms:created xsi:type="dcterms:W3CDTF">2026-01-01T21:30:39Z</dcterms:created>
  <dcterms:modified xsi:type="dcterms:W3CDTF">2026-02-05T16:44:40Z</dcterms:modified>
</cp:coreProperties>
</file>