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5"/>
  </p:notesMasterIdLst>
  <p:sldIdLst>
    <p:sldId id="7215" r:id="rId2"/>
    <p:sldId id="7154" r:id="rId3"/>
    <p:sldId id="7155" r:id="rId4"/>
    <p:sldId id="7158" r:id="rId5"/>
    <p:sldId id="7161" r:id="rId6"/>
    <p:sldId id="269" r:id="rId7"/>
    <p:sldId id="292" r:id="rId8"/>
    <p:sldId id="7160" r:id="rId9"/>
    <p:sldId id="7162" r:id="rId10"/>
    <p:sldId id="270" r:id="rId11"/>
    <p:sldId id="273" r:id="rId12"/>
    <p:sldId id="7163" r:id="rId13"/>
    <p:sldId id="7164" r:id="rId14"/>
    <p:sldId id="274" r:id="rId15"/>
    <p:sldId id="276" r:id="rId16"/>
    <p:sldId id="277" r:id="rId17"/>
    <p:sldId id="278" r:id="rId18"/>
    <p:sldId id="7165" r:id="rId19"/>
    <p:sldId id="7166" r:id="rId20"/>
    <p:sldId id="7167" r:id="rId21"/>
    <p:sldId id="7168" r:id="rId22"/>
    <p:sldId id="282" r:id="rId23"/>
    <p:sldId id="7170" r:id="rId24"/>
    <p:sldId id="7171" r:id="rId25"/>
    <p:sldId id="7172" r:id="rId26"/>
    <p:sldId id="7173" r:id="rId27"/>
    <p:sldId id="7174" r:id="rId28"/>
    <p:sldId id="7175" r:id="rId29"/>
    <p:sldId id="7176" r:id="rId30"/>
    <p:sldId id="291" r:id="rId31"/>
    <p:sldId id="296" r:id="rId32"/>
    <p:sldId id="7179" r:id="rId33"/>
    <p:sldId id="7383" r:id="rId34"/>
    <p:sldId id="7180" r:id="rId35"/>
    <p:sldId id="297" r:id="rId36"/>
    <p:sldId id="7181" r:id="rId37"/>
    <p:sldId id="7182" r:id="rId38"/>
    <p:sldId id="7183" r:id="rId39"/>
    <p:sldId id="7184" r:id="rId40"/>
    <p:sldId id="7185" r:id="rId41"/>
    <p:sldId id="312" r:id="rId42"/>
    <p:sldId id="318" r:id="rId43"/>
    <p:sldId id="7187" r:id="rId44"/>
    <p:sldId id="7186" r:id="rId45"/>
    <p:sldId id="7188" r:id="rId46"/>
    <p:sldId id="7189" r:id="rId47"/>
    <p:sldId id="7190" r:id="rId48"/>
    <p:sldId id="7191" r:id="rId49"/>
    <p:sldId id="7384" r:id="rId50"/>
    <p:sldId id="7192" r:id="rId51"/>
    <p:sldId id="7195" r:id="rId52"/>
    <p:sldId id="7196" r:id="rId53"/>
    <p:sldId id="7193" r:id="rId54"/>
    <p:sldId id="7194" r:id="rId55"/>
    <p:sldId id="7197" r:id="rId56"/>
    <p:sldId id="335" r:id="rId57"/>
    <p:sldId id="336" r:id="rId58"/>
    <p:sldId id="7198" r:id="rId59"/>
    <p:sldId id="7199" r:id="rId60"/>
    <p:sldId id="7200" r:id="rId61"/>
    <p:sldId id="7202" r:id="rId62"/>
    <p:sldId id="7203" r:id="rId63"/>
    <p:sldId id="7204" r:id="rId64"/>
    <p:sldId id="7205" r:id="rId65"/>
    <p:sldId id="7206" r:id="rId66"/>
    <p:sldId id="7207" r:id="rId67"/>
    <p:sldId id="7208" r:id="rId68"/>
    <p:sldId id="7209" r:id="rId69"/>
    <p:sldId id="7210" r:id="rId70"/>
    <p:sldId id="7211" r:id="rId71"/>
    <p:sldId id="7213" r:id="rId72"/>
    <p:sldId id="7214" r:id="rId73"/>
    <p:sldId id="7216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927"/>
    <p:restoredTop sz="94636"/>
  </p:normalViewPr>
  <p:slideViewPr>
    <p:cSldViewPr>
      <p:cViewPr>
        <p:scale>
          <a:sx n="85" d="100"/>
          <a:sy n="85" d="100"/>
        </p:scale>
        <p:origin x="656" y="1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06E8A-A2F6-2C49-90FC-EBAD2825BC83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5F166-B66E-794B-B9C2-4DDFC8140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76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CB9DF-3BA0-D004-32AA-473D7A652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A8CF8C-8642-6CA9-5490-5212432F5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232CF-A112-28D8-F8D9-564A609C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0ECFF-95C5-F2C3-DD2B-2F4CBDD1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38EED-6A42-A635-CEDD-C7D265B8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4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FAA13-D65A-4906-03AE-19F21135C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7B53C6-E736-33D5-0216-FBD9ADAEE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7AB89-D978-1319-A836-2D772ECB9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F4E3C-B58F-3036-414E-AFC4498EE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7B960-5FAA-1167-CAC5-1ECC3774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42E2AD-C34B-32B9-0E11-440FE9E6F6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7D8B2-1EB8-9F12-A0DA-410F52B86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0CF58-4A21-64A2-1543-0868DFC09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A947E-A04B-13E0-1FA1-BB067F14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07381-F86F-2875-ABBC-A020C23B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1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FF1E9-AA49-12A5-6D0F-4CEB3846E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2BBA3-946F-FACA-F0F0-E1B7C15CF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63438-09D5-7A9E-C8B7-1FAE9F18D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94CCF-74A7-C96C-DBEB-7E97906EC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E20CC-2886-4F68-20B6-087CE6E6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4E6E-83B5-E565-16E7-AF2A85707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26898-ED7E-1748-17AA-89659DC36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0D327-864F-0D61-8E71-60DF71FA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BE16F-856F-DA84-8339-7BA5356E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77F90-F5BE-F73E-1F97-6354B6B7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1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24E3-2265-4AF0-15AA-EC88A8659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C52E4-683B-CCDF-C6E7-B8F590BCE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42F64-018A-8F1B-3C47-00551A389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8466C-B2EC-C83F-0534-A1D641E9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F336F-3C81-D2F0-4225-24C250DC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A43A6-4C8E-AB34-D6F7-1DDE4F0B4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3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573D-ADA5-7A38-87D0-9C27639F6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C07CB-E3BE-F1F7-59ED-BC85D1B00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E6389-E969-75D8-82E2-C802A6F4C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87AC39-1779-02CA-1FC5-E2AD2CB53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640A2-03E9-05BE-B1EB-951D5E4BC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BEC9D6-A73B-21B0-E5D6-80D2F7DA5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E246DD-B5A4-AC22-4D0D-B2C9F079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B5ECF-8A92-6B41-1F70-974B8B25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06EE4-70F8-0BE2-6F0E-AE38E660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3CE0A-D7D9-C200-102E-6C9316EEB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3127C-4C29-6F4E-CE4F-FB7507B40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B3F1C-1F7C-CE88-03B6-B7BF9B5D3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5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774E3D-CB24-E9F6-3472-75824DBE6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195397-46DD-3A28-5835-19D8653A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600D3-7D46-F0D4-D76B-40AA2DE0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7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3E48B-7C36-73AE-21BD-37CB4F9B6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A0F97-BA64-1509-DD94-694B1D24F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3F864-C780-D74C-66CE-A5AFA3CD7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A00A3-12EB-4749-08F1-EC98B3A22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5AD6-A15C-6B28-31D0-469B577CD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7BC13-55A6-93D9-81AE-3201D54B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2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3F434-9E56-BF01-F5FB-542D7D0C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5E835-867B-C07B-5969-A5F2D500C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4B791-83BB-BA62-AEF6-C533E143C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8F86A-3183-A21D-3981-1697C846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445EA-2779-FDA3-487A-693D5C880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C1E7E-FF9A-3ED4-F20D-BBE59EEB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3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250CDA-EC0C-BCD2-6B6E-3C2EE83EF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186D0-EC52-59E5-8420-F0D12F80C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5BC51-78C6-778B-B4AD-EA15C3317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B37498-E743-4D9C-B477-7C712391EF33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04E24-B1C0-057F-C90F-2C8E0BAB32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88403-4538-E0F0-6079-346BEA771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93B2C-E79B-44F7-A121-5E8BF5A9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400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18EA-99AF-9262-C5F3-380362A383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52400"/>
            <a:ext cx="6858000" cy="2387600"/>
          </a:xfrm>
        </p:spPr>
        <p:txBody>
          <a:bodyPr anchor="t">
            <a:normAutofit/>
          </a:bodyPr>
          <a:lstStyle/>
          <a:p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We Got </a:t>
            </a:r>
            <a:b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Bible God</a:t>
            </a:r>
            <a:endParaRPr lang="en-US" sz="5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Open Bible Photos, Download The BEST Free Open Bible Stock ...">
            <a:extLst>
              <a:ext uri="{FF2B5EF4-FFF2-40B4-BE49-F238E27FC236}">
                <a16:creationId xmlns:a16="http://schemas.microsoft.com/office/drawing/2014/main" id="{6881CB05-D3C2-24DC-4A8C-96B7CDBB0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716" y="2133600"/>
            <a:ext cx="6092568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64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A. I Sam 3:7</a:t>
            </a:r>
          </a:p>
          <a:p>
            <a:pPr lvl="0" algn="l"/>
            <a:endParaRPr lang="en-US" sz="4000" dirty="0"/>
          </a:p>
        </p:txBody>
      </p:sp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A. I Sam 3:7</a:t>
            </a:r>
          </a:p>
          <a:p>
            <a:pPr lvl="0" algn="l"/>
            <a:r>
              <a:rPr lang="en-US" sz="4000" dirty="0"/>
              <a:t>     1. Are there other means whereby 	 </a:t>
            </a:r>
          </a:p>
          <a:p>
            <a:pPr lvl="0" algn="l"/>
            <a:r>
              <a:rPr lang="en-US" sz="4000" dirty="0"/>
              <a:t>		God makes Himself known?</a:t>
            </a:r>
          </a:p>
          <a:p>
            <a:pPr lvl="0" algn="l"/>
            <a:r>
              <a:rPr lang="en-US" sz="4000" dirty="0"/>
              <a:t>	</a:t>
            </a:r>
            <a:endParaRPr lang="en-US" sz="4000" i="1" u="sng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67269-2F4F-373D-859A-3C078DD56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831E5-B3EA-0DEC-B1E5-29C1743B7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53C61D-6E4A-F2BD-E17B-B22E2E27F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A. I Sam 3:7</a:t>
            </a:r>
          </a:p>
          <a:p>
            <a:pPr lvl="0" algn="l"/>
            <a:r>
              <a:rPr lang="en-US" sz="4000" dirty="0"/>
              <a:t>     1. Are there other means whereby 	 </a:t>
            </a:r>
          </a:p>
          <a:p>
            <a:pPr lvl="0" algn="l"/>
            <a:r>
              <a:rPr lang="en-US" sz="4000" dirty="0"/>
              <a:t>		God makes Himself known?</a:t>
            </a:r>
          </a:p>
          <a:p>
            <a:pPr lvl="0" algn="l"/>
            <a:r>
              <a:rPr lang="en-US" sz="4000" dirty="0"/>
              <a:t>	   - Yes, creation (Ps 19), conscience 		</a:t>
            </a:r>
          </a:p>
          <a:p>
            <a:pPr lvl="0" algn="l"/>
            <a:r>
              <a:rPr lang="en-US" sz="4000" dirty="0"/>
              <a:t>		(Rom 2:15), providence (Mt 5:45).</a:t>
            </a:r>
          </a:p>
          <a:p>
            <a:pPr algn="l"/>
            <a:r>
              <a:rPr lang="en-US" sz="4000" dirty="0"/>
              <a:t>     </a:t>
            </a:r>
            <a:endParaRPr lang="en-US" sz="4000" i="1" u="sng" dirty="0"/>
          </a:p>
        </p:txBody>
      </p:sp>
    </p:spTree>
    <p:extLst>
      <p:ext uri="{BB962C8B-B14F-4D97-AF65-F5344CB8AC3E}">
        <p14:creationId xmlns:p14="http://schemas.microsoft.com/office/powerpoint/2010/main" val="260643120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890C8F-4253-44AF-14A1-1B707E71D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60825-2270-D5DB-353F-8A622374FB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17C83-E2E6-BBD4-523D-91210BDED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A. I Sam 3:7</a:t>
            </a:r>
          </a:p>
          <a:p>
            <a:pPr lvl="0" algn="l"/>
            <a:r>
              <a:rPr lang="en-US" sz="4000" dirty="0"/>
              <a:t>     1. Are there other means whereby 	 </a:t>
            </a:r>
          </a:p>
          <a:p>
            <a:pPr lvl="0" algn="l"/>
            <a:r>
              <a:rPr lang="en-US" sz="4000" dirty="0"/>
              <a:t>		God makes Himself known?</a:t>
            </a:r>
          </a:p>
          <a:p>
            <a:pPr lvl="0" algn="l"/>
            <a:r>
              <a:rPr lang="en-US" sz="4000" dirty="0"/>
              <a:t>	   - Yes, creation (Ps 19), conscience 		</a:t>
            </a:r>
          </a:p>
          <a:p>
            <a:pPr lvl="0" algn="l"/>
            <a:r>
              <a:rPr lang="en-US" sz="4000" dirty="0"/>
              <a:t>		(Rom 2:15), providence (Mt 5:45).</a:t>
            </a:r>
          </a:p>
          <a:p>
            <a:pPr algn="l"/>
            <a:r>
              <a:rPr lang="en-US" sz="4000" dirty="0"/>
              <a:t>     2. Samuel had access to these 	  </a:t>
            </a:r>
          </a:p>
          <a:p>
            <a:pPr algn="l"/>
            <a:r>
              <a:rPr lang="en-US" sz="4000" dirty="0"/>
              <a:t>		mediums, but did not know God </a:t>
            </a:r>
          </a:p>
          <a:p>
            <a:pPr algn="l"/>
            <a:r>
              <a:rPr lang="en-US" sz="4000" dirty="0"/>
              <a:t>		until God’s </a:t>
            </a:r>
            <a:r>
              <a:rPr lang="en-US" sz="4000" i="1" u="sng" dirty="0"/>
              <a:t>word</a:t>
            </a:r>
            <a:r>
              <a:rPr lang="en-US" sz="4000" i="1" dirty="0"/>
              <a:t> </a:t>
            </a:r>
            <a:r>
              <a:rPr lang="en-US" sz="4000" dirty="0"/>
              <a:t>was </a:t>
            </a:r>
            <a:r>
              <a:rPr lang="en-US" sz="4000" i="1" dirty="0"/>
              <a:t>revealed</a:t>
            </a:r>
            <a:r>
              <a:rPr lang="en-US" sz="4000" dirty="0"/>
              <a:t> = </a:t>
            </a:r>
            <a:r>
              <a:rPr lang="en-US" sz="4000" i="1" u="sng" dirty="0"/>
              <a:t>3:21</a:t>
            </a:r>
          </a:p>
        </p:txBody>
      </p:sp>
    </p:spTree>
    <p:extLst>
      <p:ext uri="{BB962C8B-B14F-4D97-AF65-F5344CB8AC3E}">
        <p14:creationId xmlns:p14="http://schemas.microsoft.com/office/powerpoint/2010/main" val="407854134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algn="l"/>
            <a:r>
              <a:rPr lang="en-US" sz="4000" dirty="0"/>
              <a:t>  B. </a:t>
            </a:r>
            <a:r>
              <a:rPr lang="en-US" sz="4000" u="sng" dirty="0"/>
              <a:t>Gal 1:11</a:t>
            </a:r>
            <a:r>
              <a:rPr lang="en-US" sz="4000" i="1" dirty="0"/>
              <a:t> </a:t>
            </a:r>
            <a:r>
              <a:rPr lang="en-US" sz="4000" dirty="0"/>
              <a:t>For I would have you know, </a:t>
            </a:r>
          </a:p>
          <a:p>
            <a:pPr algn="l"/>
            <a:r>
              <a:rPr lang="en-US" sz="4000" dirty="0"/>
              <a:t>	brothers, that the gospel that was </a:t>
            </a:r>
          </a:p>
          <a:p>
            <a:pPr algn="l"/>
            <a:r>
              <a:rPr lang="en-US" sz="4000" dirty="0"/>
              <a:t>	preached by me is not man’s gospel. </a:t>
            </a:r>
          </a:p>
          <a:p>
            <a:pPr algn="l"/>
            <a:r>
              <a:rPr lang="en-US" sz="4000" dirty="0"/>
              <a:t>	[12] For I did not receive it from any </a:t>
            </a:r>
          </a:p>
          <a:p>
            <a:pPr algn="l"/>
            <a:r>
              <a:rPr lang="en-US" sz="4000" dirty="0"/>
              <a:t>	man, nor was I taught it, </a:t>
            </a:r>
            <a:r>
              <a:rPr lang="en-US" sz="4000" i="1" dirty="0"/>
              <a:t>but I received </a:t>
            </a:r>
          </a:p>
          <a:p>
            <a:pPr algn="l"/>
            <a:r>
              <a:rPr lang="en-US" sz="4000" i="1" dirty="0"/>
              <a:t>	it through a </a:t>
            </a:r>
            <a:r>
              <a:rPr lang="en-US" sz="4000" i="1" u="sng" dirty="0"/>
              <a:t>revelation</a:t>
            </a:r>
            <a:r>
              <a:rPr lang="en-US" sz="4000" i="1" dirty="0"/>
              <a:t> of Jesus Christ</a:t>
            </a:r>
            <a:r>
              <a:rPr lang="en-US" sz="4000" dirty="0"/>
              <a:t>. </a:t>
            </a:r>
          </a:p>
          <a:p>
            <a:pPr lvl="0" algn="l"/>
            <a:r>
              <a:rPr lang="en-US" sz="4000" dirty="0"/>
              <a:t> </a:t>
            </a:r>
          </a:p>
        </p:txBody>
      </p:sp>
    </p:spTree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100" dirty="0"/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Transition: 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How do the words of God come into </a:t>
            </a:r>
          </a:p>
          <a:p>
            <a:pPr algn="l"/>
            <a:r>
              <a:rPr lang="en-US" sz="4000" dirty="0"/>
              <a:t>	</a:t>
            </a:r>
            <a:r>
              <a:rPr lang="en-US" sz="4000" dirty="0">
                <a:solidFill>
                  <a:schemeClr val="tx1"/>
                </a:solidFill>
              </a:rPr>
              <a:t>men’s minds in order to be </a:t>
            </a:r>
          </a:p>
          <a:p>
            <a:pPr algn="l"/>
            <a:r>
              <a:rPr lang="en-US" sz="4000" dirty="0"/>
              <a:t>	</a:t>
            </a:r>
            <a:r>
              <a:rPr lang="en-US" sz="4000" dirty="0">
                <a:solidFill>
                  <a:schemeClr val="tx1"/>
                </a:solidFill>
              </a:rPr>
              <a:t>communicated to others?</a:t>
            </a:r>
          </a:p>
          <a:p>
            <a:pPr algn="l"/>
            <a:endParaRPr lang="en-US" sz="1400" i="1" dirty="0"/>
          </a:p>
          <a:p>
            <a:pPr algn="l"/>
            <a:r>
              <a:rPr lang="en-US" sz="4000" dirty="0"/>
              <a:t>	</a:t>
            </a: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A. 2 Tim 3:16 All Scripture is </a:t>
            </a:r>
            <a:r>
              <a:rPr lang="en-US" sz="3600" u="sng" dirty="0"/>
              <a:t>breathed out </a:t>
            </a:r>
            <a:r>
              <a:rPr lang="en-US" sz="3600" dirty="0"/>
              <a:t>		</a:t>
            </a:r>
          </a:p>
          <a:p>
            <a:pPr algn="l"/>
            <a:r>
              <a:rPr lang="en-US" sz="3600" dirty="0"/>
              <a:t>		by God and profitable for teaching, 		</a:t>
            </a:r>
          </a:p>
          <a:p>
            <a:pPr algn="l"/>
            <a:r>
              <a:rPr lang="en-US" sz="3600" dirty="0"/>
              <a:t>		for reproof, for correction, and for 		</a:t>
            </a:r>
          </a:p>
          <a:p>
            <a:pPr algn="l"/>
            <a:r>
              <a:rPr lang="en-US" sz="3600" dirty="0"/>
              <a:t>		training in righteousness, </a:t>
            </a:r>
          </a:p>
          <a:p>
            <a:pPr algn="l"/>
            <a:r>
              <a:rPr lang="en-US" sz="3600" dirty="0"/>
              <a:t>	</a:t>
            </a:r>
            <a:endParaRPr lang="en-US" sz="40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34A225-0DDC-2233-E12E-411DBA98E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EC26-C998-2AAF-7E7D-9E1858B4D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7F2D8-9243-ADAF-FC83-49C891F4F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A. 2 Tim 3:16 All Scripture is </a:t>
            </a:r>
            <a:r>
              <a:rPr lang="en-US" sz="3600" u="sng" dirty="0"/>
              <a:t>breathed out </a:t>
            </a:r>
            <a:r>
              <a:rPr lang="en-US" sz="3600" dirty="0"/>
              <a:t>		</a:t>
            </a:r>
          </a:p>
          <a:p>
            <a:pPr algn="l"/>
            <a:r>
              <a:rPr lang="en-US" sz="3600" dirty="0"/>
              <a:t>		by God and profitable for teaching, 		</a:t>
            </a:r>
          </a:p>
          <a:p>
            <a:pPr algn="l"/>
            <a:r>
              <a:rPr lang="en-US" sz="3600" dirty="0"/>
              <a:t>		for reproof, for correction, and for 		</a:t>
            </a:r>
          </a:p>
          <a:p>
            <a:pPr algn="l"/>
            <a:r>
              <a:rPr lang="en-US" sz="3600" dirty="0"/>
              <a:t>		training in righteousness, </a:t>
            </a:r>
          </a:p>
          <a:p>
            <a:pPr algn="l"/>
            <a:r>
              <a:rPr lang="en-US" sz="3600" dirty="0"/>
              <a:t>	1. Greek is a compound word: </a:t>
            </a:r>
          </a:p>
          <a:p>
            <a:pPr algn="l"/>
            <a:r>
              <a:rPr lang="en-US" sz="3600" dirty="0"/>
              <a:t>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1128310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3B7EB6-E0E8-B2FD-CB93-2540AD620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13DEA-5A1E-7369-DBBE-61E6DDF9F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111FE3-E08B-CE99-EF3E-2B3A999AA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A. 2 Tim 3:16 All Scripture is </a:t>
            </a:r>
            <a:r>
              <a:rPr lang="en-US" sz="3600" u="sng" dirty="0"/>
              <a:t>breathed out </a:t>
            </a:r>
            <a:r>
              <a:rPr lang="en-US" sz="3600" dirty="0"/>
              <a:t>		</a:t>
            </a:r>
          </a:p>
          <a:p>
            <a:pPr algn="l"/>
            <a:r>
              <a:rPr lang="en-US" sz="3600" dirty="0"/>
              <a:t>		by God and profitable for teaching, 		</a:t>
            </a:r>
          </a:p>
          <a:p>
            <a:pPr algn="l"/>
            <a:r>
              <a:rPr lang="en-US" sz="3600" dirty="0"/>
              <a:t>		for reproof, for correction, and for 		</a:t>
            </a:r>
          </a:p>
          <a:p>
            <a:pPr algn="l"/>
            <a:r>
              <a:rPr lang="en-US" sz="3600" dirty="0"/>
              <a:t>		training in righteousness, </a:t>
            </a:r>
          </a:p>
          <a:p>
            <a:pPr algn="l"/>
            <a:r>
              <a:rPr lang="en-US" sz="3600" dirty="0"/>
              <a:t>	1. Greek is a compound word: </a:t>
            </a:r>
          </a:p>
          <a:p>
            <a:pPr algn="l"/>
            <a:r>
              <a:rPr lang="en-US" sz="3600" dirty="0"/>
              <a:t>	    “</a:t>
            </a:r>
            <a:r>
              <a:rPr lang="en-US" sz="3600" dirty="0" err="1"/>
              <a:t>theo</a:t>
            </a:r>
            <a:r>
              <a:rPr lang="en-US" sz="3600" dirty="0"/>
              <a:t>” = </a:t>
            </a:r>
            <a:r>
              <a:rPr lang="en-US" sz="3600" u="sng" dirty="0"/>
              <a:t>God</a:t>
            </a:r>
            <a:r>
              <a:rPr lang="en-US" sz="3600" dirty="0"/>
              <a:t>;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54937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7BC01E-30CB-74C5-8035-D0CF3CD6C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0D4A-0FD1-1307-E5E9-2D58E50BD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6534A-0321-08CF-AB5B-49E840B21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/>
              <a:t>*Two main questions that are asked:</a:t>
            </a:r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925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1868E3-B5FC-E061-0C27-252CD0C68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1EE12-4AE4-2803-9040-FC9675748A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75C5B-6081-C3B6-5DCA-D50E971D6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A. 2 Tim 3:16 All Scripture is </a:t>
            </a:r>
            <a:r>
              <a:rPr lang="en-US" sz="3600" u="sng" dirty="0"/>
              <a:t>breathed out </a:t>
            </a:r>
            <a:r>
              <a:rPr lang="en-US" sz="3600" dirty="0"/>
              <a:t>		</a:t>
            </a:r>
          </a:p>
          <a:p>
            <a:pPr algn="l"/>
            <a:r>
              <a:rPr lang="en-US" sz="3600" dirty="0"/>
              <a:t>		by God and profitable for teaching, 		</a:t>
            </a:r>
          </a:p>
          <a:p>
            <a:pPr algn="l"/>
            <a:r>
              <a:rPr lang="en-US" sz="3600" dirty="0"/>
              <a:t>		for reproof, for correction, and for 		</a:t>
            </a:r>
          </a:p>
          <a:p>
            <a:pPr algn="l"/>
            <a:r>
              <a:rPr lang="en-US" sz="3600" dirty="0"/>
              <a:t>		training in righteousness, </a:t>
            </a:r>
          </a:p>
          <a:p>
            <a:pPr algn="l"/>
            <a:r>
              <a:rPr lang="en-US" sz="3600" dirty="0"/>
              <a:t>	1. Greek is a compound word: </a:t>
            </a:r>
          </a:p>
          <a:p>
            <a:pPr algn="l"/>
            <a:r>
              <a:rPr lang="en-US" sz="3600" dirty="0"/>
              <a:t>	    “</a:t>
            </a:r>
            <a:r>
              <a:rPr lang="en-US" sz="3600" dirty="0" err="1"/>
              <a:t>theo</a:t>
            </a:r>
            <a:r>
              <a:rPr lang="en-US" sz="3600" dirty="0"/>
              <a:t>” = </a:t>
            </a:r>
            <a:r>
              <a:rPr lang="en-US" sz="3600" u="sng" dirty="0"/>
              <a:t>God</a:t>
            </a:r>
            <a:r>
              <a:rPr lang="en-US" sz="3600" dirty="0"/>
              <a:t>; “</a:t>
            </a:r>
            <a:r>
              <a:rPr lang="en-US" sz="3600" dirty="0" err="1"/>
              <a:t>pneustos</a:t>
            </a:r>
            <a:r>
              <a:rPr lang="en-US" sz="3600" dirty="0"/>
              <a:t>” = </a:t>
            </a:r>
            <a:r>
              <a:rPr lang="en-US" sz="3600" u="sng" dirty="0"/>
              <a:t>breathed</a:t>
            </a:r>
            <a:r>
              <a:rPr lang="en-US" sz="3600" dirty="0"/>
              <a:t>. </a:t>
            </a:r>
          </a:p>
          <a:p>
            <a:pPr algn="l"/>
            <a:r>
              <a:rPr lang="en-US" sz="3600" dirty="0"/>
              <a:t>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8397088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137A45-A5E0-A575-C7CA-5646B9B0F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1490F-4393-5400-9460-88DB3375E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E4497-E8B8-04A6-3B0D-E52F3DA5C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A. 2 Tim 3:16 All Scripture is </a:t>
            </a:r>
            <a:r>
              <a:rPr lang="en-US" sz="3600" u="sng" dirty="0"/>
              <a:t>breathed out </a:t>
            </a:r>
            <a:r>
              <a:rPr lang="en-US" sz="3600" dirty="0"/>
              <a:t>		</a:t>
            </a:r>
          </a:p>
          <a:p>
            <a:pPr algn="l"/>
            <a:r>
              <a:rPr lang="en-US" sz="3600" dirty="0"/>
              <a:t>		by God and profitable for teaching, 		</a:t>
            </a:r>
          </a:p>
          <a:p>
            <a:pPr algn="l"/>
            <a:r>
              <a:rPr lang="en-US" sz="3600" dirty="0"/>
              <a:t>		for reproof, for correction, and for 		</a:t>
            </a:r>
          </a:p>
          <a:p>
            <a:pPr algn="l"/>
            <a:r>
              <a:rPr lang="en-US" sz="3600" dirty="0"/>
              <a:t>		training in righteousness, </a:t>
            </a:r>
          </a:p>
          <a:p>
            <a:pPr algn="l"/>
            <a:r>
              <a:rPr lang="en-US" sz="3600" dirty="0"/>
              <a:t>	1. Greek is a compound word: </a:t>
            </a:r>
          </a:p>
          <a:p>
            <a:pPr algn="l"/>
            <a:r>
              <a:rPr lang="en-US" sz="3600" dirty="0"/>
              <a:t>	    “</a:t>
            </a:r>
            <a:r>
              <a:rPr lang="en-US" sz="3600" dirty="0" err="1"/>
              <a:t>theo</a:t>
            </a:r>
            <a:r>
              <a:rPr lang="en-US" sz="3600" dirty="0"/>
              <a:t>” = </a:t>
            </a:r>
            <a:r>
              <a:rPr lang="en-US" sz="3600" u="sng" dirty="0"/>
              <a:t>God</a:t>
            </a:r>
            <a:r>
              <a:rPr lang="en-US" sz="3600" dirty="0"/>
              <a:t>; “</a:t>
            </a:r>
            <a:r>
              <a:rPr lang="en-US" sz="3600" dirty="0" err="1"/>
              <a:t>pneustos</a:t>
            </a:r>
            <a:r>
              <a:rPr lang="en-US" sz="3600" dirty="0"/>
              <a:t>” = </a:t>
            </a:r>
            <a:r>
              <a:rPr lang="en-US" sz="3600" u="sng" dirty="0"/>
              <a:t>breathed</a:t>
            </a:r>
            <a:r>
              <a:rPr lang="en-US" sz="3600" dirty="0"/>
              <a:t>. </a:t>
            </a:r>
          </a:p>
          <a:p>
            <a:pPr algn="l"/>
            <a:r>
              <a:rPr lang="en-US" sz="3600" dirty="0"/>
              <a:t>	2. God has "breathed out" His words </a:t>
            </a:r>
          </a:p>
          <a:p>
            <a:pPr algn="l"/>
            <a:r>
              <a:rPr lang="en-US" sz="3600" dirty="0"/>
              <a:t>		to &amp; through </a:t>
            </a:r>
            <a:r>
              <a:rPr lang="en-US" sz="3600" u="sng" dirty="0"/>
              <a:t>human</a:t>
            </a:r>
            <a:r>
              <a:rPr lang="en-US" sz="3600" dirty="0"/>
              <a:t> instruments.</a:t>
            </a: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409884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B. </a:t>
            </a:r>
            <a:r>
              <a:rPr lang="en-US" sz="3600" dirty="0">
                <a:cs typeface="Times New Roman" pitchFamily="18" charset="0"/>
              </a:rPr>
              <a:t>2 Sam 23:1 Now these are the last words 	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	of David: . . .  [2] “The Spirit of the LORD 	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	speaks by me; his word is on my tongue. 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 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</a:t>
            </a:r>
            <a:endParaRPr lang="en-US" sz="4000" dirty="0"/>
          </a:p>
        </p:txBody>
      </p:sp>
    </p:spTree>
  </p:cSld>
  <p:clrMapOvr>
    <a:masterClrMapping/>
  </p:clrMapOvr>
  <p:transition>
    <p:zoom dir="in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7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302675-27F0-B320-8F00-54AF2BB7A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3365-395A-0747-4E5A-ABC3A2912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34499-EA55-AB20-C596-50E96EE85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B. </a:t>
            </a:r>
            <a:r>
              <a:rPr lang="en-US" sz="3600" dirty="0">
                <a:cs typeface="Times New Roman" pitchFamily="18" charset="0"/>
              </a:rPr>
              <a:t>2 Sam 23:1 Now these are the last words 	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	of David: . . .  [2] “The Spirit of the LORD 	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	speaks by me; his word is on my tongue. 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 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 - This is David’s tongue talking, but it is </a:t>
            </a:r>
          </a:p>
          <a:p>
            <a:pPr algn="l"/>
            <a:r>
              <a:rPr lang="en-US" sz="3600" dirty="0">
                <a:cs typeface="Times New Roman" pitchFamily="18" charset="0"/>
              </a:rPr>
              <a:t>		God’s Word spoken by the </a:t>
            </a:r>
            <a:r>
              <a:rPr lang="en-US" sz="3600" u="sng" dirty="0">
                <a:cs typeface="Times New Roman" pitchFamily="18" charset="0"/>
              </a:rPr>
              <a:t>Spirit</a:t>
            </a:r>
            <a:r>
              <a:rPr lang="en-US" sz="3600" dirty="0">
                <a:cs typeface="Times New Roman" pitchFamily="18" charset="0"/>
              </a:rPr>
              <a:t>.	</a:t>
            </a:r>
          </a:p>
          <a:p>
            <a:pPr algn="l"/>
            <a:endParaRPr lang="en-US" sz="3600" dirty="0"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81250138"/>
      </p:ext>
    </p:extLst>
  </p:cSld>
  <p:clrMapOvr>
    <a:masterClrMapping/>
  </p:clrMapOvr>
  <p:transition>
    <p:zoom dir="in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3BDE98-EF6D-038F-44F5-D597E6AE6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1106-9BFB-B368-3CD7-C8BFFC374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5E6E9E-FB91-C162-33C2-015307A59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C. </a:t>
            </a:r>
            <a:r>
              <a:rPr lang="en-US" sz="3600" u="sng" dirty="0"/>
              <a:t>Peter</a:t>
            </a:r>
            <a:r>
              <a:rPr lang="en-US" sz="3600" dirty="0"/>
              <a:t> recognizes inspiration. 		</a:t>
            </a:r>
          </a:p>
          <a:p>
            <a:pPr algn="l"/>
            <a:r>
              <a:rPr lang="en-US" sz="3600" dirty="0"/>
              <a:t>	(speaking to replace Judas) </a:t>
            </a:r>
          </a:p>
          <a:p>
            <a:pPr algn="l"/>
            <a:r>
              <a:rPr lang="en-US" sz="3600" dirty="0"/>
              <a:t>	Acts 1:16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37546800"/>
      </p:ext>
    </p:extLst>
  </p:cSld>
  <p:clrMapOvr>
    <a:masterClrMapping/>
  </p:clrMapOvr>
  <p:transition>
    <p:zoom dir="in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1C0817-9C95-67C6-2DA0-188013FCF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39F3-8075-EAC3-8D5B-5C053C9E3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D156A-A68D-C240-9120-D0496A299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C. </a:t>
            </a:r>
            <a:r>
              <a:rPr lang="en-US" sz="3600" u="sng" dirty="0"/>
              <a:t>Peter</a:t>
            </a:r>
            <a:r>
              <a:rPr lang="en-US" sz="3600" dirty="0"/>
              <a:t> recognizes inspiration. 		</a:t>
            </a:r>
          </a:p>
          <a:p>
            <a:pPr algn="l"/>
            <a:r>
              <a:rPr lang="en-US" sz="3600" dirty="0"/>
              <a:t>	(speaking to replace Judas) </a:t>
            </a:r>
          </a:p>
          <a:p>
            <a:pPr algn="l"/>
            <a:r>
              <a:rPr lang="en-US" sz="3600" dirty="0"/>
              <a:t>	Acts 1:16 Brothers, the </a:t>
            </a:r>
            <a:r>
              <a:rPr lang="en-US" sz="3600" i="1" dirty="0"/>
              <a:t>Scripture</a:t>
            </a:r>
            <a:r>
              <a:rPr lang="en-US" sz="3600" dirty="0"/>
              <a:t> had to be </a:t>
            </a:r>
          </a:p>
          <a:p>
            <a:pPr algn="l"/>
            <a:r>
              <a:rPr lang="en-US" sz="3600" dirty="0"/>
              <a:t>	fulfilled, </a:t>
            </a:r>
            <a:r>
              <a:rPr lang="en-US" sz="3600" i="1" dirty="0"/>
              <a:t>which the Holy Spirit spoke </a:t>
            </a:r>
          </a:p>
          <a:p>
            <a:pPr algn="l"/>
            <a:r>
              <a:rPr lang="en-US" sz="3600" i="1" dirty="0"/>
              <a:t>	beforehand by the mouth of David </a:t>
            </a:r>
          </a:p>
          <a:p>
            <a:pPr algn="l"/>
            <a:r>
              <a:rPr lang="en-US" sz="3600" dirty="0"/>
              <a:t>	concerning Judas, who became a guide to </a:t>
            </a:r>
          </a:p>
          <a:p>
            <a:pPr algn="l"/>
            <a:r>
              <a:rPr lang="en-US" sz="3600" dirty="0"/>
              <a:t>	those who arrested Jesus. </a:t>
            </a:r>
          </a:p>
          <a:p>
            <a:pPr algn="l"/>
            <a:r>
              <a:rPr lang="en-US" sz="3600" dirty="0"/>
              <a:t>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7219973"/>
      </p:ext>
    </p:extLst>
  </p:cSld>
  <p:clrMapOvr>
    <a:masterClrMapping/>
  </p:clrMapOvr>
  <p:transition>
    <p:zoom dir="in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E73C7C-F996-EF71-18B5-BD1151F4E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13A3-B3FE-11E2-CFED-34326F66D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5E8AE-A1CE-535A-3335-B5345E18F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C. </a:t>
            </a:r>
            <a:r>
              <a:rPr lang="en-US" sz="3600" u="sng" dirty="0"/>
              <a:t>Peter</a:t>
            </a:r>
            <a:r>
              <a:rPr lang="en-US" sz="3600" dirty="0"/>
              <a:t> recognizes inspiration. 		</a:t>
            </a:r>
          </a:p>
          <a:p>
            <a:pPr algn="l"/>
            <a:r>
              <a:rPr lang="en-US" sz="3600" dirty="0"/>
              <a:t>	(speaking to replace Judas) </a:t>
            </a:r>
          </a:p>
          <a:p>
            <a:pPr algn="l"/>
            <a:r>
              <a:rPr lang="en-US" sz="3600" dirty="0"/>
              <a:t>	Acts 1:16 Brothers, the </a:t>
            </a:r>
            <a:r>
              <a:rPr lang="en-US" sz="3600" i="1" dirty="0"/>
              <a:t>Scripture</a:t>
            </a:r>
            <a:r>
              <a:rPr lang="en-US" sz="3600" dirty="0"/>
              <a:t> had to be </a:t>
            </a:r>
          </a:p>
          <a:p>
            <a:pPr algn="l"/>
            <a:r>
              <a:rPr lang="en-US" sz="3600" dirty="0"/>
              <a:t>	fulfilled, </a:t>
            </a:r>
            <a:r>
              <a:rPr lang="en-US" sz="3600" i="1" dirty="0"/>
              <a:t>which the Holy Spirit spoke </a:t>
            </a:r>
          </a:p>
          <a:p>
            <a:pPr algn="l"/>
            <a:r>
              <a:rPr lang="en-US" sz="3600" i="1" dirty="0"/>
              <a:t>	beforehand by the mouth of David </a:t>
            </a:r>
          </a:p>
          <a:p>
            <a:pPr algn="l"/>
            <a:r>
              <a:rPr lang="en-US" sz="3600" dirty="0"/>
              <a:t>	concerning Judas, who became a guide to </a:t>
            </a:r>
          </a:p>
          <a:p>
            <a:pPr algn="l"/>
            <a:r>
              <a:rPr lang="en-US" sz="3600" dirty="0"/>
              <a:t>	those who arrested Jesus. </a:t>
            </a:r>
          </a:p>
          <a:p>
            <a:pPr algn="l"/>
            <a:r>
              <a:rPr lang="en-US" sz="3600" dirty="0"/>
              <a:t>	- In v 20 Peter quotes </a:t>
            </a:r>
            <a:r>
              <a:rPr lang="en-US" sz="3600" u="sng" dirty="0"/>
              <a:t>Psalms</a:t>
            </a:r>
            <a:r>
              <a:rPr lang="en-US" sz="3600" dirty="0"/>
              <a:t> 69:25 &amp; 109:8. </a:t>
            </a:r>
            <a:endParaRPr lang="en-US" sz="3600" dirty="0"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29031917"/>
      </p:ext>
    </p:extLst>
  </p:cSld>
  <p:clrMapOvr>
    <a:masterClrMapping/>
  </p:clrMapOvr>
  <p:transition>
    <p:zoom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6D02E6-781B-1FAB-D82A-4F55AAE0A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D049-1AC8-7DEC-3AF6-26AABC862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FF7947-B444-9A09-B2AA-F086DA858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D. Jesus promises the Spirit's inspiration to </a:t>
            </a:r>
          </a:p>
          <a:p>
            <a:pPr algn="l"/>
            <a:r>
              <a:rPr lang="en-US" sz="3600" dirty="0"/>
              <a:t>		the </a:t>
            </a:r>
            <a:r>
              <a:rPr lang="en-US" sz="3600" u="sng" dirty="0"/>
              <a:t>NT authors</a:t>
            </a:r>
            <a:r>
              <a:rPr lang="en-US" sz="3600" dirty="0"/>
              <a:t>.</a:t>
            </a:r>
          </a:p>
          <a:p>
            <a:pPr algn="l"/>
            <a:r>
              <a:rPr lang="en-US" sz="3600" dirty="0"/>
              <a:t>	John 14:25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2342255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41862D-23B7-5844-494E-E0BF5102E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D9A13-2332-44B8-7DF9-CECCFF35A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D1F07-C300-BA65-D83F-9FED7588D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D. Jesus promises the Spirit's inspiration to </a:t>
            </a:r>
          </a:p>
          <a:p>
            <a:pPr algn="l"/>
            <a:r>
              <a:rPr lang="en-US" sz="3600" dirty="0"/>
              <a:t>		the </a:t>
            </a:r>
            <a:r>
              <a:rPr lang="en-US" sz="3600" u="sng" dirty="0"/>
              <a:t>NT authors</a:t>
            </a:r>
            <a:r>
              <a:rPr lang="en-US" sz="3600" dirty="0"/>
              <a:t>.</a:t>
            </a:r>
          </a:p>
          <a:p>
            <a:pPr algn="l"/>
            <a:r>
              <a:rPr lang="en-US" sz="3600" dirty="0"/>
              <a:t>	John 14:25 [Jesus said], “These things I have </a:t>
            </a:r>
          </a:p>
          <a:p>
            <a:pPr algn="l"/>
            <a:r>
              <a:rPr lang="en-US" sz="3600" dirty="0"/>
              <a:t>	spoken to you while I am still with you. </a:t>
            </a:r>
          </a:p>
          <a:p>
            <a:pPr algn="l"/>
            <a:r>
              <a:rPr lang="en-US" sz="3600" dirty="0"/>
              <a:t>	[26] But the Helper, the Holy Spirit, whom </a:t>
            </a:r>
          </a:p>
          <a:p>
            <a:pPr algn="l"/>
            <a:r>
              <a:rPr lang="en-US" sz="3600" dirty="0"/>
              <a:t>	the Father will send in my name, </a:t>
            </a:r>
            <a:r>
              <a:rPr lang="en-US" sz="3600" i="1" dirty="0"/>
              <a:t>he will </a:t>
            </a:r>
          </a:p>
          <a:p>
            <a:pPr algn="l"/>
            <a:r>
              <a:rPr lang="en-US" sz="3600" i="1" dirty="0"/>
              <a:t>	teach you all things and bring to your </a:t>
            </a:r>
          </a:p>
          <a:p>
            <a:pPr algn="l"/>
            <a:r>
              <a:rPr lang="en-US" sz="3600" i="1" dirty="0"/>
              <a:t>	remembrance all that I have said to you</a:t>
            </a:r>
            <a:r>
              <a:rPr lang="en-US" sz="3600" dirty="0"/>
              <a:t>. </a:t>
            </a:r>
          </a:p>
          <a:p>
            <a:pPr algn="l"/>
            <a:endParaRPr lang="en-US" sz="3600" dirty="0"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083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261152-2C5C-6BA4-2E2E-C85FA8AF6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95B9E-B09C-5ACD-5190-B401040A2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D24B2E-7ADD-A83B-D102-6CEBA49F8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II. INSPIRATION</a:t>
            </a:r>
          </a:p>
          <a:p>
            <a:pPr algn="l"/>
            <a:r>
              <a:rPr lang="en-US" sz="4000" dirty="0"/>
              <a:t>   </a:t>
            </a:r>
            <a:r>
              <a:rPr lang="en-US" sz="3600" dirty="0"/>
              <a:t>E. 2 Pet 1:20 knowing this first of all, that no </a:t>
            </a:r>
          </a:p>
          <a:p>
            <a:pPr algn="l"/>
            <a:r>
              <a:rPr lang="en-US" sz="3600" dirty="0"/>
              <a:t>	prophecy of Scripture comes from </a:t>
            </a:r>
          </a:p>
          <a:p>
            <a:pPr algn="l"/>
            <a:r>
              <a:rPr lang="en-US" sz="3600" dirty="0"/>
              <a:t>	someone’s own interpretation. [21] For no </a:t>
            </a:r>
          </a:p>
          <a:p>
            <a:pPr algn="l"/>
            <a:r>
              <a:rPr lang="en-US" sz="3600" dirty="0"/>
              <a:t>	prophecy was ever produced by the will of </a:t>
            </a:r>
          </a:p>
          <a:p>
            <a:pPr algn="l"/>
            <a:r>
              <a:rPr lang="en-US" sz="3600" dirty="0"/>
              <a:t>	man, </a:t>
            </a:r>
            <a:r>
              <a:rPr lang="en-US" sz="3600" i="1" dirty="0"/>
              <a:t>but men spoke from God as they were </a:t>
            </a:r>
          </a:p>
          <a:p>
            <a:pPr algn="l"/>
            <a:r>
              <a:rPr lang="en-US" sz="3600" i="1" dirty="0"/>
              <a:t>	carried along by the Holy Spirit. </a:t>
            </a:r>
          </a:p>
          <a:p>
            <a:pPr algn="l"/>
            <a:endParaRPr lang="en-US" sz="3600" dirty="0"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83914332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27774F-C6EB-CCA7-0F34-B7179B41B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FBB4E-BF1A-AB0A-D004-96F2A166D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6C928-8302-FCAA-D432-4788D8F09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*Two main questions that are asked:</a:t>
            </a:r>
          </a:p>
          <a:p>
            <a:pPr algn="l"/>
            <a:r>
              <a:rPr lang="en-US" sz="4000" dirty="0"/>
              <a:t>     1. Is the Bible from God? </a:t>
            </a:r>
            <a:endParaRPr lang="en-US" sz="4000" i="1" dirty="0"/>
          </a:p>
          <a:p>
            <a:pPr algn="l"/>
            <a:r>
              <a:rPr lang="en-US" sz="4000" dirty="0"/>
              <a:t>     2. Is our translation what God said?</a:t>
            </a:r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17239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1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endParaRPr lang="en-US" sz="4000" dirty="0"/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Step #3:   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How have these writings ended up in </a:t>
            </a:r>
          </a:p>
          <a:p>
            <a:pPr algn="l"/>
            <a:r>
              <a:rPr lang="en-US" sz="4000" dirty="0"/>
              <a:t>	</a:t>
            </a:r>
            <a:r>
              <a:rPr lang="en-US" sz="4000" dirty="0">
                <a:solidFill>
                  <a:schemeClr val="tx1"/>
                </a:solidFill>
              </a:rPr>
              <a:t>the Bible?</a:t>
            </a:r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   </a:t>
            </a:r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1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lvl="0" algn="l"/>
            <a:r>
              <a:rPr lang="en-US" sz="4000" dirty="0"/>
              <a:t>	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 spd="slow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1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269AFD-CB06-AF9F-0013-E0AB88B97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E5BDF-E40C-0796-745C-ED8BA0E2B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6078F-B0AF-0A2D-6B44-D124B97F8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lvl="0" algn="l"/>
            <a:r>
              <a:rPr lang="en-US" sz="3600" dirty="0"/>
              <a:t>    “</a:t>
            </a:r>
            <a:r>
              <a:rPr lang="en-US" sz="3600" i="1" dirty="0"/>
              <a:t>Canon</a:t>
            </a:r>
            <a:r>
              <a:rPr lang="en-US" sz="3600" dirty="0"/>
              <a:t>” = a </a:t>
            </a:r>
            <a:r>
              <a:rPr lang="en-US" sz="3600" u="sng" dirty="0"/>
              <a:t>measuring</a:t>
            </a:r>
            <a:r>
              <a:rPr lang="en-US" sz="3600" dirty="0"/>
              <a:t> stick (cp. “cane”), </a:t>
            </a:r>
          </a:p>
          <a:p>
            <a:pPr lvl="0" algn="l"/>
            <a:r>
              <a:rPr lang="en-US" sz="3600" dirty="0"/>
              <a:t>				a rule, standard	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85740166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1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9A4F42-2F3D-51FB-C009-4146A3A56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8BEF-3328-FE80-6F53-EDC36B79E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7EED1-E118-EE73-758B-64768CB75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lvl="0" algn="l"/>
            <a:r>
              <a:rPr lang="en-US" sz="3600" dirty="0"/>
              <a:t>    “</a:t>
            </a:r>
            <a:r>
              <a:rPr lang="en-US" sz="3600" i="1" dirty="0"/>
              <a:t>Canon</a:t>
            </a:r>
            <a:r>
              <a:rPr lang="en-US" sz="3600" dirty="0"/>
              <a:t>” = a </a:t>
            </a:r>
            <a:r>
              <a:rPr lang="en-US" sz="3600" u="sng" dirty="0"/>
              <a:t>measuring</a:t>
            </a:r>
            <a:r>
              <a:rPr lang="en-US" sz="3600" dirty="0"/>
              <a:t> stick (cp. “cane”), </a:t>
            </a:r>
          </a:p>
          <a:p>
            <a:pPr lvl="0" algn="l"/>
            <a:r>
              <a:rPr lang="en-US" sz="3600" dirty="0"/>
              <a:t>				a rule, standard</a:t>
            </a:r>
          </a:p>
          <a:p>
            <a:pPr algn="l"/>
            <a:r>
              <a:rPr lang="en-US" sz="3600" dirty="0"/>
              <a:t>	Ex/ </a:t>
            </a:r>
            <a:r>
              <a:rPr lang="en-US" sz="3600" u="sng" dirty="0"/>
              <a:t>Gal 6:16</a:t>
            </a:r>
            <a:r>
              <a:rPr lang="en-US" sz="3600" dirty="0"/>
              <a:t> [regarding salvation by faith] </a:t>
            </a:r>
          </a:p>
          <a:p>
            <a:pPr algn="l"/>
            <a:r>
              <a:rPr lang="en-US" sz="3600" dirty="0"/>
              <a:t>		</a:t>
            </a:r>
          </a:p>
          <a:p>
            <a:pPr lvl="0" algn="l"/>
            <a:r>
              <a:rPr lang="en-US" sz="4000" dirty="0"/>
              <a:t>	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65590075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1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31A9F7-9F80-C711-6F3C-16E30C77D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8581D-806E-6C9F-8C9B-06ECF0285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89602-A1A0-2E48-42BE-EC5D5E736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lvl="0" algn="l"/>
            <a:r>
              <a:rPr lang="en-US" sz="3600" dirty="0"/>
              <a:t>    “</a:t>
            </a:r>
            <a:r>
              <a:rPr lang="en-US" sz="3600" i="1" dirty="0"/>
              <a:t>Canon</a:t>
            </a:r>
            <a:r>
              <a:rPr lang="en-US" sz="3600" dirty="0"/>
              <a:t>” = a </a:t>
            </a:r>
            <a:r>
              <a:rPr lang="en-US" sz="3600" u="sng" dirty="0"/>
              <a:t>measuring</a:t>
            </a:r>
            <a:r>
              <a:rPr lang="en-US" sz="3600" dirty="0"/>
              <a:t> stick (cp. “cane”), </a:t>
            </a:r>
          </a:p>
          <a:p>
            <a:pPr lvl="0" algn="l"/>
            <a:r>
              <a:rPr lang="en-US" sz="3600" dirty="0"/>
              <a:t>				a rule, standard</a:t>
            </a:r>
          </a:p>
          <a:p>
            <a:pPr algn="l"/>
            <a:r>
              <a:rPr lang="en-US" sz="3600" dirty="0"/>
              <a:t>	Ex/ </a:t>
            </a:r>
            <a:r>
              <a:rPr lang="en-US" sz="3600" u="sng" dirty="0"/>
              <a:t>Gal 6:16</a:t>
            </a:r>
            <a:r>
              <a:rPr lang="en-US" sz="3600" dirty="0"/>
              <a:t> [regarding salvation by faith] </a:t>
            </a:r>
          </a:p>
          <a:p>
            <a:pPr algn="l"/>
            <a:r>
              <a:rPr lang="en-US" sz="3600" dirty="0"/>
              <a:t>		And as for all who walk by </a:t>
            </a:r>
          </a:p>
          <a:p>
            <a:pPr algn="l"/>
            <a:r>
              <a:rPr lang="en-US" sz="3600" dirty="0"/>
              <a:t>		this </a:t>
            </a:r>
            <a:r>
              <a:rPr lang="en-US" sz="3600" i="1" u="sng" dirty="0"/>
              <a:t>rule</a:t>
            </a:r>
            <a:r>
              <a:rPr lang="en-US" sz="3600" dirty="0"/>
              <a:t> [</a:t>
            </a:r>
            <a:r>
              <a:rPr lang="en-US" sz="3600" i="1" dirty="0"/>
              <a:t>“</a:t>
            </a:r>
            <a:r>
              <a:rPr lang="en-US" sz="3600" i="1" dirty="0" err="1"/>
              <a:t>kanon</a:t>
            </a:r>
            <a:r>
              <a:rPr lang="en-US" sz="3600" i="1" dirty="0"/>
              <a:t>”</a:t>
            </a:r>
            <a:r>
              <a:rPr lang="en-US" sz="3600" dirty="0"/>
              <a:t>], peace and mercy be </a:t>
            </a:r>
          </a:p>
          <a:p>
            <a:pPr algn="l"/>
            <a:r>
              <a:rPr lang="en-US" sz="3600" dirty="0"/>
              <a:t>		upon them, and upon the Israel of God. </a:t>
            </a:r>
          </a:p>
          <a:p>
            <a:pPr algn="l"/>
            <a:r>
              <a:rPr lang="en-US" sz="3600" dirty="0"/>
              <a:t>	</a:t>
            </a:r>
          </a:p>
          <a:p>
            <a:pPr lvl="0" algn="l"/>
            <a:r>
              <a:rPr lang="en-US" sz="4000" dirty="0"/>
              <a:t>	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8128803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    B. "Canonization" = process by which a </a:t>
            </a:r>
          </a:p>
          <a:p>
            <a:pPr algn="l"/>
            <a:r>
              <a:rPr lang="en-US" sz="3600" dirty="0"/>
              <a:t>		writing was </a:t>
            </a:r>
            <a:r>
              <a:rPr lang="en-US" sz="3600" i="1" dirty="0"/>
              <a:t>recognized</a:t>
            </a:r>
            <a:r>
              <a:rPr lang="en-US" sz="3600" dirty="0"/>
              <a:t> to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measure up</a:t>
            </a:r>
            <a:r>
              <a:rPr lang="en-US" sz="3600" dirty="0"/>
              <a:t> to the standards of </a:t>
            </a:r>
          </a:p>
          <a:p>
            <a:pPr algn="l"/>
            <a:r>
              <a:rPr lang="en-US" sz="3600" dirty="0"/>
              <a:t>		revelation and inspiration.</a:t>
            </a:r>
          </a:p>
          <a:p>
            <a:pPr algn="l"/>
            <a:r>
              <a:rPr lang="en-US" sz="4000" dirty="0"/>
              <a:t> </a:t>
            </a:r>
          </a:p>
          <a:p>
            <a:pPr lvl="0" algn="l"/>
            <a:r>
              <a:rPr lang="en-US" sz="4000" dirty="0"/>
              <a:t>     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B4019A-E09A-3A06-57B8-B4CE77FD1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C4C9-CDE5-6CF3-93CD-82284E67A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7D951-8972-BAE9-811E-82F8A65F7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    C. Bible authors reference writings we 				</a:t>
            </a:r>
            <a:r>
              <a:rPr lang="en-US" sz="3600" u="sng" dirty="0"/>
              <a:t>don’t</a:t>
            </a:r>
            <a:r>
              <a:rPr lang="en-US" sz="3600" dirty="0"/>
              <a:t> have in our Bible:</a:t>
            </a:r>
          </a:p>
          <a:p>
            <a:pPr algn="l"/>
            <a:r>
              <a:rPr lang="en-US" sz="3600" dirty="0"/>
              <a:t> </a:t>
            </a:r>
          </a:p>
          <a:p>
            <a:pPr lvl="0" algn="l"/>
            <a:r>
              <a:rPr lang="en-US" sz="3600" dirty="0"/>
              <a:t>     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34534753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025DF6-7D1D-2921-22DB-EE14E5B84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27DE-4825-688B-A385-500FA847B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63A8E0-1B97-E8B7-DEC8-CA17B548C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    C. Bible authors reference writings we 				</a:t>
            </a:r>
            <a:r>
              <a:rPr lang="en-US" sz="3600" u="sng" dirty="0"/>
              <a:t>don’t</a:t>
            </a:r>
            <a:r>
              <a:rPr lang="en-US" sz="3600" dirty="0"/>
              <a:t> have in our Bible:</a:t>
            </a:r>
          </a:p>
          <a:p>
            <a:pPr algn="l"/>
            <a:r>
              <a:rPr lang="en-US" sz="3600" dirty="0"/>
              <a:t>	- 1 Cor 5:9 I wrote to you in my letter 				not to associate with sexually 					immoral people. - What letter? 		 	- Col 4:16 – Letter of the Laodiceans</a:t>
            </a:r>
          </a:p>
          <a:p>
            <a:pPr algn="l"/>
            <a:r>
              <a:rPr lang="en-US" sz="3600" dirty="0"/>
              <a:t>	- Book of Jashar (Josh 10:13; 2 Sam 1:18)</a:t>
            </a:r>
          </a:p>
          <a:p>
            <a:pPr algn="l"/>
            <a:r>
              <a:rPr lang="en-US" sz="3600" dirty="0"/>
              <a:t>	- Book of the Wars (Num 21:14) </a:t>
            </a:r>
          </a:p>
          <a:p>
            <a:pPr algn="l"/>
            <a:r>
              <a:rPr lang="en-US" sz="3600" dirty="0"/>
              <a:t>	- Book of Enoch (Jude 14)</a:t>
            </a:r>
          </a:p>
          <a:p>
            <a:pPr algn="l"/>
            <a:r>
              <a:rPr lang="en-US" sz="3600" dirty="0"/>
              <a:t> </a:t>
            </a:r>
          </a:p>
          <a:p>
            <a:pPr algn="l"/>
            <a:r>
              <a:rPr lang="en-US" sz="3600" dirty="0"/>
              <a:t> </a:t>
            </a:r>
          </a:p>
          <a:p>
            <a:pPr lvl="0" algn="l"/>
            <a:r>
              <a:rPr lang="en-US" sz="3600" dirty="0"/>
              <a:t>     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9505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1C4420-C2BD-FAFE-274F-E7C9961A9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9DDF0-9D2A-1562-93FB-A7D54A931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7EA61-50D0-CC89-B0F4-E80617C65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	D. In 397AD, Church fathers (i.e. Augustine) </a:t>
            </a:r>
          </a:p>
          <a:p>
            <a:pPr algn="l"/>
            <a:r>
              <a:rPr lang="en-US" sz="3600" dirty="0"/>
              <a:t>		met at The Council of Carthage (Africa) </a:t>
            </a:r>
          </a:p>
          <a:p>
            <a:pPr algn="l"/>
            <a:r>
              <a:rPr lang="en-US" sz="3600" dirty="0"/>
              <a:t>		to solidify which writings are </a:t>
            </a:r>
            <a:r>
              <a:rPr lang="en-US" sz="3600" i="1" u="sng" dirty="0"/>
              <a:t>recognized</a:t>
            </a:r>
            <a:r>
              <a:rPr lang="en-US" sz="3600" dirty="0"/>
              <a:t> 	</a:t>
            </a:r>
          </a:p>
          <a:p>
            <a:pPr algn="l"/>
            <a:r>
              <a:rPr lang="en-US" sz="3600" dirty="0"/>
              <a:t>		(not chosen) as inspired. </a:t>
            </a:r>
          </a:p>
          <a:p>
            <a:pPr algn="l"/>
            <a:r>
              <a:rPr lang="en-US" sz="3600" dirty="0"/>
              <a:t>	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95902343"/>
      </p:ext>
    </p:extLst>
  </p:cSld>
  <p:clrMapOvr>
    <a:masterClrMapping/>
  </p:clrMapOvr>
  <p:transition spd="slow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B505E0-3E3A-6881-9018-D64CB4970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8C456-785E-4938-5656-B8F6CD9E7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B33DF3-77BA-3994-718F-5F27EB36E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	D. In 397AD, Church fathers (i.e. Augustine) </a:t>
            </a:r>
          </a:p>
          <a:p>
            <a:pPr algn="l"/>
            <a:r>
              <a:rPr lang="en-US" sz="3600" dirty="0"/>
              <a:t>		met at The Council of Carthage (Africa) </a:t>
            </a:r>
          </a:p>
          <a:p>
            <a:pPr algn="l"/>
            <a:r>
              <a:rPr lang="en-US" sz="3600" dirty="0"/>
              <a:t>		to solidify which writings are </a:t>
            </a:r>
            <a:r>
              <a:rPr lang="en-US" sz="3600" i="1" u="sng" dirty="0"/>
              <a:t>recognized</a:t>
            </a:r>
            <a:r>
              <a:rPr lang="en-US" sz="3600" dirty="0"/>
              <a:t> 	</a:t>
            </a:r>
          </a:p>
          <a:p>
            <a:pPr algn="l"/>
            <a:r>
              <a:rPr lang="en-US" sz="3600" dirty="0"/>
              <a:t>		(not chosen) as inspired. </a:t>
            </a:r>
          </a:p>
          <a:p>
            <a:pPr algn="l"/>
            <a:r>
              <a:rPr lang="en-US" sz="3600" dirty="0"/>
              <a:t>		1. The council concluded with the </a:t>
            </a:r>
            <a:r>
              <a:rPr lang="en-US" sz="3600" u="sng" dirty="0"/>
              <a:t>27 NT </a:t>
            </a:r>
          </a:p>
          <a:p>
            <a:pPr algn="l"/>
            <a:r>
              <a:rPr lang="en-US" sz="3600" dirty="0"/>
              <a:t>			books we have today.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147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EF7EF8-4FC7-A199-02FC-D1CAC660D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4484B-7663-B118-AA1B-1A83C9B81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/>
              <a:t>How We Got Our Bible</a:t>
            </a:r>
            <a:endParaRPr lang="en-US" sz="5000" b="1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036D5-B601-C885-1E98-516B3D3C2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*Two main questions that are asked:</a:t>
            </a:r>
          </a:p>
          <a:p>
            <a:pPr algn="l"/>
            <a:r>
              <a:rPr lang="en-US" sz="4000" dirty="0"/>
              <a:t>     1. Is the Bible from God? </a:t>
            </a:r>
            <a:endParaRPr lang="en-US" sz="4000" i="1" dirty="0"/>
          </a:p>
          <a:p>
            <a:pPr algn="l"/>
            <a:r>
              <a:rPr lang="en-US" sz="4000" dirty="0"/>
              <a:t>     2. Is our translation what God said?</a:t>
            </a:r>
          </a:p>
          <a:p>
            <a:pPr algn="l"/>
            <a:endParaRPr lang="en-US" sz="1200" dirty="0"/>
          </a:p>
          <a:p>
            <a:pPr algn="l"/>
            <a:r>
              <a:rPr lang="en-US" sz="4000" b="1" dirty="0"/>
              <a:t>*</a:t>
            </a:r>
            <a:r>
              <a:rPr lang="en-US" sz="4000" dirty="0"/>
              <a:t>Bigger questions at the </a:t>
            </a:r>
            <a:r>
              <a:rPr lang="en-US" sz="4000" dirty="0">
                <a:latin typeface="Times New Roman"/>
                <a:cs typeface="Times New Roman"/>
              </a:rPr>
              <a:t>♥</a:t>
            </a:r>
            <a:r>
              <a:rPr lang="en-US" sz="4000" dirty="0"/>
              <a:t> of the issue:</a:t>
            </a:r>
          </a:p>
          <a:p>
            <a:pPr algn="l"/>
            <a:r>
              <a:rPr lang="en-US" sz="4000" b="1" dirty="0"/>
              <a:t>      </a:t>
            </a:r>
            <a:r>
              <a:rPr lang="en-US" sz="4000" dirty="0"/>
              <a:t>1. Is there a God?</a:t>
            </a:r>
          </a:p>
          <a:p>
            <a:pPr algn="l"/>
            <a:r>
              <a:rPr lang="en-US" sz="4000" b="1" dirty="0"/>
              <a:t>      </a:t>
            </a:r>
            <a:r>
              <a:rPr lang="en-US" sz="4000" dirty="0"/>
              <a:t>2. Has He made Himself known?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06392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C5ECE1-064F-F061-8D3F-0CE197269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01540-EAF8-DF92-3896-546CDFC27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EC741-7078-79B0-CBD8-EC72E83A6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III. CANONIZATION</a:t>
            </a:r>
          </a:p>
          <a:p>
            <a:pPr algn="l"/>
            <a:r>
              <a:rPr lang="en-US" sz="3600" dirty="0"/>
              <a:t>	D. In 397AD, Church fathers (i.e. Augustine) </a:t>
            </a:r>
          </a:p>
          <a:p>
            <a:pPr algn="l"/>
            <a:r>
              <a:rPr lang="en-US" sz="3600" dirty="0"/>
              <a:t>		met at The Council of Carthage (Africa) </a:t>
            </a:r>
          </a:p>
          <a:p>
            <a:pPr algn="l"/>
            <a:r>
              <a:rPr lang="en-US" sz="3600" dirty="0"/>
              <a:t>		to solidify which writings are </a:t>
            </a:r>
            <a:r>
              <a:rPr lang="en-US" sz="3600" i="1" u="sng" dirty="0"/>
              <a:t>recognized</a:t>
            </a:r>
            <a:r>
              <a:rPr lang="en-US" sz="3600" dirty="0"/>
              <a:t> 	</a:t>
            </a:r>
          </a:p>
          <a:p>
            <a:pPr algn="l"/>
            <a:r>
              <a:rPr lang="en-US" sz="3600" dirty="0"/>
              <a:t>		(not chosen) as inspired. </a:t>
            </a:r>
          </a:p>
          <a:p>
            <a:pPr algn="l"/>
            <a:r>
              <a:rPr lang="en-US" sz="3600" dirty="0"/>
              <a:t>		2. The same God that made Himself </a:t>
            </a:r>
          </a:p>
          <a:p>
            <a:pPr algn="l"/>
            <a:r>
              <a:rPr lang="en-US" sz="3600" dirty="0"/>
              <a:t>			known to man, </a:t>
            </a:r>
            <a:r>
              <a:rPr lang="en-US" sz="3600" u="sng" dirty="0"/>
              <a:t>providentially</a:t>
            </a:r>
            <a:r>
              <a:rPr lang="en-US" sz="3600" dirty="0"/>
              <a:t> direct </a:t>
            </a:r>
          </a:p>
          <a:p>
            <a:pPr algn="l"/>
            <a:r>
              <a:rPr lang="en-US" sz="3600" dirty="0"/>
              <a:t>			believers to recognize which writings </a:t>
            </a:r>
          </a:p>
          <a:p>
            <a:pPr algn="l"/>
            <a:r>
              <a:rPr lang="en-US" sz="3600" dirty="0"/>
              <a:t>			are inspired. </a:t>
            </a:r>
          </a:p>
          <a:p>
            <a:pPr algn="l"/>
            <a:endParaRPr lang="en-US" sz="3600" dirty="0"/>
          </a:p>
          <a:p>
            <a:pPr algn="l"/>
            <a:r>
              <a:rPr lang="en-US" sz="3600" dirty="0"/>
              <a:t> </a:t>
            </a:r>
          </a:p>
          <a:p>
            <a:pPr algn="l"/>
            <a:r>
              <a:rPr lang="en-US" sz="3600" dirty="0"/>
              <a:t> </a:t>
            </a:r>
          </a:p>
          <a:p>
            <a:pPr lvl="0" algn="l"/>
            <a:r>
              <a:rPr lang="en-US" sz="3600" dirty="0"/>
              <a:t>     </a:t>
            </a:r>
          </a:p>
          <a:p>
            <a:pPr lvl="0" algn="l"/>
            <a:endParaRPr lang="en-US" sz="4000" dirty="0"/>
          </a:p>
          <a:p>
            <a:pPr algn="l"/>
            <a:r>
              <a:rPr lang="en-US" sz="4000" dirty="0"/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18241817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3600" dirty="0">
                <a:solidFill>
                  <a:schemeClr val="tx1"/>
                </a:solidFill>
              </a:rPr>
              <a:t>Now, we have these books revealed by </a:t>
            </a:r>
          </a:p>
          <a:p>
            <a:pPr lvl="0" algn="l"/>
            <a:r>
              <a:rPr lang="en-US" sz="3600" dirty="0">
                <a:solidFill>
                  <a:schemeClr val="tx1"/>
                </a:solidFill>
              </a:rPr>
              <a:t>	God, written down by holy men, </a:t>
            </a:r>
          </a:p>
          <a:p>
            <a:pPr lvl="0" algn="l"/>
            <a:r>
              <a:rPr lang="en-US" sz="3600" dirty="0"/>
              <a:t>	</a:t>
            </a:r>
            <a:r>
              <a:rPr lang="en-US" sz="3600" dirty="0">
                <a:solidFill>
                  <a:schemeClr val="tx1"/>
                </a:solidFill>
              </a:rPr>
              <a:t>collected and canonized by early church </a:t>
            </a:r>
          </a:p>
          <a:p>
            <a:pPr lvl="0" algn="l"/>
            <a:r>
              <a:rPr lang="en-US" sz="3600" dirty="0"/>
              <a:t>	</a:t>
            </a:r>
            <a:r>
              <a:rPr lang="en-US" sz="3600" dirty="0">
                <a:solidFill>
                  <a:schemeClr val="tx1"/>
                </a:solidFill>
              </a:rPr>
              <a:t>fathers, </a:t>
            </a:r>
            <a:r>
              <a:rPr lang="en-US" sz="3600" i="1" dirty="0">
                <a:solidFill>
                  <a:schemeClr val="tx1"/>
                </a:solidFill>
              </a:rPr>
              <a:t>but</a:t>
            </a:r>
            <a:r>
              <a:rPr lang="en-US" sz="3600" dirty="0">
                <a:solidFill>
                  <a:schemeClr val="tx1"/>
                </a:solidFill>
              </a:rPr>
              <a:t> we cannot read the original </a:t>
            </a:r>
          </a:p>
          <a:p>
            <a:pPr lvl="0" algn="l"/>
            <a:r>
              <a:rPr lang="en-US" sz="3600" dirty="0"/>
              <a:t>	</a:t>
            </a:r>
            <a:r>
              <a:rPr lang="en-US" sz="3600" dirty="0">
                <a:solidFill>
                  <a:schemeClr val="tx1"/>
                </a:solidFill>
              </a:rPr>
              <a:t>manuscripts because they are in </a:t>
            </a:r>
          </a:p>
          <a:p>
            <a:pPr lvl="0" algn="l"/>
            <a:r>
              <a:rPr lang="en-US" sz="3600" dirty="0"/>
              <a:t>	</a:t>
            </a:r>
            <a:r>
              <a:rPr lang="en-US" sz="3600" dirty="0">
                <a:solidFill>
                  <a:schemeClr val="tx1"/>
                </a:solidFill>
              </a:rPr>
              <a:t>Hebrew, Aramaic, and Greek.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   		</a:t>
            </a:r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   </a:t>
            </a:r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>
    <p:zoom dir="in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lvl="0" algn="l"/>
            <a:r>
              <a:rPr lang="en-US" sz="4000" dirty="0">
                <a:solidFill>
                  <a:schemeClr val="tx1"/>
                </a:solidFill>
              </a:rPr>
              <a:t>   </a:t>
            </a: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B85255-8F48-B402-88DA-848998A6B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FB9A8-1891-1947-E52E-AAFC72CB2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16CE5-5325-7AB1-0EF5-84ADC2734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lvl="0" algn="l"/>
            <a:r>
              <a:rPr lang="en-US" sz="4000" dirty="0">
                <a:solidFill>
                  <a:schemeClr val="tx1"/>
                </a:solidFill>
              </a:rPr>
              <a:t>   </a:t>
            </a:r>
            <a:r>
              <a:rPr lang="en-US" sz="3600" dirty="0"/>
              <a:t>A. “Translation” - </a:t>
            </a:r>
            <a:r>
              <a:rPr lang="en-US" sz="3600" dirty="0">
                <a:solidFill>
                  <a:schemeClr val="tx1"/>
                </a:solidFill>
              </a:rPr>
              <a:t>putting </a:t>
            </a:r>
            <a:r>
              <a:rPr lang="en-US" sz="3600" dirty="0"/>
              <a:t>the original </a:t>
            </a:r>
          </a:p>
          <a:p>
            <a:pPr lvl="0" algn="l"/>
            <a:r>
              <a:rPr lang="en-US" sz="3600" dirty="0"/>
              <a:t>		writings in the </a:t>
            </a:r>
            <a:r>
              <a:rPr lang="en-US" sz="3600" u="sng" dirty="0"/>
              <a:t>common</a:t>
            </a:r>
            <a:r>
              <a:rPr lang="en-US" sz="3600" dirty="0"/>
              <a:t> language of </a:t>
            </a:r>
          </a:p>
          <a:p>
            <a:pPr lvl="0" algn="l"/>
            <a:r>
              <a:rPr lang="en-US" sz="3600" dirty="0"/>
              <a:t>		the people who are doing the </a:t>
            </a:r>
          </a:p>
          <a:p>
            <a:pPr lvl="0" algn="l"/>
            <a:r>
              <a:rPr lang="en-US" sz="3600" dirty="0"/>
              <a:t>		reading. 	</a:t>
            </a:r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8917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A8490C-37F0-D3B4-A5ED-2B0170A4B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E416-E6F4-2B7E-F39C-DF7423F49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770DC6-0B03-FD2C-FAA7-6D2B62833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</a:t>
            </a:r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35186238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7AABB4-C33D-B0E9-2CD4-54A0D748E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2B51E-9FC4-DECF-D557-07EA2C775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C2BA50-EDA5-762D-0F02-377B2C2BC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1. Mark 5:41 Taking her by the hand he said </a:t>
            </a:r>
          </a:p>
          <a:p>
            <a:pPr algn="l"/>
            <a:r>
              <a:rPr lang="en-US" sz="3600" dirty="0"/>
              <a:t>		to her, “Talitha </a:t>
            </a:r>
            <a:r>
              <a:rPr lang="en-US" sz="3600" dirty="0" err="1"/>
              <a:t>cumi</a:t>
            </a:r>
            <a:r>
              <a:rPr lang="en-US" sz="3600" dirty="0"/>
              <a:t>,” </a:t>
            </a:r>
          </a:p>
          <a:p>
            <a:pPr algn="l"/>
            <a:r>
              <a:rPr lang="en-US" sz="3600" dirty="0"/>
              <a:t>		</a:t>
            </a:r>
            <a:r>
              <a:rPr lang="en-US" sz="3600" i="1" dirty="0"/>
              <a:t>[Aramaic = common lang.] </a:t>
            </a:r>
          </a:p>
          <a:p>
            <a:pPr algn="l"/>
            <a:r>
              <a:rPr lang="en-US" sz="3600" dirty="0"/>
              <a:t>		which means, “Little girl, I say to you, 	</a:t>
            </a:r>
          </a:p>
          <a:p>
            <a:pPr algn="l"/>
            <a:r>
              <a:rPr lang="en-US" sz="3600" dirty="0"/>
              <a:t>		arise.” </a:t>
            </a:r>
            <a:r>
              <a:rPr lang="en-US" sz="3600" i="1" dirty="0"/>
              <a:t>[into Greek = world-known </a:t>
            </a:r>
          </a:p>
          <a:p>
            <a:pPr algn="l"/>
            <a:r>
              <a:rPr lang="en-US" sz="3600" i="1" dirty="0"/>
              <a:t>				language of the day]</a:t>
            </a:r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0101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EED59E-64F9-F8BB-4201-C7C5CFE5C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2596D-DF84-EB5E-9215-79B0772BC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C7403-ED9F-BF70-E9DE-4A9FCCE1C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2. Mark 15:34 And at the ninth hour Jesus </a:t>
            </a:r>
          </a:p>
          <a:p>
            <a:pPr algn="l"/>
            <a:r>
              <a:rPr lang="en-US" sz="3600" dirty="0"/>
              <a:t>		cried with a loud voice, </a:t>
            </a:r>
          </a:p>
          <a:p>
            <a:pPr algn="l"/>
            <a:r>
              <a:rPr lang="en-US" sz="3600" dirty="0"/>
              <a:t>		“Eloi, Eloi, </a:t>
            </a:r>
            <a:r>
              <a:rPr lang="en-US" sz="3600" dirty="0" err="1"/>
              <a:t>lema</a:t>
            </a:r>
            <a:r>
              <a:rPr lang="en-US" sz="3600" dirty="0"/>
              <a:t> </a:t>
            </a:r>
            <a:r>
              <a:rPr lang="en-US" sz="3600" dirty="0" err="1"/>
              <a:t>sabachthani</a:t>
            </a:r>
            <a:r>
              <a:rPr lang="en-US" sz="3600" dirty="0"/>
              <a:t>?” [Aramaic] </a:t>
            </a:r>
          </a:p>
          <a:p>
            <a:pPr algn="l"/>
            <a:r>
              <a:rPr lang="en-US" sz="3600" dirty="0"/>
              <a:t>		which means, “My God, my God, 		</a:t>
            </a:r>
          </a:p>
          <a:p>
            <a:pPr algn="l"/>
            <a:r>
              <a:rPr lang="en-US" sz="3600" dirty="0"/>
              <a:t>		why have you forsaken me?” </a:t>
            </a:r>
          </a:p>
          <a:p>
            <a:pPr algn="l"/>
            <a:r>
              <a:rPr lang="en-US" sz="3600" dirty="0"/>
              <a:t>		[into Greek]</a:t>
            </a:r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4583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096AE5-C2FE-1E2F-2351-99F38107B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F5092-5C32-3550-C900-3E949F59D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27660E-C721-2EF0-810B-87D15DF93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3. Matt 27:46 And about the ninth hour </a:t>
            </a:r>
          </a:p>
          <a:p>
            <a:pPr algn="l"/>
            <a:r>
              <a:rPr lang="en-US" sz="3600" dirty="0"/>
              <a:t>		Jesus cried out with a loud voice, 		</a:t>
            </a:r>
          </a:p>
          <a:p>
            <a:pPr algn="l"/>
            <a:r>
              <a:rPr lang="en-US" sz="3600" dirty="0"/>
              <a:t>		saying, “Eli, Eli, </a:t>
            </a:r>
            <a:r>
              <a:rPr lang="en-US" sz="3600" dirty="0" err="1"/>
              <a:t>lema</a:t>
            </a:r>
            <a:r>
              <a:rPr lang="en-US" sz="3600" dirty="0"/>
              <a:t> </a:t>
            </a:r>
            <a:r>
              <a:rPr lang="en-US" sz="3600" dirty="0" err="1"/>
              <a:t>sabachthani</a:t>
            </a:r>
            <a:r>
              <a:rPr lang="en-US" sz="3600" dirty="0"/>
              <a:t>?” </a:t>
            </a:r>
          </a:p>
          <a:p>
            <a:pPr algn="l"/>
            <a:r>
              <a:rPr lang="en-US" sz="3600" dirty="0"/>
              <a:t>		[Hebrew] that is, “My God, my 			</a:t>
            </a:r>
          </a:p>
          <a:p>
            <a:pPr algn="l"/>
            <a:r>
              <a:rPr lang="en-US" sz="3600" dirty="0"/>
              <a:t>		God, why have you forsaken me?” </a:t>
            </a:r>
          </a:p>
          <a:p>
            <a:pPr algn="l"/>
            <a:r>
              <a:rPr lang="en-US" sz="3600" dirty="0"/>
              <a:t>		[into Greek]		</a:t>
            </a:r>
          </a:p>
          <a:p>
            <a:pPr algn="l"/>
            <a:r>
              <a:rPr lang="en-US" sz="3600" dirty="0"/>
              <a:t>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658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BD2292-2C7A-C162-BB91-462852A1E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5DFB-043B-FC35-F2B3-C7A795837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66D8A2-139C-3770-4FE4-5A020623C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4. By the way, it is the </a:t>
            </a:r>
            <a:r>
              <a:rPr lang="en-US" sz="3600" u="sng" dirty="0"/>
              <a:t>Holy Spirit</a:t>
            </a:r>
            <a:r>
              <a:rPr lang="en-US" sz="3600" dirty="0"/>
              <a:t> breathing </a:t>
            </a:r>
          </a:p>
          <a:p>
            <a:pPr algn="l"/>
            <a:r>
              <a:rPr lang="en-US" sz="3600" dirty="0"/>
              <a:t>		out these translations.</a:t>
            </a:r>
          </a:p>
          <a:p>
            <a:pPr algn="l"/>
            <a:r>
              <a:rPr lang="en-US" sz="3600" dirty="0"/>
              <a:t>	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5358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FA4A30-FB28-9783-CE2D-19CE96BEC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D56B-FB95-7BF3-EEAF-27A9A8430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D5A80-84DE-208A-DC5F-373258666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B. The </a:t>
            </a:r>
            <a:r>
              <a:rPr lang="en-US" sz="3600" u="sng" dirty="0"/>
              <a:t>Bible</a:t>
            </a:r>
            <a:r>
              <a:rPr lang="en-US" sz="3600" dirty="0"/>
              <a:t> itself uses translation.</a:t>
            </a:r>
          </a:p>
          <a:p>
            <a:pPr algn="l"/>
            <a:r>
              <a:rPr lang="en-US" sz="3600" dirty="0"/>
              <a:t>	4. By the way, it is the </a:t>
            </a:r>
            <a:r>
              <a:rPr lang="en-US" sz="3600" u="sng" dirty="0"/>
              <a:t>Holy Spirit</a:t>
            </a:r>
            <a:r>
              <a:rPr lang="en-US" sz="3600" dirty="0"/>
              <a:t> breathing </a:t>
            </a:r>
          </a:p>
          <a:p>
            <a:pPr algn="l"/>
            <a:r>
              <a:rPr lang="en-US" sz="3600" dirty="0"/>
              <a:t>		out these translations.</a:t>
            </a:r>
          </a:p>
          <a:p>
            <a:pPr algn="l"/>
            <a:r>
              <a:rPr lang="en-US" sz="3600" dirty="0"/>
              <a:t>	5. The Septuagint (LXX) is the Hebrew OT </a:t>
            </a:r>
          </a:p>
          <a:p>
            <a:pPr algn="l"/>
            <a:r>
              <a:rPr lang="en-US" sz="3600" dirty="0"/>
              <a:t>		translated into Greek from which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Jesus</a:t>
            </a:r>
            <a:r>
              <a:rPr lang="en-US" sz="3600" dirty="0"/>
              <a:t> quoted and preached. </a:t>
            </a:r>
          </a:p>
          <a:p>
            <a:pPr algn="l"/>
            <a:r>
              <a:rPr lang="en-US" sz="3600" dirty="0"/>
              <a:t>	</a:t>
            </a:r>
          </a:p>
          <a:p>
            <a:pPr algn="l"/>
            <a:r>
              <a:rPr lang="en-US" sz="3600" dirty="0"/>
              <a:t>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8141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19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1E6596-C1BA-A6CF-5314-8521C72D7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32FF9-04D6-EF8D-C18F-991A56D5E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/>
              <a:t>How We Got Our Bible</a:t>
            </a:r>
            <a:endParaRPr lang="en-US" sz="5000" b="1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1737F9-0F06-0466-F4E4-E5A06D7CF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*Two main questions that are asked:</a:t>
            </a:r>
          </a:p>
          <a:p>
            <a:pPr algn="l"/>
            <a:r>
              <a:rPr lang="en-US" sz="4000" dirty="0"/>
              <a:t>     1. Is the Bible from God? </a:t>
            </a:r>
            <a:endParaRPr lang="en-US" sz="4000" i="1" dirty="0"/>
          </a:p>
          <a:p>
            <a:pPr algn="l"/>
            <a:r>
              <a:rPr lang="en-US" sz="4000" dirty="0"/>
              <a:t>     2. Is our translation what God said?</a:t>
            </a:r>
          </a:p>
          <a:p>
            <a:pPr algn="l"/>
            <a:endParaRPr lang="en-US" sz="1200" dirty="0"/>
          </a:p>
          <a:p>
            <a:pPr algn="l"/>
            <a:r>
              <a:rPr lang="en-US" sz="4000" b="1" dirty="0"/>
              <a:t>*</a:t>
            </a:r>
            <a:r>
              <a:rPr lang="en-US" sz="4000" dirty="0"/>
              <a:t>Bigger questions at the </a:t>
            </a:r>
            <a:r>
              <a:rPr lang="en-US" sz="4000" dirty="0">
                <a:latin typeface="Times New Roman"/>
                <a:cs typeface="Times New Roman"/>
              </a:rPr>
              <a:t>♥</a:t>
            </a:r>
            <a:r>
              <a:rPr lang="en-US" sz="4000" dirty="0"/>
              <a:t> of the issue:</a:t>
            </a:r>
          </a:p>
          <a:p>
            <a:pPr algn="l"/>
            <a:r>
              <a:rPr lang="en-US" sz="4000" b="1" dirty="0"/>
              <a:t>      </a:t>
            </a:r>
            <a:r>
              <a:rPr lang="en-US" sz="4000" dirty="0"/>
              <a:t>1. Is there a God?</a:t>
            </a:r>
          </a:p>
          <a:p>
            <a:pPr algn="l"/>
            <a:r>
              <a:rPr lang="en-US" sz="4000" b="1" dirty="0"/>
              <a:t>      </a:t>
            </a:r>
            <a:r>
              <a:rPr lang="en-US" sz="4000" dirty="0"/>
              <a:t>2. Has He made Himself known?</a:t>
            </a:r>
          </a:p>
          <a:p>
            <a:pPr algn="l"/>
            <a:endParaRPr lang="en-US" sz="1200" dirty="0"/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*How did God’s words get from the 	 </a:t>
            </a:r>
          </a:p>
          <a:p>
            <a:pPr algn="l"/>
            <a:r>
              <a:rPr lang="en-US" sz="4000" dirty="0"/>
              <a:t>	mind </a:t>
            </a:r>
            <a:r>
              <a:rPr lang="en-US" sz="4000" dirty="0">
                <a:solidFill>
                  <a:schemeClr val="tx1"/>
                </a:solidFill>
              </a:rPr>
              <a:t>of God to the mind of man?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24825"/>
      </p:ext>
    </p:extLst>
  </p:cSld>
  <p:clrMapOvr>
    <a:masterClrMapping/>
  </p:clrMapOvr>
  <p:transition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7609FD-C114-A378-9B3B-506F6382E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81D6D-67D2-78AB-A63F-FA1DD5B2F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010F9-2E34-26B7-726C-97AF135A4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424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CAF45A-30F2-0672-3B86-664F7F19B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0D34-AEB6-A6E2-4CC5-A1CEC82B9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1F62DD-7FC2-19FC-A3D4-366E93BE6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</a:p>
          <a:p>
            <a:pPr algn="l"/>
            <a:r>
              <a:rPr lang="en-US" sz="3600" dirty="0"/>
              <a:t>	1. We have Scripture in full or in part in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4,000</a:t>
            </a:r>
            <a:r>
              <a:rPr lang="en-US" sz="3600" dirty="0"/>
              <a:t> of those languages.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487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9C364-F537-1B0D-600C-8633BF4CC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49DC-7FF0-6AC1-CE88-5C87F8150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8C247-8B84-0273-F025-5D6B8DFB7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</a:p>
          <a:p>
            <a:pPr algn="l"/>
            <a:r>
              <a:rPr lang="en-US" sz="3600" dirty="0"/>
              <a:t>	1. We have Scripture in full or in part in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4,000</a:t>
            </a:r>
            <a:r>
              <a:rPr lang="en-US" sz="3600" dirty="0"/>
              <a:t> of those languages, </a:t>
            </a:r>
          </a:p>
          <a:p>
            <a:pPr algn="l"/>
            <a:r>
              <a:rPr lang="en-US" sz="3600" dirty="0"/>
              <a:t>	2. There are </a:t>
            </a:r>
            <a:r>
              <a:rPr lang="en-US" sz="3600" u="sng" dirty="0"/>
              <a:t>3400</a:t>
            </a:r>
            <a:r>
              <a:rPr lang="en-US" sz="3600" dirty="0"/>
              <a:t> languages yet without a </a:t>
            </a:r>
          </a:p>
          <a:p>
            <a:pPr algn="l"/>
            <a:r>
              <a:rPr lang="en-US" sz="3600" dirty="0"/>
              <a:t>		Bible translation.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		- Wycliffe Bible Translators, </a:t>
            </a:r>
          </a:p>
          <a:p>
            <a:pPr algn="l"/>
            <a:r>
              <a:rPr lang="en-US" sz="3600" dirty="0"/>
              <a:t>			https://</a:t>
            </a:r>
            <a:r>
              <a:rPr lang="en-US" sz="3600" dirty="0" err="1"/>
              <a:t>wycliffe.org.uk</a:t>
            </a:r>
            <a:r>
              <a:rPr lang="en-US" sz="3600" dirty="0"/>
              <a:t>/statistics</a:t>
            </a:r>
          </a:p>
          <a:p>
            <a:pPr algn="l"/>
            <a:r>
              <a:rPr lang="en-US" sz="3600" dirty="0"/>
              <a:t> </a:t>
            </a:r>
          </a:p>
          <a:p>
            <a:pPr algn="l"/>
            <a:r>
              <a:rPr lang="en-US" sz="3600" dirty="0"/>
              <a:t>	</a:t>
            </a:r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801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7CD4F-DADA-C8E5-FFEC-D8A82FA93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82B4-FD26-FDCA-3D5A-5DF168212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F95D13-1328-7795-9260-8C790BA33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</a:p>
          <a:p>
            <a:pPr algn="l"/>
            <a:r>
              <a:rPr lang="en-US" sz="3600" dirty="0"/>
              <a:t>	3. Some languages read left-to-right; Others </a:t>
            </a:r>
          </a:p>
          <a:p>
            <a:pPr algn="l"/>
            <a:r>
              <a:rPr lang="en-US" sz="3600" dirty="0"/>
              <a:t>		right-to-left. </a:t>
            </a:r>
          </a:p>
          <a:p>
            <a:pPr algn="l"/>
            <a:endParaRPr lang="en-US" sz="3600" dirty="0"/>
          </a:p>
          <a:p>
            <a:pPr algn="l"/>
            <a:r>
              <a:rPr lang="en-US" sz="3600" dirty="0"/>
              <a:t>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0295573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1B853B-C59D-1306-10C8-3F5E01AD6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9AA8A-0D38-9554-1E85-6A02D166B6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3B58C-52D7-0B1C-457B-B35092EDF7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</a:p>
          <a:p>
            <a:pPr algn="l"/>
            <a:r>
              <a:rPr lang="en-US" sz="3600" dirty="0"/>
              <a:t>	3. Some languages read left-to-right; Others </a:t>
            </a:r>
          </a:p>
          <a:p>
            <a:pPr algn="l"/>
            <a:r>
              <a:rPr lang="en-US" sz="3600" dirty="0"/>
              <a:t>		right-to-left. </a:t>
            </a:r>
          </a:p>
          <a:p>
            <a:pPr algn="l"/>
            <a:r>
              <a:rPr lang="en-US" sz="3600" dirty="0"/>
              <a:t>	4. Some have thousands of </a:t>
            </a:r>
          </a:p>
          <a:p>
            <a:pPr algn="l"/>
            <a:r>
              <a:rPr lang="en-US" sz="3600" dirty="0"/>
              <a:t>		letters/characters in their alphabet.</a:t>
            </a:r>
          </a:p>
          <a:p>
            <a:pPr algn="l"/>
            <a:endParaRPr lang="en-US" sz="3600" dirty="0"/>
          </a:p>
          <a:p>
            <a:pPr algn="l"/>
            <a:r>
              <a:rPr lang="en-US" sz="3600" dirty="0"/>
              <a:t>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243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0BBE10-F630-038E-3DB5-1B14C1594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A1E5F-11C7-B7A1-DC81-F859C9421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AB2BDE-DD92-ED05-4074-9582D35B2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IV. TRANSLATION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  </a:t>
            </a:r>
            <a:r>
              <a:rPr lang="en-US" sz="3600" dirty="0"/>
              <a:t>C. There are over </a:t>
            </a:r>
            <a:r>
              <a:rPr lang="en-US" sz="3600" u="sng" dirty="0"/>
              <a:t>7,400</a:t>
            </a:r>
            <a:r>
              <a:rPr lang="en-US" sz="3600" dirty="0"/>
              <a:t> languages in the</a:t>
            </a:r>
          </a:p>
          <a:p>
            <a:pPr algn="l"/>
            <a:r>
              <a:rPr lang="en-US" sz="3600" dirty="0"/>
              <a:t>		 world today. </a:t>
            </a:r>
          </a:p>
          <a:p>
            <a:pPr algn="l"/>
            <a:endParaRPr lang="en-US" sz="3600" dirty="0"/>
          </a:p>
          <a:p>
            <a:pPr algn="l"/>
            <a:r>
              <a:rPr lang="en-US" sz="3600" dirty="0"/>
              <a:t>	*If God wants mankind to know Him, </a:t>
            </a:r>
          </a:p>
          <a:p>
            <a:pPr algn="l"/>
            <a:r>
              <a:rPr lang="en-US" sz="3600" dirty="0"/>
              <a:t>		</a:t>
            </a:r>
            <a:r>
              <a:rPr lang="en-US" sz="3600" i="1" dirty="0"/>
              <a:t>translation</a:t>
            </a:r>
            <a:r>
              <a:rPr lang="en-US" sz="3600" dirty="0"/>
              <a:t> from the original languages </a:t>
            </a:r>
          </a:p>
          <a:p>
            <a:pPr algn="l"/>
            <a:r>
              <a:rPr lang="en-US" sz="3600" dirty="0"/>
              <a:t>		into the common language is </a:t>
            </a:r>
          </a:p>
          <a:p>
            <a:pPr algn="l"/>
            <a:r>
              <a:rPr lang="en-US" sz="3600" dirty="0"/>
              <a:t>		</a:t>
            </a:r>
            <a:r>
              <a:rPr lang="en-US" sz="3600" i="1" dirty="0"/>
              <a:t>absolutely</a:t>
            </a:r>
            <a:r>
              <a:rPr lang="en-US" sz="3600" dirty="0"/>
              <a:t> </a:t>
            </a:r>
            <a:r>
              <a:rPr lang="en-US" sz="3600" u="sng" dirty="0"/>
              <a:t>necessary</a:t>
            </a:r>
            <a:r>
              <a:rPr lang="en-US" sz="3600" dirty="0"/>
              <a:t>!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r>
              <a:rPr lang="en-US" sz="3600" dirty="0"/>
              <a:t>			</a:t>
            </a:r>
          </a:p>
          <a:p>
            <a:pPr algn="l"/>
            <a:endParaRPr lang="en-US" sz="3600" dirty="0"/>
          </a:p>
          <a:p>
            <a:pPr algn="l"/>
            <a:endParaRPr lang="en-US" sz="3600" i="1" dirty="0"/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0689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lvl="0" algn="l"/>
            <a:r>
              <a:rPr lang="en-US" sz="4000" dirty="0">
                <a:solidFill>
                  <a:schemeClr val="tx1"/>
                </a:solidFill>
              </a:rPr>
              <a:t>  </a:t>
            </a: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ransition>
    <p:fad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73A6D8-F79A-878B-C477-53EEB1666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FEB89-AC28-156F-9C92-3DD6E0CA0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9242A-4E1E-6A45-F721-1C29E7CFB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  A. Nehemiah - Jews return from Babylon after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70 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years captivity.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86830525"/>
      </p:ext>
    </p:extLst>
  </p:cSld>
  <p:clrMapOvr>
    <a:masterClrMapping/>
  </p:clrMapOvr>
  <p:transition>
    <p:fad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A80845-55F8-166D-D028-BCE9BF3CB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DA57B-9FA9-4B25-CB6A-F0A2AE1D4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2993B-D4F9-1B8B-9ED3-730BA101B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  A. Nehemiah - Jews return from Babylon after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70 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years captivity.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1. Some of them were more 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familiar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with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Chaldean than Hebrew.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7353165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endParaRPr lang="en-US" sz="4000" dirty="0"/>
          </a:p>
          <a:p>
            <a:r>
              <a:rPr lang="en-US" sz="4000" b="1" dirty="0">
                <a:solidFill>
                  <a:srgbClr val="FFFF00"/>
                </a:solidFill>
              </a:rPr>
              <a:t>*</a:t>
            </a:r>
            <a:r>
              <a:rPr lang="en-US" sz="4000" dirty="0">
                <a:solidFill>
                  <a:srgbClr val="FFFF00"/>
                </a:solidFill>
              </a:rPr>
              <a:t>There is a </a:t>
            </a:r>
            <a:r>
              <a:rPr lang="en-US" sz="4000" u="sng" dirty="0">
                <a:solidFill>
                  <a:srgbClr val="FFFF00"/>
                </a:solidFill>
              </a:rPr>
              <a:t>5-step</a:t>
            </a:r>
            <a:r>
              <a:rPr lang="en-US" sz="4000" dirty="0">
                <a:solidFill>
                  <a:srgbClr val="FFFF00"/>
                </a:solidFill>
              </a:rPr>
              <a:t> process whereby God </a:t>
            </a:r>
          </a:p>
          <a:p>
            <a:r>
              <a:rPr lang="en-US" sz="4000" dirty="0">
                <a:solidFill>
                  <a:srgbClr val="FFFF00"/>
                </a:solidFill>
              </a:rPr>
              <a:t>	has made Himself known.</a:t>
            </a:r>
            <a:endParaRPr lang="en-US" sz="4000" b="1" dirty="0">
              <a:solidFill>
                <a:srgbClr val="FFFF00"/>
              </a:solidFill>
            </a:endParaRPr>
          </a:p>
          <a:p>
            <a:pPr algn="l"/>
            <a:endParaRPr lang="en-US" sz="4000" dirty="0">
              <a:solidFill>
                <a:srgbClr val="FFFF00"/>
              </a:solidFill>
            </a:endParaRPr>
          </a:p>
          <a:p>
            <a:pPr lvl="0" algn="l"/>
            <a:r>
              <a:rPr lang="en-US" sz="4000" dirty="0">
                <a:solidFill>
                  <a:srgbClr val="FFFF00"/>
                </a:solidFill>
              </a:rPr>
              <a:t>	</a:t>
            </a:r>
            <a:endParaRPr lang="en-US" sz="4000" dirty="0"/>
          </a:p>
          <a:p>
            <a:pPr algn="l"/>
            <a:r>
              <a:rPr lang="en-US" sz="4000" i="1" dirty="0"/>
              <a:t>	</a:t>
            </a:r>
          </a:p>
          <a:p>
            <a:pPr algn="l"/>
            <a:r>
              <a:rPr lang="en-US" sz="4000" i="1" dirty="0"/>
              <a:t>  </a:t>
            </a:r>
            <a:endParaRPr lang="en-US" sz="4000" dirty="0"/>
          </a:p>
          <a:p>
            <a:r>
              <a:rPr lang="en-US" sz="4000" dirty="0"/>
              <a:t>		 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</a:t>
            </a:r>
          </a:p>
          <a:p>
            <a:pPr algn="l"/>
            <a:endParaRPr lang="en-US" sz="4000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B4B33D-44FC-03C0-6B7A-0CAE622D9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045BA-36E1-0922-1E0B-9B3917ED6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84732-2F57-0AC7-1AB7-0541F76B7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  A. Nehemiah - Jews return from Babylon after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70 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years captivity.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2. Nehemiah reads the scrolls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to them written </a:t>
            </a:r>
            <a:r>
              <a:rPr lang="en-US" sz="36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in Hebrew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 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4394777"/>
      </p:ext>
    </p:extLst>
  </p:cSld>
  <p:clrMapOvr>
    <a:masterClrMapping/>
  </p:clrMapOvr>
  <p:transition spd="slow">
    <p:wip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E65BDF-077C-99B4-C992-9CA9B30D5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9DF27-7D1D-B3E1-64C3-4FE36EDE5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F874C-D099-031F-BD34-F138784FB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  A. Nehemiah - Jews return from Babylon after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70 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years captivity.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2. Nehemiah reads the scrolls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to them written </a:t>
            </a:r>
            <a:r>
              <a:rPr lang="en-US" sz="36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in Hebrew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but then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en-US" sz="36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interpreted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the significance of some of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the Hebrew words so they could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understand the specific mind of God on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	the matter.  - Neh 8:8 </a:t>
            </a:r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04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7F8126-A459-8621-841F-5D17EE3D0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1887E-EE93-8E9F-740E-22AEABB02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EBD87A-0B81-0B11-5229-B0600A661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V. INTERPRETATION</a:t>
            </a:r>
          </a:p>
          <a:p>
            <a:pPr algn="l"/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>
                <a:solidFill>
                  <a:schemeClr val="tx1"/>
                </a:solidFill>
              </a:rPr>
              <a:t>-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teaching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the meaning of God’s Word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  B. Acts 8:30 So Philip ran to him and heard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him reading Isaiah the prophet and asked,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“Do you understand what you are reading?”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[31] And he said, “How can I, unless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someone </a:t>
            </a:r>
            <a:r>
              <a:rPr lang="en-US" sz="36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guides</a:t>
            </a: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 me?” And he invited Philip </a:t>
            </a:r>
          </a:p>
          <a:p>
            <a:pPr algn="l"/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to come up and sit with him. </a:t>
            </a:r>
          </a:p>
          <a:p>
            <a:pPr algn="l"/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lvl="0" algn="l"/>
            <a:endParaRPr lang="en-US" sz="4000" dirty="0">
              <a:solidFill>
                <a:schemeClr val="tx1"/>
              </a:solidFill>
            </a:endParaRP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2746344"/>
      </p:ext>
    </p:extLst>
  </p:cSld>
  <p:clrMapOvr>
    <a:masterClrMapping/>
  </p:clrMapOvr>
  <p:transition spd="slow">
    <p:wip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8E39EB-FADC-9DBC-C816-AEAA4A550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DDEA2-562D-A646-B1A8-04B24C8FA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1087E-D5DA-F220-5BED-17DE9E3B5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800" dirty="0"/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808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72A726-0D6E-2C99-5139-243149056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DF25C-7AE1-EDE8-A66A-AAD71EEA2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D01E8-7BDD-034A-0694-96D5061AED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800" dirty="0"/>
          </a:p>
          <a:p>
            <a:pPr algn="l"/>
            <a:r>
              <a:rPr lang="en-US" sz="3600" dirty="0"/>
              <a:t>- How can God's thoughts be communicated to </a:t>
            </a:r>
          </a:p>
          <a:p>
            <a:pPr algn="l"/>
            <a:r>
              <a:rPr lang="en-US" sz="3600" dirty="0"/>
              <a:t>	the mind of men?</a:t>
            </a:r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8629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7B1A4D-5C68-E444-BE88-C52337D48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29A50-9364-AD8E-0CC1-673BF739B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0D7F9A-2228-E19B-DA90-858A0854A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800" dirty="0"/>
          </a:p>
          <a:p>
            <a:pPr algn="l"/>
            <a:r>
              <a:rPr lang="en-US" sz="3600" dirty="0"/>
              <a:t>- How can God's thoughts be communicated to </a:t>
            </a:r>
          </a:p>
          <a:p>
            <a:pPr algn="l"/>
            <a:r>
              <a:rPr lang="en-US" sz="3600" dirty="0"/>
              <a:t>	the mind of men?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1. </a:t>
            </a:r>
            <a:r>
              <a:rPr lang="en-US" sz="3600" dirty="0">
                <a:solidFill>
                  <a:srgbClr val="FFFF00"/>
                </a:solidFill>
              </a:rPr>
              <a:t>Revelation</a:t>
            </a:r>
            <a:r>
              <a:rPr lang="en-US" sz="3600" dirty="0"/>
              <a:t> - God has made Himself </a:t>
            </a:r>
            <a:r>
              <a:rPr lang="en-US" sz="3600" u="sng" dirty="0"/>
              <a:t>known</a:t>
            </a:r>
            <a:r>
              <a:rPr lang="en-US" sz="3600" dirty="0"/>
              <a:t>. </a:t>
            </a:r>
          </a:p>
          <a:p>
            <a:pPr algn="l"/>
            <a:r>
              <a:rPr lang="en-US" sz="3600" dirty="0"/>
              <a:t>	</a:t>
            </a:r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978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78D4BD-DCED-61F3-AA95-1D37CADF1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DA642-F83B-CCA9-12C5-389916D9B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8AC68E-636E-5D4D-FFA4-A280B7615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800" dirty="0"/>
          </a:p>
          <a:p>
            <a:pPr algn="l"/>
            <a:r>
              <a:rPr lang="en-US" sz="3600" dirty="0"/>
              <a:t>- How can God's thoughts be communicated to </a:t>
            </a:r>
          </a:p>
          <a:p>
            <a:pPr algn="l"/>
            <a:r>
              <a:rPr lang="en-US" sz="3600" dirty="0"/>
              <a:t>	the mind of men?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1. </a:t>
            </a:r>
            <a:r>
              <a:rPr lang="en-US" sz="3600" dirty="0">
                <a:solidFill>
                  <a:srgbClr val="FFFF00"/>
                </a:solidFill>
              </a:rPr>
              <a:t>Revelation</a:t>
            </a:r>
            <a:r>
              <a:rPr lang="en-US" sz="3600" dirty="0"/>
              <a:t> - God has made Himself </a:t>
            </a:r>
            <a:r>
              <a:rPr lang="en-US" sz="3600" u="sng" dirty="0"/>
              <a:t>known</a:t>
            </a:r>
            <a:r>
              <a:rPr lang="en-US" sz="3600" dirty="0"/>
              <a:t>. </a:t>
            </a:r>
          </a:p>
          <a:p>
            <a:pPr algn="l"/>
            <a:r>
              <a:rPr lang="en-US" sz="3600" dirty="0"/>
              <a:t>	No one will discover Him unless God takes </a:t>
            </a:r>
          </a:p>
          <a:p>
            <a:pPr algn="l"/>
            <a:r>
              <a:rPr lang="en-US" sz="3600" dirty="0"/>
              <a:t>	the </a:t>
            </a:r>
            <a:r>
              <a:rPr lang="en-US" sz="3600" u="sng" dirty="0"/>
              <a:t>initiative</a:t>
            </a:r>
            <a:r>
              <a:rPr lang="en-US" sz="3600" dirty="0"/>
              <a:t>. </a:t>
            </a:r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4775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A65E1-E795-F355-6F4A-8721BF980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5E23-5C17-154A-3B05-E45EC173A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0A702-2F50-2795-F154-D44C05420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800" dirty="0"/>
          </a:p>
          <a:p>
            <a:pPr algn="l"/>
            <a:r>
              <a:rPr lang="en-US" sz="3600" dirty="0"/>
              <a:t>- How can God's thoughts be communicated to </a:t>
            </a:r>
          </a:p>
          <a:p>
            <a:pPr algn="l"/>
            <a:r>
              <a:rPr lang="en-US" sz="3600" dirty="0"/>
              <a:t>	the mind of men?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1. </a:t>
            </a:r>
            <a:r>
              <a:rPr lang="en-US" sz="3600" dirty="0">
                <a:solidFill>
                  <a:srgbClr val="FFFF00"/>
                </a:solidFill>
              </a:rPr>
              <a:t>Revelation</a:t>
            </a:r>
            <a:r>
              <a:rPr lang="en-US" sz="3600" dirty="0"/>
              <a:t> - God has made Himself </a:t>
            </a:r>
            <a:r>
              <a:rPr lang="en-US" sz="3600" u="sng" dirty="0"/>
              <a:t>known</a:t>
            </a:r>
            <a:r>
              <a:rPr lang="en-US" sz="3600" dirty="0"/>
              <a:t>. </a:t>
            </a:r>
          </a:p>
          <a:p>
            <a:pPr algn="l"/>
            <a:r>
              <a:rPr lang="en-US" sz="3600" dirty="0"/>
              <a:t>	No one will discover Him unless God takes </a:t>
            </a:r>
          </a:p>
          <a:p>
            <a:pPr algn="l"/>
            <a:r>
              <a:rPr lang="en-US" sz="3600" dirty="0"/>
              <a:t>	the </a:t>
            </a:r>
            <a:r>
              <a:rPr lang="en-US" sz="3600" u="sng" dirty="0"/>
              <a:t>initiative</a:t>
            </a:r>
            <a:r>
              <a:rPr lang="en-US" sz="3600" dirty="0"/>
              <a:t>. </a:t>
            </a:r>
          </a:p>
          <a:p>
            <a:pPr algn="l"/>
            <a:r>
              <a:rPr lang="en-US" sz="1200" dirty="0"/>
              <a:t> </a:t>
            </a:r>
          </a:p>
          <a:p>
            <a:pPr algn="l"/>
            <a:r>
              <a:rPr lang="en-US" sz="3600" dirty="0"/>
              <a:t>2. </a:t>
            </a:r>
            <a:r>
              <a:rPr lang="en-US" sz="3600" dirty="0">
                <a:solidFill>
                  <a:srgbClr val="FFFF00"/>
                </a:solidFill>
              </a:rPr>
              <a:t>Inspiration</a:t>
            </a:r>
            <a:r>
              <a:rPr lang="en-US" sz="3600" dirty="0"/>
              <a:t> - God “</a:t>
            </a:r>
            <a:r>
              <a:rPr lang="en-US" sz="3600" u="sng" dirty="0"/>
              <a:t>breathed</a:t>
            </a:r>
            <a:r>
              <a:rPr lang="en-US" sz="3600" dirty="0"/>
              <a:t> out” His message </a:t>
            </a:r>
          </a:p>
          <a:p>
            <a:pPr algn="l"/>
            <a:r>
              <a:rPr lang="en-US" sz="3600" dirty="0"/>
              <a:t>	to human authors who wrote it down.</a:t>
            </a:r>
          </a:p>
          <a:p>
            <a:pPr algn="l"/>
            <a:r>
              <a:rPr lang="en-US" sz="3600" dirty="0">
                <a:solidFill>
                  <a:srgbClr val="FFFF00"/>
                </a:solidFill>
              </a:rPr>
              <a:t>	</a:t>
            </a:r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3280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B0AB1-E172-B210-8BB9-B45D93650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EE03A-E258-33B5-837A-AAFF698FF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03344-70C3-E04D-569A-6284FFA07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200" dirty="0"/>
          </a:p>
          <a:p>
            <a:pPr algn="l"/>
            <a:r>
              <a:rPr lang="en-US" sz="3600" dirty="0"/>
              <a:t>3. </a:t>
            </a:r>
            <a:r>
              <a:rPr lang="en-US" sz="3600" dirty="0">
                <a:solidFill>
                  <a:srgbClr val="FFFF00"/>
                </a:solidFill>
              </a:rPr>
              <a:t>Canonization</a:t>
            </a:r>
            <a:r>
              <a:rPr lang="en-US" sz="3600" dirty="0"/>
              <a:t> - </a:t>
            </a:r>
            <a:r>
              <a:rPr lang="en-US" sz="1200" dirty="0"/>
              <a:t>  </a:t>
            </a:r>
            <a:r>
              <a:rPr lang="en-US" sz="3600" dirty="0"/>
              <a:t>process by which believers </a:t>
            </a:r>
          </a:p>
          <a:p>
            <a:pPr algn="l"/>
            <a:r>
              <a:rPr lang="en-US" sz="3600" dirty="0"/>
              <a:t>		came to </a:t>
            </a:r>
            <a:r>
              <a:rPr lang="en-US" sz="3600" u="sng" dirty="0"/>
              <a:t>recognize</a:t>
            </a:r>
            <a:r>
              <a:rPr lang="en-US" sz="3600" dirty="0"/>
              <a:t> what books have the </a:t>
            </a:r>
          </a:p>
          <a:p>
            <a:pPr algn="l"/>
            <a:r>
              <a:rPr lang="en-US" sz="3600" dirty="0"/>
              <a:t>		quality of inspiration.</a:t>
            </a:r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2663116"/>
      </p:ext>
    </p:extLst>
  </p:cSld>
  <p:clrMapOvr>
    <a:masterClrMapping/>
  </p:clrMapOvr>
  <p:transition spd="slow">
    <p:randomBar dir="vert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84E5B0-A17E-8F0C-94CB-A32643569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48A4B-F1CC-A343-2C9A-591940D39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D5095-DCCA-AB33-6970-094191B9D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200" dirty="0"/>
          </a:p>
          <a:p>
            <a:pPr algn="l"/>
            <a:r>
              <a:rPr lang="en-US" sz="3600" dirty="0"/>
              <a:t>3. </a:t>
            </a:r>
            <a:r>
              <a:rPr lang="en-US" sz="3600" dirty="0">
                <a:solidFill>
                  <a:srgbClr val="FFFF00"/>
                </a:solidFill>
              </a:rPr>
              <a:t>Canonization</a:t>
            </a:r>
            <a:r>
              <a:rPr lang="en-US" sz="3600" dirty="0"/>
              <a:t> - </a:t>
            </a:r>
            <a:r>
              <a:rPr lang="en-US" sz="1200" dirty="0"/>
              <a:t>  </a:t>
            </a:r>
            <a:r>
              <a:rPr lang="en-US" sz="3600" dirty="0"/>
              <a:t>process by which believers </a:t>
            </a:r>
          </a:p>
          <a:p>
            <a:pPr algn="l"/>
            <a:r>
              <a:rPr lang="en-US" sz="3600" dirty="0"/>
              <a:t>		came to </a:t>
            </a:r>
            <a:r>
              <a:rPr lang="en-US" sz="3600" u="sng" dirty="0"/>
              <a:t>recognize</a:t>
            </a:r>
            <a:r>
              <a:rPr lang="en-US" sz="3600" dirty="0"/>
              <a:t> what books have the </a:t>
            </a:r>
          </a:p>
          <a:p>
            <a:pPr algn="l"/>
            <a:r>
              <a:rPr lang="en-US" sz="3600" dirty="0"/>
              <a:t>		quality of inspiration.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4. </a:t>
            </a:r>
            <a:r>
              <a:rPr lang="en-US" sz="3600" dirty="0">
                <a:solidFill>
                  <a:srgbClr val="FFFF00"/>
                </a:solidFill>
              </a:rPr>
              <a:t>Translation</a:t>
            </a:r>
            <a:r>
              <a:rPr lang="en-US" sz="3600" dirty="0"/>
              <a:t> - God's word is written in my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own</a:t>
            </a:r>
            <a:r>
              <a:rPr lang="en-US" sz="3600" dirty="0"/>
              <a:t> language so I too can know God.</a:t>
            </a:r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0311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r>
              <a:rPr lang="en-US" sz="4000" dirty="0"/>
              <a:t>		 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</a:t>
            </a:r>
          </a:p>
          <a:p>
            <a:pPr algn="l"/>
            <a:endParaRPr lang="en-US" sz="4000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037C98-AB86-C2C0-171C-7A0186B29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2A8E-6908-3E60-BD0D-C39CEA036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B2EB8-8504-F177-5E9B-80EDE7A7A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200" dirty="0"/>
          </a:p>
          <a:p>
            <a:pPr algn="l"/>
            <a:r>
              <a:rPr lang="en-US" sz="3600" dirty="0"/>
              <a:t>3. </a:t>
            </a:r>
            <a:r>
              <a:rPr lang="en-US" sz="3600" dirty="0">
                <a:solidFill>
                  <a:srgbClr val="FFFF00"/>
                </a:solidFill>
              </a:rPr>
              <a:t>Canonization</a:t>
            </a:r>
            <a:r>
              <a:rPr lang="en-US" sz="3600" dirty="0"/>
              <a:t> - </a:t>
            </a:r>
            <a:r>
              <a:rPr lang="en-US" sz="1200" dirty="0"/>
              <a:t>  </a:t>
            </a:r>
            <a:r>
              <a:rPr lang="en-US" sz="3600" dirty="0"/>
              <a:t>process by which believers </a:t>
            </a:r>
          </a:p>
          <a:p>
            <a:pPr algn="l"/>
            <a:r>
              <a:rPr lang="en-US" sz="3600" dirty="0"/>
              <a:t>		came to </a:t>
            </a:r>
            <a:r>
              <a:rPr lang="en-US" sz="3600" u="sng" dirty="0"/>
              <a:t>recognize</a:t>
            </a:r>
            <a:r>
              <a:rPr lang="en-US" sz="3600" dirty="0"/>
              <a:t> what books have the </a:t>
            </a:r>
          </a:p>
          <a:p>
            <a:pPr algn="l"/>
            <a:r>
              <a:rPr lang="en-US" sz="3600" dirty="0"/>
              <a:t>		quality of inspiration.</a:t>
            </a:r>
          </a:p>
          <a:p>
            <a:pPr algn="l"/>
            <a:endParaRPr lang="en-US" sz="1200" dirty="0"/>
          </a:p>
          <a:p>
            <a:pPr algn="l"/>
            <a:r>
              <a:rPr lang="en-US" sz="3600" dirty="0"/>
              <a:t>4. </a:t>
            </a:r>
            <a:r>
              <a:rPr lang="en-US" sz="3600" dirty="0">
                <a:solidFill>
                  <a:srgbClr val="FFFF00"/>
                </a:solidFill>
              </a:rPr>
              <a:t>Translation</a:t>
            </a:r>
            <a:r>
              <a:rPr lang="en-US" sz="3600" dirty="0"/>
              <a:t> - God's word is written in my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own</a:t>
            </a:r>
            <a:r>
              <a:rPr lang="en-US" sz="3600" dirty="0"/>
              <a:t> language so I too can know God.</a:t>
            </a:r>
          </a:p>
          <a:p>
            <a:pPr algn="l"/>
            <a:endParaRPr lang="en-US" sz="800" dirty="0"/>
          </a:p>
          <a:p>
            <a:pPr algn="l"/>
            <a:r>
              <a:rPr lang="en-US" sz="3600" dirty="0"/>
              <a:t>5. </a:t>
            </a:r>
            <a:r>
              <a:rPr lang="en-US" sz="3600" dirty="0">
                <a:solidFill>
                  <a:srgbClr val="FFFF00"/>
                </a:solidFill>
              </a:rPr>
              <a:t>Interpretation</a:t>
            </a:r>
            <a:r>
              <a:rPr lang="en-US" sz="3600" dirty="0"/>
              <a:t> - someone helps me </a:t>
            </a:r>
          </a:p>
          <a:p>
            <a:pPr algn="l"/>
            <a:r>
              <a:rPr lang="en-US" sz="3600" dirty="0"/>
              <a:t>		</a:t>
            </a:r>
            <a:r>
              <a:rPr lang="en-US" sz="3600" u="sng" dirty="0"/>
              <a:t>understand</a:t>
            </a:r>
            <a:r>
              <a:rPr lang="en-US" sz="3600" dirty="0"/>
              <a:t> things about God and </a:t>
            </a:r>
          </a:p>
          <a:p>
            <a:pPr algn="l"/>
            <a:r>
              <a:rPr lang="en-US" sz="3600" dirty="0"/>
              <a:t>		his word. </a:t>
            </a:r>
          </a:p>
          <a:p>
            <a:pPr algn="l"/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3719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B3F8C4-A459-F3A4-4022-171CF4387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EC263-01D6-BFFC-22C4-E6078B7E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88B226-E369-E8A4-6AF1-1A1AAE37D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200" dirty="0"/>
          </a:p>
          <a:p>
            <a:pPr marL="571500" marR="0" indent="-571500" algn="l">
              <a:buClr>
                <a:schemeClr val="accent4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v"/>
            </a:pP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We have a great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privilege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today to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understand the mind of God, and this is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quite an elaborate process.</a:t>
            </a:r>
          </a:p>
          <a:p>
            <a:pPr marL="0" marR="0" algn="l">
              <a:buNone/>
            </a:pP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3776254"/>
      </p:ext>
    </p:extLst>
  </p:cSld>
  <p:clrMapOvr>
    <a:masterClrMapping/>
  </p:clrMapOvr>
  <p:transition spd="slow">
    <p:randomBar dir="vert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2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4E3B6E-2559-D47E-4275-2093E2675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D68A5-F442-5897-D71F-A25317164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400" b="1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A4083A-969F-9289-8399-0C9EAA0E7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endParaRPr lang="en-US" sz="1200" dirty="0"/>
          </a:p>
          <a:p>
            <a:pPr marL="571500" marR="0" indent="-571500" algn="l">
              <a:buClr>
                <a:schemeClr val="accent4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v"/>
            </a:pP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We have a great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privilege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today to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understand the mind of God, and this is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quite an elaborate process.</a:t>
            </a:r>
          </a:p>
          <a:p>
            <a:pPr marL="0" marR="0" algn="l">
              <a:buNone/>
            </a:pP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571500" marR="0" indent="-571500" algn="l">
              <a:buClr>
                <a:schemeClr val="accent4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v"/>
            </a:pP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And every one of these steps is </a:t>
            </a:r>
            <a:r>
              <a:rPr lang="en-US" sz="3600" u="sng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miraculous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and divinely superintended by God so </a:t>
            </a:r>
          </a:p>
          <a:p>
            <a:pPr marR="0" algn="l">
              <a:buClr>
                <a:schemeClr val="accent4">
                  <a:lumMod val="60000"/>
                  <a:lumOff val="40000"/>
                </a:schemeClr>
              </a:buClr>
              <a:buSzPct val="80000"/>
            </a:pPr>
            <a:r>
              <a:rPr lang="en-US" sz="3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3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people can know God.</a:t>
            </a:r>
          </a:p>
          <a:p>
            <a:pPr algn="l"/>
            <a:endParaRPr lang="en-US" sz="3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lvl="0" algn="l"/>
            <a:endParaRPr lang="en-US" sz="3600" dirty="0">
              <a:solidFill>
                <a:schemeClr val="tx1"/>
              </a:solidFill>
            </a:endParaRPr>
          </a:p>
          <a:p>
            <a:pPr algn="l"/>
            <a:r>
              <a:rPr lang="en-US" sz="3600" dirty="0">
                <a:solidFill>
                  <a:schemeClr val="tx1"/>
                </a:solidFill>
              </a:rPr>
              <a:t>	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  <a:p>
            <a:pPr algn="l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3461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5EE31-4DFF-D280-0F2A-D7C14268C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7D747-F7AA-AAE0-7F26-12D44D3F3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52400"/>
            <a:ext cx="6858000" cy="2387600"/>
          </a:xfrm>
        </p:spPr>
        <p:txBody>
          <a:bodyPr anchor="t">
            <a:normAutofit/>
          </a:bodyPr>
          <a:lstStyle/>
          <a:p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We Got </a:t>
            </a:r>
            <a:b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Bible God</a:t>
            </a:r>
            <a:endParaRPr lang="en-US" sz="5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Open Bible Photos, Download The BEST Free Open Bible Stock ...">
            <a:extLst>
              <a:ext uri="{FF2B5EF4-FFF2-40B4-BE49-F238E27FC236}">
                <a16:creationId xmlns:a16="http://schemas.microsoft.com/office/drawing/2014/main" id="{A7C5EB81-F812-F912-40BA-21E7BB472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716" y="2133600"/>
            <a:ext cx="6092568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8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759B22-D7DA-BF6F-DCD6-65A336EF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A96F3-0CA7-237D-D39C-2D120D6A3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6DE3A-8B73-A38C-26F9-9EC5C107D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  Def. </a:t>
            </a:r>
            <a:r>
              <a:rPr lang="en-US" sz="4000" i="1" dirty="0"/>
              <a:t>- to uncover, to “</a:t>
            </a:r>
            <a:r>
              <a:rPr lang="en-US" sz="4000" i="1" u="sng" dirty="0"/>
              <a:t>reveal</a:t>
            </a:r>
            <a:r>
              <a:rPr lang="en-US" sz="4000" i="1" dirty="0"/>
              <a:t>” by 		  	  </a:t>
            </a:r>
          </a:p>
          <a:p>
            <a:pPr lvl="0" algn="l"/>
            <a:r>
              <a:rPr lang="en-US" sz="4000" i="1" dirty="0"/>
              <a:t>		   	means of words.</a:t>
            </a:r>
            <a:endParaRPr lang="en-US" sz="4000" dirty="0"/>
          </a:p>
          <a:p>
            <a:pPr algn="l"/>
            <a:r>
              <a:rPr lang="en-US" sz="4000" i="1" dirty="0"/>
              <a:t>	   	</a:t>
            </a:r>
            <a:r>
              <a:rPr lang="en-US" sz="4000" dirty="0"/>
              <a:t>		 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</a:t>
            </a:r>
          </a:p>
          <a:p>
            <a:pPr algn="l"/>
            <a:endParaRPr lang="en-US" sz="40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78034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24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012A1-8574-75E1-69A8-B0DF64FDF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8C4BC-6492-715A-D690-55B41300D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"/>
            <a:ext cx="7772400" cy="914399"/>
          </a:xfrm>
        </p:spPr>
        <p:txBody>
          <a:bodyPr/>
          <a:lstStyle/>
          <a:p>
            <a:r>
              <a:rPr lang="en-US" sz="5000" b="1" u="sng" dirty="0"/>
              <a:t>How We Got Our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0593E-FA68-A417-0416-E357A4688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00"/>
                </a:solidFill>
              </a:rPr>
              <a:t>I. REVELATION</a:t>
            </a:r>
          </a:p>
          <a:p>
            <a:pPr lvl="0" algn="l"/>
            <a:r>
              <a:rPr lang="en-US" sz="4000" dirty="0"/>
              <a:t>    Def. </a:t>
            </a:r>
            <a:r>
              <a:rPr lang="en-US" sz="4000" i="1" dirty="0"/>
              <a:t>- to uncover, to “</a:t>
            </a:r>
            <a:r>
              <a:rPr lang="en-US" sz="4000" i="1" u="sng" dirty="0"/>
              <a:t>reveal</a:t>
            </a:r>
            <a:r>
              <a:rPr lang="en-US" sz="4000" i="1" dirty="0"/>
              <a:t>” by 		  	  </a:t>
            </a:r>
          </a:p>
          <a:p>
            <a:pPr lvl="0" algn="l"/>
            <a:r>
              <a:rPr lang="en-US" sz="4000" i="1" dirty="0"/>
              <a:t>		   	means of words.</a:t>
            </a:r>
            <a:endParaRPr lang="en-US" sz="4000" dirty="0"/>
          </a:p>
          <a:p>
            <a:pPr algn="l"/>
            <a:r>
              <a:rPr lang="en-US" sz="4000" i="1" dirty="0"/>
              <a:t>	   	- the act of God making Himself </a:t>
            </a:r>
          </a:p>
          <a:p>
            <a:pPr algn="l"/>
            <a:r>
              <a:rPr lang="en-US" sz="4000" i="1" dirty="0"/>
              <a:t>			known by </a:t>
            </a:r>
            <a:r>
              <a:rPr lang="en-US" sz="4000" i="1" u="sng" dirty="0"/>
              <a:t>words</a:t>
            </a:r>
          </a:p>
          <a:p>
            <a:pPr algn="l"/>
            <a:r>
              <a:rPr lang="en-US" sz="4000" i="1" dirty="0"/>
              <a:t>  </a:t>
            </a:r>
            <a:endParaRPr lang="en-US" sz="4000" dirty="0"/>
          </a:p>
          <a:p>
            <a:r>
              <a:rPr lang="en-US" sz="4000" dirty="0"/>
              <a:t>		 </a:t>
            </a:r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endParaRPr lang="en-US" sz="4000" dirty="0"/>
          </a:p>
          <a:p>
            <a:pPr algn="l"/>
            <a:r>
              <a:rPr lang="en-US" sz="4000" dirty="0"/>
              <a:t> </a:t>
            </a:r>
          </a:p>
          <a:p>
            <a:pPr algn="l"/>
            <a:endParaRPr lang="en-US" sz="40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972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ggs Default 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16937</TotalTime>
  <Words>3497</Words>
  <Application>Microsoft Office PowerPoint</Application>
  <PresentationFormat>On-screen Show (4:3)</PresentationFormat>
  <Paragraphs>768</Paragraphs>
  <Slides>73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MS Mincho</vt:lpstr>
      <vt:lpstr>Aptos</vt:lpstr>
      <vt:lpstr>Arial</vt:lpstr>
      <vt:lpstr>Calibri</vt:lpstr>
      <vt:lpstr>Calibri Light</vt:lpstr>
      <vt:lpstr>Times New Roman</vt:lpstr>
      <vt:lpstr>Wingdings</vt:lpstr>
      <vt:lpstr>Tiggs Default doc</vt:lpstr>
      <vt:lpstr>How We Got  Our Bible God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How We Got Our Bible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How We Got  Our Bible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Our Bible</dc:title>
  <dc:creator>Tigg</dc:creator>
  <cp:lastModifiedBy>MRMS Admin</cp:lastModifiedBy>
  <cp:revision>213</cp:revision>
  <dcterms:created xsi:type="dcterms:W3CDTF">2011-09-09T13:05:22Z</dcterms:created>
  <dcterms:modified xsi:type="dcterms:W3CDTF">2026-02-06T18:12:22Z</dcterms:modified>
</cp:coreProperties>
</file>