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75"/>
  </p:notesMasterIdLst>
  <p:sldIdLst>
    <p:sldId id="257" r:id="rId2"/>
    <p:sldId id="7166" r:id="rId3"/>
    <p:sldId id="7168" r:id="rId4"/>
    <p:sldId id="7169" r:id="rId5"/>
    <p:sldId id="7170" r:id="rId6"/>
    <p:sldId id="7167" r:id="rId7"/>
    <p:sldId id="7171" r:id="rId8"/>
    <p:sldId id="7172" r:id="rId9"/>
    <p:sldId id="7173" r:id="rId10"/>
    <p:sldId id="7174" r:id="rId11"/>
    <p:sldId id="7177" r:id="rId12"/>
    <p:sldId id="7178" r:id="rId13"/>
    <p:sldId id="7179" r:id="rId14"/>
    <p:sldId id="7256" r:id="rId15"/>
    <p:sldId id="7186" r:id="rId16"/>
    <p:sldId id="7187" r:id="rId17"/>
    <p:sldId id="7257" r:id="rId18"/>
    <p:sldId id="7188" r:id="rId19"/>
    <p:sldId id="7258" r:id="rId20"/>
    <p:sldId id="7260" r:id="rId21"/>
    <p:sldId id="7262" r:id="rId22"/>
    <p:sldId id="7263" r:id="rId23"/>
    <p:sldId id="7261" r:id="rId24"/>
    <p:sldId id="7264" r:id="rId25"/>
    <p:sldId id="7259" r:id="rId26"/>
    <p:sldId id="7265" r:id="rId27"/>
    <p:sldId id="7266" r:id="rId28"/>
    <p:sldId id="7268" r:id="rId29"/>
    <p:sldId id="7270" r:id="rId30"/>
    <p:sldId id="7267" r:id="rId31"/>
    <p:sldId id="7271" r:id="rId32"/>
    <p:sldId id="7272" r:id="rId33"/>
    <p:sldId id="7273" r:id="rId34"/>
    <p:sldId id="7274" r:id="rId35"/>
    <p:sldId id="7275" r:id="rId36"/>
    <p:sldId id="7276" r:id="rId37"/>
    <p:sldId id="7277" r:id="rId38"/>
    <p:sldId id="7278" r:id="rId39"/>
    <p:sldId id="7412" r:id="rId40"/>
    <p:sldId id="7279" r:id="rId41"/>
    <p:sldId id="7281" r:id="rId42"/>
    <p:sldId id="7282" r:id="rId43"/>
    <p:sldId id="7283" r:id="rId44"/>
    <p:sldId id="7284" r:id="rId45"/>
    <p:sldId id="7285" r:id="rId46"/>
    <p:sldId id="7280" r:id="rId47"/>
    <p:sldId id="7286" r:id="rId48"/>
    <p:sldId id="7287" r:id="rId49"/>
    <p:sldId id="7290" r:id="rId50"/>
    <p:sldId id="7291" r:id="rId51"/>
    <p:sldId id="7292" r:id="rId52"/>
    <p:sldId id="7293" r:id="rId53"/>
    <p:sldId id="7294" r:id="rId54"/>
    <p:sldId id="7295" r:id="rId55"/>
    <p:sldId id="7296" r:id="rId56"/>
    <p:sldId id="7410" r:id="rId57"/>
    <p:sldId id="7297" r:id="rId58"/>
    <p:sldId id="7298" r:id="rId59"/>
    <p:sldId id="7299" r:id="rId60"/>
    <p:sldId id="7300" r:id="rId61"/>
    <p:sldId id="7301" r:id="rId62"/>
    <p:sldId id="7302" r:id="rId63"/>
    <p:sldId id="7303" r:id="rId64"/>
    <p:sldId id="7304" r:id="rId65"/>
    <p:sldId id="7305" r:id="rId66"/>
    <p:sldId id="7306" r:id="rId67"/>
    <p:sldId id="7307" r:id="rId68"/>
    <p:sldId id="7308" r:id="rId69"/>
    <p:sldId id="7309" r:id="rId70"/>
    <p:sldId id="7312" r:id="rId71"/>
    <p:sldId id="7310" r:id="rId72"/>
    <p:sldId id="7311" r:id="rId73"/>
    <p:sldId id="7409" r:id="rId7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398"/>
    <p:restoredTop sz="94663"/>
  </p:normalViewPr>
  <p:slideViewPr>
    <p:cSldViewPr snapToGrid="0">
      <p:cViewPr varScale="1">
        <p:scale>
          <a:sx n="92" d="100"/>
          <a:sy n="92" d="100"/>
        </p:scale>
        <p:origin x="184" y="1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19A3F6-1C95-3D44-A73D-AF83856719C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00910-32CA-2445-8450-DC03BD6E6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23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1A8A155-1B4A-A113-144A-3A453E580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DC9CCF8-215D-4270-8F84-D739ECCEEB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FFE7CDE-7DDD-01B6-98BC-5DA06C0F65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10890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801F5EA-2DE1-5A5D-7266-D8BDC7081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4FA4B52-7682-86CD-6760-C1811B8260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AE2D3DC-C97F-21EC-3CBA-4044009748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10233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11D0C51-29D1-4874-DC8D-77B9F61B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C32A6B9-3048-3606-2D91-1B8B0B2473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C00F4B7-3465-D8F4-9546-F0744D15DE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28217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ABAC216-FC55-EBEE-72A9-05C3B9A40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5B067F9-318F-321C-88A2-675D0E1EB2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D0F8BF2-AF3E-8213-8515-948093518C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56283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0114915-A883-811E-B160-7039AF2A7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28146BF-A08D-585D-373B-76AE7E1691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B55378C-E3C7-3B7D-8D0C-E2B07447A1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06597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2681C5A-FC7D-37CB-C9A2-FD1E9B8C6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22BB6D4-881B-FB3F-345E-7FF7D274E2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2F94CDD-8DD5-3C66-55EB-3464A11154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84237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6945ACD-8158-1E6A-F2BE-B1D5455F4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75A6AC8-879C-A8CD-FFDC-22D33AC810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D061914-D357-DADE-0570-4C261BEF9B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76455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427AFA8-FDBB-1E53-5367-D587D59AD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A2BB75F-BC7A-45BD-C075-4443D43EE0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188F473-7ECF-8A30-BA44-87747C602D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16471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8C69E8B-A3E9-2C5B-016D-7519AF698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602B71B-FFD0-CDBD-F659-B64A101DD0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7EC811D-19E9-CBE0-8C98-E6D72D7E3B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09607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35E8C86-BC79-D8DF-D1CD-D52D40249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6B6633E-7C4A-BA06-B1E1-BB1B9D64E5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6197660-D937-4638-5E68-8526BD2891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0365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9653449-D682-A110-2D74-150E2A76E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1356BE9-6180-1132-1B3E-2E6380AC83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E785258-2FD0-9B9B-D7FA-03313A6B78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95793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8A61D5B-1704-B541-C530-3DA5D893E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EC83709-6738-AE12-1EB8-DA9828E1AF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529CB4F-042A-F52B-3109-9B686472D1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93405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41D57FE-CADC-1DA6-329B-147360392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76A9A18-0A1F-B9D9-9A50-32B591B1AB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E357B96-1D65-1920-778A-5F235D9487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70449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D0F6CC2-7B51-C339-A7B3-A0E9988E4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33F8DC9-4744-816C-B2FB-A6D7289612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9D8D5DC-54BA-968C-B46A-05F113A17D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54161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4494F01-8254-FCBC-D5B1-1EA8D2819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3B1454E-F44A-5828-1D62-D8323F9E0B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3140F4B-9CBF-9187-2219-4B3AFAACCA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49155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C0355F8-0310-79B3-EF1C-3FEE625FF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BB715C4-889A-95C4-9F3D-38F2317CCD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61FF170-528E-84FA-F6AF-EBBF678B42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689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192761B-4718-49BE-EF1B-A33BBA086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284B2FA-BC67-D8E2-DCCB-FB2442CBA8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116CB1F-5299-FCC7-A4DC-88977C5667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626506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C2B4B64-2830-5F07-D312-FD286BBC5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4EF4883-0887-2198-F14C-75EC285B17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DEBAA61-35C4-B794-F446-97A4524F58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07488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8D2D3D8-73FD-348D-06D8-ED55DE70C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15798FB-DD61-7322-505C-94F1E2779D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CC48406-9632-8442-7C62-B95B4B4771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48168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C1E6C7C-BE5B-45C0-87E1-1EAA9C487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B617CFF-A48D-FBFC-5456-48825B5192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6C00AED-564A-7E02-8E59-0A1CAB7B71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28230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96F0EB2-B4CC-6E3B-C1E1-F3DEA5EC3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FA8F5C5-C28C-81E3-B060-45F9CF626C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B2EB6B7-FA66-808E-BD25-AFA09E51AE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1092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22159C7-D680-8879-3700-E9D286D41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F221A07-37F0-B9B4-58B0-2EDBA673FE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37B6ED3-9B41-8641-275B-D7B9594FA2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620348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37D5386-7D32-92BD-5108-7CC81EA1D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3A5059D-03D7-3974-10E7-BE4C06F702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A9EBB59-FC05-950E-6DF5-91E5A38263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49076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E5EB6E4-0628-177E-06C3-2B249B32A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C34E835-0C02-4586-F824-BA6F7AA825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3923039-B6CE-F0F9-6194-FF05C35F9D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00522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6256178-14DE-A2B7-752E-957BE90FF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E3BDF91-8C46-3591-A709-7200E2C570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0C20CD3-986D-BF35-3514-BE9669329F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013902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2FC855A-7D6A-E2B5-0305-9E13D85F8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38C1974-2F6D-3810-6FAC-5A75BC2038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8693A9B-3E6A-44D0-0666-417B33B0DC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641576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6224EA2-E8E9-1FF5-EA6B-18732808E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071AD33-9456-525C-6907-ACD9FAE1ED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0FBF0B1-6982-87D7-DF9D-C67406ADAC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818031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CEBABD7-7F0A-00BD-5D60-36E368C94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9184173-F88E-D251-F5F2-E4AA061199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ED24D51-5982-FF89-BE03-6AE8FFB705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70660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60EA22A-ECA9-4E7E-2D17-533B431A9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CEC2F33-F46B-663D-63F1-61C3F1AE77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F70120A-9D9A-C83C-DEF3-30A7C69597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6396024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894E84C-6C4D-39C6-A77C-F3CE05498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5B91F5C-6B42-9AE2-C80F-6B27D68366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E038A16-DC78-B6A4-D067-4E590AB00F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603622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AE3F238-D8BF-A2AE-0726-19FC43242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B93BFC4-C4F4-4F0E-1FA9-6C408C2EB8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D01CC8B-8214-2629-AD8A-B3BBFCC2C1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948551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04DA109-2D73-D00C-223C-5A8C48131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5E4B62B-C412-9FB7-5BB0-086E6649ABE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EE4CA4F-BAE8-D389-566A-615C35B3E6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4752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C5A478E-05CF-1F75-A145-BE7340831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3243860-C4F5-CCD8-EC81-52987782AB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D9705A4-49AE-797F-A83B-041314C152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611445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43BFFE9-1E4A-9FA9-3C8F-3057BECE8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538AA2F-1AEF-9C02-E444-B026528C95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B04B50D-6917-5D8A-C8DA-A98CD7E01F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639540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2C5AEB1-E315-8434-08DE-05217EA70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D03BE6B-7D15-C83F-62FE-D323804F75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D8FC5CB-F0DF-CA3D-4020-849788B2AD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306585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54962A4-C783-C9A5-D137-B7209A9ED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3E23345-E4C4-A0CE-BDCD-3F90E14639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C095620-78A6-906D-9150-8AC121B92E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841621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709267E-3587-9F6D-603A-E9CDCE5FD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21DA1B8-F26F-E9DB-0213-F2B2F11A56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9C82A06-15F7-030E-74EA-7DC07739C2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62911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0AD6C42-7B9A-B0F7-8F28-85C75C24F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689A13C-6AEE-8AA5-B028-40FD1F856F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F583668-2DD1-F55C-64E8-78BA17D275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2549581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F56C75A-1627-3EB4-C9AC-A26DCE299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7D35BD9-426E-D441-6BD3-B2E5D68574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565E324-B8C5-28A9-21B1-8A07164CC8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109729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20FE5F5-92CC-F964-2861-93DD43FCA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E93EF94-E088-CA86-8FCF-45728DBEEA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1AA3739-4DAB-F94C-01CB-B8E24E7CE0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8053487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3CA292A-BC40-25BE-FC7B-9D296A589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67E038E-02D3-2BAE-EAF6-8787CF2E4D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06F96CF-2B9F-4EC2-A568-13CA0735C0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102440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A5D80EA-C036-EEC8-02E4-F691D0C85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330B403-8FC0-D842-0C49-AA88E46A06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D08A810-B0E1-709D-8A23-C5F5D07347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2400431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AA94F76-708E-6000-8C37-D17979A8A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53A17A7-D728-C1DE-CB8F-6B1C5B68AA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1FABB7E-21BB-A6B8-E083-34C7E575E3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12016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245C768-BA34-44FF-BD8D-C0DF1B881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3043574-68A2-72E3-1167-70795534C5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7268271-504A-0862-5D86-5E345EDB29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667723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E99A463-61D9-5169-9A57-C0F844531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64E80E0-5234-A2D7-D535-1B133F2188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DD1D032-8588-0E21-9110-5F02B312F7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008846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B833718-A4D9-4189-03B5-C03BB69CD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846AFBC-6370-E511-C20A-E7CFDA8728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8973D12-1FF5-830C-657C-96E128F835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304451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3F8FD83-7A72-1EDF-9E1E-0FE851E8D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69B9946-9121-A8B3-905E-6D32EC0B33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C3A880B-2031-9E06-DAF0-153BDC6085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783938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89B3100-F5A8-8C9F-E58C-CBED39A50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D150502-CB68-2ECD-5E78-FF48EB26FA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6D912BE-CBE8-7E5A-0FA5-0B8F6304FF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5198601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C2E7D63-C97B-4573-38F3-88839C03B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8E7724F-DBD0-06B0-1BCE-81BF1C4079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8F40152-120D-5EEE-721A-FE421F444F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6151326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932238A-9689-E7B3-3F3E-56762A4C1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B519D8A-5F16-77C1-BF97-0C957AB699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B3C2A61-2620-29D2-B808-B6245EDECD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566733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C424227-9F28-FC56-02A7-B3BBEB5F0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47D9CE3-3401-CFFB-3918-C2E51A4138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07AFBAE-D72C-9085-DF08-E67C44549A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562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79002E9-D7C5-9397-8976-8B5F4600F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7DAE6DC-8317-1B15-8CBC-0493F3678A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918960B-580E-2807-7BF5-4A53FA8CF9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132002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2427431-6DFE-4524-8BBD-00695A556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371ED56-4F45-7911-0992-4B34E5BF38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6D3996F-5EEA-6536-32D1-B5CF611B26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506764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12FA824-C0CB-F6DA-62A5-94209AAFD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DFB1989-74BE-F036-DD2C-C7C66AB0D4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D4CF22C-2CB0-D4B4-3519-6FF300331C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1148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3806E86-49F8-6A72-AF46-58D9C35A8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3F97790-BE32-865E-4F30-5211124218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A224A48-E0BF-91AE-4493-367611BA52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774850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4E091D1-108A-4BF3-09F5-2FADEFC9A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EC9E7BC-94E2-E3E4-3B9D-BB37E05B77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A4364F2-297E-EA2D-713E-35D77EA2C6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112651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5BCF826-4CEA-7636-52EA-4D6CA00B8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E0F2641-6793-2DDE-7DE9-A87B715BCF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9BC7C6A-F951-3B2F-3CCB-C9FB140146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657231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49E271B-08E9-0DD5-F181-FBBB43F3F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A026D95-A405-912A-8BED-F3AD6B7BB2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4D6FA65-6A84-CC38-2EC7-F035253022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350459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21E6609-5455-3CB6-682C-AA0FE5772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E079725-C313-00BA-10C9-192701BC03F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DCBFF46-ED42-F9AF-539E-FF43DB184A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759868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4EB215E-0FBA-901D-E4E7-679F1BAC8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4EF27BF-6084-3236-6FD0-44289A0D98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C01DCFD-0B6F-1342-6A40-F695D0C6A3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24016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FE118CF-F441-5FB1-E832-8AC122FAA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5CCE2DA-4790-FA09-E414-F7F89175AB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062E6EE-C667-3B2A-C745-D8ABB3C2BF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8584642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C315182-BE17-3152-3163-6A8DCF577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4BBC33D-3B5B-D7B4-8640-66D67CB363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3DD881E-D8B8-6FEC-A759-3443A3C0AB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356117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73489A8-7E05-19B8-CA19-EBA2183C8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8914B34-8567-32F8-7E8A-5951BAB385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DB43ABD-9CDF-1F42-51F8-BFD6E083D3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567971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92DDAF1-57F6-2E61-3B92-C27618B12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FA894F7-321E-8B6E-F177-15C45FC938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021E6D4-6E72-1851-A21D-0EAD36412F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1970207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12F88EE-3B5E-3A03-7F9F-B16B786B7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C9BCA3A-CF5D-CA61-E5D6-70AC3E653C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BA53791-F626-C254-F9B2-EB0429BAF5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3091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E60CDE1-5922-DAB3-6D8E-FB03C8463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8FE5DB6-F896-BA9B-787D-A9BE00E70B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E2F71D2-3DEC-BF4A-3E3B-9DE7176DC3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223501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FC0E55C-5879-C57C-DA09-3C3657F9B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32190B8-2167-7AC6-A1B8-BE28D52377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AB730FF-3517-544A-02EF-C5AEEE33D9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7252845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8E1C626-AF09-0EC1-555E-BB2F662EB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431B708-0675-2701-D56B-6CD14B678E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6B70E1D-E193-DFB2-6FFF-040EEDE04F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849193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7586673-DD64-DBE5-BFE9-8ACBC3C4C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11C81E4-3F77-BF79-872D-59A409C101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62C1DE3-6EE3-76E7-2ABB-36BC27ED12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359864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48035774-F3EA-FEE0-73DD-3393B9BCD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>
            <a:extLst>
              <a:ext uri="{FF2B5EF4-FFF2-40B4-BE49-F238E27FC236}">
                <a16:creationId xmlns:a16="http://schemas.microsoft.com/office/drawing/2014/main" id="{48C941B8-C698-7AB5-1F90-6F3F732770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>
            <a:extLst>
              <a:ext uri="{FF2B5EF4-FFF2-40B4-BE49-F238E27FC236}">
                <a16:creationId xmlns:a16="http://schemas.microsoft.com/office/drawing/2014/main" id="{ECED624E-BEB0-47E4-9B55-7845434E9F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825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932C331-42B4-68FC-3A0E-FCC016E56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52C0FCC-D50E-0233-3310-7EE5952EF1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769CC26-4BF9-47B3-3C90-106503C17D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4690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741C108-2258-3998-0E4B-A61994EB4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BB876A4-6C7A-E5A4-56D4-E6716468A9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AA4C8A9-40BD-6AC6-F8F9-EE51AF502B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542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1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661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5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1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40511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602667"/>
            <a:ext cx="50907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377" lvl="1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131" lvl="5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697" lvl="8" indent="-41909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286601" y="1352767"/>
            <a:ext cx="6765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73862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7" lvl="1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566" lvl="2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754" lvl="3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5943" lvl="4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131" lvl="5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320" lvl="6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509" lvl="7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697" lvl="8" indent="-38099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66166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69388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7" y="-1"/>
            <a:ext cx="2202831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90055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476472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</a:t>
            </a:r>
            <a:br>
              <a:rPr lang="en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Special </a:t>
            </a: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Revelation</a:t>
            </a: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46E4C17-DEC7-8CBE-F2F6-05544CC13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86D3ED2-382D-B797-AA25-5AB70AA65E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527BF2C-7D67-D80D-B0BD-E261065119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1. God </a:t>
            </a:r>
            <a:r>
              <a:rPr lang="en-US" sz="3200" b="1" u="sng" dirty="0"/>
              <a:t>exists</a:t>
            </a:r>
            <a:r>
              <a:rPr lang="en-US" sz="3200" b="1" dirty="0"/>
              <a:t> – our presupposition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2. God </a:t>
            </a:r>
            <a:r>
              <a:rPr lang="en-US" sz="3200" b="1" u="sng" dirty="0"/>
              <a:t>can</a:t>
            </a:r>
            <a:r>
              <a:rPr lang="en-US" sz="3200" b="1" dirty="0"/>
              <a:t> be known (It is possible to know God).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981F559-6446-2FC7-3FB0-BFE5EF5EC41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36876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3D8CF9C-D406-69C3-2E41-087107270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C05A4E5-6261-BA36-B3AA-2627122CC37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A8C9ABF-59B0-4444-181E-B75667C0D8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3. God is the </a:t>
            </a:r>
            <a:r>
              <a:rPr lang="en-US" sz="3200" b="1" u="sng" dirty="0"/>
              <a:t>Revealer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072291C-F7AA-C231-65D4-D63376DA499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91873447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FB0D4D8-6FAC-64CF-729A-743C5026C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BEA78A5-0417-C1D8-E58D-1D3C2BDDCB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E7BFA5D-5626-5903-1CE8-0CD17ADF66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3. God is the </a:t>
            </a:r>
            <a:r>
              <a:rPr lang="en-US" sz="3200" b="1" u="sng" dirty="0"/>
              <a:t>Revealer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a. Revelation is not a </a:t>
            </a:r>
            <a:r>
              <a:rPr lang="en-US" sz="3200" b="1" u="sng" dirty="0"/>
              <a:t>human</a:t>
            </a:r>
            <a:r>
              <a:rPr lang="en-US" sz="3200" b="1" dirty="0"/>
              <a:t> activity or anything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man participates in.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0200C1F-35B7-345B-0BF0-BDBC51C67BE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90279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1398686-AB32-8D28-EA05-D90E0961A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2F48FCA-9A6C-3D95-E0BA-6FBDA1939E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9A3BE4A-4581-5376-BF5B-0E2193A7E4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3. God is the </a:t>
            </a:r>
            <a:r>
              <a:rPr lang="en-US" sz="3200" b="1" u="sng" dirty="0"/>
              <a:t>Revealer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a. Revelation is not a </a:t>
            </a:r>
            <a:r>
              <a:rPr lang="en-US" sz="3200" b="1" u="sng" dirty="0"/>
              <a:t>human</a:t>
            </a:r>
            <a:r>
              <a:rPr lang="en-US" sz="3200" b="1" dirty="0"/>
              <a:t> activity or anything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man participates in.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b. Any insights we have are due to the fact that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God made the </a:t>
            </a:r>
            <a:r>
              <a:rPr lang="en-US" sz="3200" b="1" u="sng" dirty="0"/>
              <a:t>first move</a:t>
            </a:r>
            <a:r>
              <a:rPr lang="en-US" sz="3200" b="1" dirty="0"/>
              <a:t>.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  <a:endParaRPr lang="en-US" sz="4267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6E0EB94-6D99-288B-40FD-4FEAFF668DE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54607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1D8B2E3-0DE5-CC22-FB9D-6ADA99A38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7904889-B865-6A86-99C4-A2B658D727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C4D4231-2C8F-559F-65AE-78BE7630DF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3. God is the </a:t>
            </a:r>
            <a:r>
              <a:rPr lang="en-US" sz="3200" b="1" u="sng" dirty="0"/>
              <a:t>Revealer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a. Revelation is not a </a:t>
            </a:r>
            <a:r>
              <a:rPr lang="en-US" sz="3200" b="1" u="sng" dirty="0"/>
              <a:t>human</a:t>
            </a:r>
            <a:r>
              <a:rPr lang="en-US" sz="3200" b="1" dirty="0"/>
              <a:t> activity or anything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man participates in.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b. Any insights we have are due to the fact that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God made the </a:t>
            </a:r>
            <a:r>
              <a:rPr lang="en-US" sz="3200" b="1" u="sng" dirty="0"/>
              <a:t>first move</a:t>
            </a:r>
            <a:r>
              <a:rPr lang="en-US" sz="3200" b="1" dirty="0"/>
              <a:t>.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4. God is revealing </a:t>
            </a:r>
            <a:r>
              <a:rPr lang="en-US" sz="3200" b="1" u="sng" dirty="0"/>
              <a:t>Himself</a:t>
            </a:r>
            <a:r>
              <a:rPr lang="en-US" sz="3200" b="1" dirty="0"/>
              <a:t> - He is the </a:t>
            </a:r>
            <a:r>
              <a:rPr lang="en-US" sz="3200" b="1" i="1" dirty="0"/>
              <a:t>subject</a:t>
            </a:r>
            <a:r>
              <a:rPr lang="en-US" sz="3200" b="1" dirty="0"/>
              <a:t> &amp; 			</a:t>
            </a:r>
            <a:r>
              <a:rPr lang="en-US" sz="3200" b="1" i="1" dirty="0"/>
              <a:t>object</a:t>
            </a:r>
            <a:r>
              <a:rPr lang="en-US" sz="3200" b="1" dirty="0"/>
              <a:t> being revealed. 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  <a:endParaRPr lang="en-US" sz="4267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F414394-DFC2-0DA2-CEDB-4B208875940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71121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305092F-CF18-E208-1FEC-F95E8F2A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65F3221-11C8-E23D-B065-C723C9FB64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4E5ED65-A898-494D-AC66-1B33B0D003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OK, by what means has God </a:t>
            </a:r>
            <a:r>
              <a:rPr lang="en-US" sz="3200" b="1" i="1" dirty="0"/>
              <a:t>revealed</a:t>
            </a:r>
            <a:r>
              <a:rPr lang="en-US" sz="3200" b="1" dirty="0"/>
              <a:t> himself?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B4E01B8-8C2C-8B1C-0741-270181EDA7E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61835626"/>
      </p:ext>
    </p:extLst>
  </p:cSld>
  <p:clrMapOvr>
    <a:masterClrMapping/>
  </p:clrMapOvr>
  <p:transition spd="slow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144D951-2B7E-F293-C540-FDE559293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B726368-110C-FE1C-B8A3-FBCBBECEDA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2C9E2D3-4B04-1EB6-5426-469372AE08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OK, by what means has God </a:t>
            </a:r>
            <a:r>
              <a:rPr lang="en-US" sz="3200" b="1" i="1" dirty="0"/>
              <a:t>revealed</a:t>
            </a:r>
            <a:r>
              <a:rPr lang="en-US" sz="3200" b="1" dirty="0"/>
              <a:t> himself?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reveals Himself to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   people at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times.</a:t>
            </a: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863D4C4-9BD0-A315-B83E-9F2A9011A5A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59065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891CA07-CD23-94A4-3CF5-EEAAF2568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352CB9D-3B95-29E4-0E23-0C184AD319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F1E6A1E-DF4F-4981-C0EA-6E3BE80AD3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OK, by what means has God </a:t>
            </a:r>
            <a:r>
              <a:rPr lang="en-US" sz="3200" b="1" i="1" dirty="0"/>
              <a:t>revealed</a:t>
            </a:r>
            <a:r>
              <a:rPr lang="en-US" sz="3200" b="1" dirty="0"/>
              <a:t> himself?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reveals Himself to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   people at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times.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Creation – Rom 1:18-21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Conscience – Rom 2:14-16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Providence – Ps 104; Mtt 5:44-45</a:t>
            </a: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47B1C9C-C5A7-548D-939E-00B3D3CCB51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91112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9BBA712-DBB3-AD99-D809-B81CFBF61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E223FB6-5B60-F373-E3AC-10B2AD1E55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84708C4-F1FA-2DD2-A267-D4C132E448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OK, by what means has God revealed himself?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reveals Himself to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   people at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times.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	*Nevertheless, Man is incapable of identifying 	  </a:t>
            </a:r>
            <a:r>
              <a:rPr lang="en-US" sz="3200" b="1" i="1" u="sng" dirty="0"/>
              <a:t>specifically</a:t>
            </a:r>
            <a:r>
              <a:rPr lang="en-US" sz="3200" b="1" dirty="0"/>
              <a:t> who God is at this point. </a:t>
            </a:r>
          </a:p>
          <a:p>
            <a:pPr marL="0" marR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EDA9803-AA93-2DC6-E34E-49B79F97F0A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23775244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6857AA4-0A2F-77D9-9FC9-7A630D687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F451E94-3B06-5765-9CFB-7233823323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BEF5B12-C728-D224-495E-2697B6BA7C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OK, by what means has God revealed himself?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reveals Himself to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   people at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times.</a:t>
            </a:r>
          </a:p>
          <a:p>
            <a:pPr marL="0" marR="0" indent="0">
              <a:buNone/>
            </a:pP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Special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has revealed Himself only </a:t>
            </a:r>
          </a:p>
          <a:p>
            <a:pPr marL="0" marR="0" indent="0">
              <a:buNone/>
            </a:pP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  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 </a:t>
            </a:r>
            <a:r>
              <a:rPr lang="en-US" sz="3200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some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people in a </a:t>
            </a:r>
            <a:r>
              <a:rPr lang="en-US" sz="3200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specific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marR="0" indent="0">
              <a:buNone/>
            </a:pP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  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way.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38D7B56-DF43-59D5-2794-F21D0699BE2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35565747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71E15DE-3048-ABB1-634B-054363D4E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DC529B6-7918-E416-47DC-9265855DB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D47B29F-EC48-3DDB-122A-0684D4D16C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6854E4D-E0BB-79DE-D2F5-6AA389B5AC2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699168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0E1B3BE-5372-FFF8-A2FC-6F0005228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835DF5B-0733-0870-9E58-58501FD295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A70E9CE-346C-A438-A700-6C048B5B04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We discover that the God of the Bible is a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"</a:t>
            </a:r>
            <a:r>
              <a:rPr lang="en-US" sz="3200" b="1" u="sng" dirty="0"/>
              <a:t>personal absolute</a:t>
            </a:r>
            <a:r>
              <a:rPr lang="en-US" sz="3200" b="1" dirty="0"/>
              <a:t>" (Kruger, 149).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A74EC0D-5AD4-4D47-AC67-9D20DDCC3DC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576268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FF6804F-8F22-6289-7039-7A3DD490E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B2B5506-044E-73AB-9274-4A0CF41FC9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E8AA980-A4DB-AE8D-69D9-1EB2141495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We discover that the God of the Bible is a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"</a:t>
            </a:r>
            <a:r>
              <a:rPr lang="en-US" sz="3200" b="1" u="sng" dirty="0"/>
              <a:t>personal absolute</a:t>
            </a:r>
            <a:r>
              <a:rPr lang="en-US" sz="3200" b="1" dirty="0"/>
              <a:t>" (Kruger, 149).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1. "Absolute" - God is transcendent and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	   </a:t>
            </a:r>
            <a:r>
              <a:rPr lang="en-US" sz="3200" b="1" u="sng" dirty="0"/>
              <a:t>all-powerful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E72AB21-4620-6D03-C9E9-25425AFAE78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663424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D239783-761C-7FC6-7512-173E226B2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7EE1C53-225C-43BE-9A9D-E73C8F39E3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6F71B4A-20B2-83FC-1DB2-BCDF34B7F3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We discover that the God of the Bible is a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"</a:t>
            </a:r>
            <a:r>
              <a:rPr lang="en-US" sz="3200" b="1" u="sng" dirty="0"/>
              <a:t>personal absolute</a:t>
            </a:r>
            <a:r>
              <a:rPr lang="en-US" sz="3200" b="1" dirty="0"/>
              <a:t>" (Kruger, 149).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1. "Absolute" - God is transcendent and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	   </a:t>
            </a:r>
            <a:r>
              <a:rPr lang="en-US" sz="3200" b="1" u="sng" dirty="0"/>
              <a:t>all-powerful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  But he is not simply a "</a:t>
            </a:r>
            <a:r>
              <a:rPr lang="en-US" sz="3200" b="1" u="sng" dirty="0"/>
              <a:t>force</a:t>
            </a:r>
            <a:r>
              <a:rPr lang="en-US" sz="3200" b="1" dirty="0"/>
              <a:t>" or a "power".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9F27A9D-416F-A430-682C-80218BC34C2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5116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7DDBF92-3993-AF69-2163-6F0003D32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1E6A33B-D0DE-2765-7C97-004CBB66B7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9DD3FEF-BD71-412C-A241-83FAA0EAB36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We discover that the God of the Bible is a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"</a:t>
            </a:r>
            <a:r>
              <a:rPr lang="en-US" sz="3200" b="1" u="sng" dirty="0"/>
              <a:t>personal absolute</a:t>
            </a:r>
            <a:r>
              <a:rPr lang="en-US" sz="3200" b="1" dirty="0"/>
              <a:t>" (Kruger, 149).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2. God is also "personal".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8A2AEFF-AF2A-4E2C-FB1D-C95D6FE69DF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71887909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C6E6190-EDDE-A0A4-6255-A472EC759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D15505B-2CDB-F64E-5AD0-BFE6E6D6B6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209768E-AB2F-B8EF-3498-4044BB4AC8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We discover that the God of the Bible is a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"</a:t>
            </a:r>
            <a:r>
              <a:rPr lang="en-US" sz="3200" b="1" u="sng" dirty="0"/>
              <a:t>personal absolute</a:t>
            </a:r>
            <a:r>
              <a:rPr lang="en-US" sz="3200" b="1" dirty="0"/>
              <a:t>" (Kruger, 149).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2. God is also "personal".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 He is a </a:t>
            </a:r>
            <a:r>
              <a:rPr lang="en-US" sz="3200" b="1" i="1" dirty="0"/>
              <a:t>living</a:t>
            </a:r>
            <a:r>
              <a:rPr lang="en-US" sz="3200" b="1" dirty="0"/>
              <a:t> being who can, and does,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 </a:t>
            </a:r>
            <a:r>
              <a:rPr lang="en-US" sz="3200" b="1" u="sng" dirty="0"/>
              <a:t>relate</a:t>
            </a:r>
            <a:r>
              <a:rPr lang="en-US" sz="3200" b="1" dirty="0"/>
              <a:t> to his creation. He loves, leads, saves,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 judges, shows compassion, and blesses.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9459454-6298-2A4C-C221-CA808332527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3822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90892D8-0BDC-5E69-8F2D-54F7245A3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7212D60-D518-F933-09AA-D482114B33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</a:t>
            </a:r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A9D099B-6654-AD69-5C39-329DA14AB6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1817386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501F278-945F-D0BB-4067-1DFBBA27C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B1385AB-2E6C-BCCF-28C3-EF7C337B033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4C894CE-FE14-7385-92C8-7F5E150B7C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675936571"/>
      </p:ext>
    </p:extLst>
  </p:cSld>
  <p:clrMapOvr>
    <a:masterClrMapping/>
  </p:clrMapOvr>
  <p:transition spd="slow">
    <p:randomBa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B95DA18-EC84-699A-87C2-532CA44E1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ABD49CB-C8F6-C3D9-BD45-8FE1C0544E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C8AA526-068A-B766-885B-2CD6DD01B8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With supernatural power, God reveals he is </a:t>
            </a:r>
            <a:r>
              <a:rPr lang="en-US" sz="3200" b="1" u="sng" dirty="0"/>
              <a:t>Creator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93158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F659C0C-F78C-2A53-7163-CD909B2F6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9597162-7F61-5270-D5CB-C9C5EF4FCA2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72D29D7-3C70-B1B9-ADCC-3320FFC9BD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With supernatural power, God reveals he is </a:t>
            </a:r>
            <a:r>
              <a:rPr lang="en-US" sz="3200" b="1" u="sng" dirty="0"/>
              <a:t>Creator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Occurrences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93084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1090EEF-F703-816B-E4A2-9FE5BB5B2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3772AE0-FAB9-D9CC-2060-80E9C3AF4A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EF242E0-6884-A696-A7EA-E84B0E2980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With supernatural power, God reveals he is </a:t>
            </a:r>
            <a:r>
              <a:rPr lang="en-US" sz="3200" b="1" u="sng" dirty="0"/>
              <a:t>Creator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Occurrences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* Creation is 6-10,000 years old; and God has 		stepped in only about </a:t>
            </a:r>
            <a:r>
              <a:rPr lang="en-US" sz="3200" b="1" u="sng" dirty="0"/>
              <a:t>200</a:t>
            </a:r>
            <a:r>
              <a:rPr lang="en-US" sz="3200" b="1" dirty="0"/>
              <a:t> times to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	perform the miraculous.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25522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98CA736-B4E4-4D50-86EB-8FBC3F225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5BF2ADA-96D2-7646-8796-4F486169299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5A5B986-C234-7DB7-E08F-261E39BD0E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</a:rPr>
              <a:t>REVELATION</a:t>
            </a:r>
            <a:r>
              <a:rPr lang="en-US" sz="3200" b="1" dirty="0"/>
              <a:t> - God has made Himself </a:t>
            </a:r>
            <a:r>
              <a:rPr lang="en-US" sz="3200" b="1" u="sng" dirty="0"/>
              <a:t>known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3200" b="1" dirty="0"/>
              <a:t>	No one will discover Him unless God takes </a:t>
            </a:r>
          </a:p>
          <a:p>
            <a:pPr marL="76199" indent="0" algn="l">
              <a:buNone/>
            </a:pPr>
            <a:r>
              <a:rPr lang="en-US" sz="3200" b="1" dirty="0"/>
              <a:t>	the </a:t>
            </a:r>
            <a:r>
              <a:rPr lang="en-US" sz="3200" b="1" u="sng" dirty="0"/>
              <a:t>initiative</a:t>
            </a:r>
            <a:r>
              <a:rPr lang="en-US" sz="3200" b="1" dirty="0"/>
              <a:t>. 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61716FC-AAB0-1527-1826-1E6208B71AF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8468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7F27414-38BA-C05F-16C1-3E2BCD17B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3DDE279-54C1-3F08-CF0D-3C7C501F52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3692053-0C22-1853-D510-5A95B87F4F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With supernatural power, God reveals he is </a:t>
            </a:r>
            <a:r>
              <a:rPr lang="en-US" sz="3200" b="1" u="sng" dirty="0"/>
              <a:t>Creator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Occurrences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    1. Time of the </a:t>
            </a:r>
            <a:r>
              <a:rPr lang="en-US" sz="3200" b="1" u="sng" dirty="0"/>
              <a:t>Exodus</a:t>
            </a:r>
            <a:r>
              <a:rPr lang="en-US" sz="3200" b="1" dirty="0"/>
              <a:t>, 10 plagues, Sinai &amp; 	wilderness, Conquest of Canaan.</a:t>
            </a:r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275626607"/>
      </p:ext>
    </p:extLst>
  </p:cSld>
  <p:clrMapOvr>
    <a:masterClrMapping/>
  </p:clrMapOvr>
  <p:transition spd="slow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8019A1A-B902-9D0B-1294-6A4063831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6ABBB5A-6BC4-1832-8159-6E1BB9F0A4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758D326-6238-3A3D-79D9-430534DCA5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With supernatural power, God reveals he is </a:t>
            </a:r>
            <a:r>
              <a:rPr lang="en-US" sz="3200" b="1" u="sng" dirty="0"/>
              <a:t>Creator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Occurrences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    1. Time of the </a:t>
            </a:r>
            <a:r>
              <a:rPr lang="en-US" sz="3200" b="1" u="sng" dirty="0"/>
              <a:t>Exodus</a:t>
            </a:r>
            <a:r>
              <a:rPr lang="en-US" sz="3200" b="1" dirty="0"/>
              <a:t>, 10 plagues, Sinai &amp; 	wilderness, Conquest of Canaan.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2. Time of Elijah &amp; Elisha (1 Kings 17 – 2 Kings)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96258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8F734AA-FB15-9180-2D72-902EC0534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285D467-C30E-EEBA-D238-27B413509E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91DDA45-C805-BE3A-3553-2EC6EE1694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With supernatural power, God reveals he is </a:t>
            </a:r>
            <a:r>
              <a:rPr lang="en-US" sz="3200" b="1" u="sng" dirty="0"/>
              <a:t>Creator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Occurrences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    1. Time of the </a:t>
            </a:r>
            <a:r>
              <a:rPr lang="en-US" sz="3200" b="1" u="sng" dirty="0"/>
              <a:t>Exodus</a:t>
            </a:r>
            <a:r>
              <a:rPr lang="en-US" sz="3200" b="1" dirty="0"/>
              <a:t>, 10 plagues, Sinai &amp; 	wilderness, Conquest of Canaan.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2. Time of Elijah &amp; Elisha (1 Kings 17 – 2 Kings)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3. Time of </a:t>
            </a:r>
            <a:r>
              <a:rPr lang="en-US" sz="3200" b="1" u="sng" dirty="0"/>
              <a:t>Jesus</a:t>
            </a:r>
            <a:r>
              <a:rPr lang="en-US" sz="3200" b="1" dirty="0"/>
              <a:t>’ ministry - lasted only 3½ years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69101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E68257A-9A4B-BF0D-D233-DD5B96D59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1F18975-F05C-4CA3-184C-34CF362D5C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F2E28B7-F499-06B4-2727-85A9B7115F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With supernatural power, God reveals he is </a:t>
            </a:r>
            <a:r>
              <a:rPr lang="en-US" sz="3200" b="1" u="sng" dirty="0"/>
              <a:t>Creator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Occurrences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    4. Time of </a:t>
            </a:r>
            <a:r>
              <a:rPr lang="en-US" sz="3200" b="1" u="sng" dirty="0"/>
              <a:t>Apostles</a:t>
            </a:r>
            <a:r>
              <a:rPr lang="en-US" sz="3200" b="1" dirty="0"/>
              <a:t> (Acts 2:43 signs &amp; wonders)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last apostles died by 90AD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3039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0C9D2A4-C8B7-30C6-4B8C-D5C562B54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BD44163-B97C-7D29-6FB7-44EDE07367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178D0A4-465F-3EC7-B502-ADF2A849CF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With supernatural power, God reveals he is </a:t>
            </a:r>
            <a:r>
              <a:rPr lang="en-US" sz="3200" b="1" u="sng" dirty="0"/>
              <a:t>Creator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Occurrences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    4. Time of </a:t>
            </a:r>
            <a:r>
              <a:rPr lang="en-US" sz="3200" b="1" u="sng" dirty="0"/>
              <a:t>Apostles</a:t>
            </a:r>
            <a:r>
              <a:rPr lang="en-US" sz="3200" b="1" dirty="0"/>
              <a:t> (Acts 2:43 signs &amp; wonders)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last apostles died by 90AD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 *In total, about </a:t>
            </a:r>
            <a:r>
              <a:rPr lang="en-US" sz="3200" b="1" u="sng" dirty="0"/>
              <a:t>100</a:t>
            </a:r>
            <a:r>
              <a:rPr lang="en-US" sz="3200" b="1" dirty="0"/>
              <a:t> years of miraculous activity!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193037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4C98B0A-DC71-E3CB-3E08-9F7375E83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5613671-F961-5BF5-70A7-74317521D2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B099360-E42C-8C3F-D833-9C77196938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Purpose</a:t>
            </a:r>
            <a:r>
              <a:rPr lang="en-US" sz="3200" b="1" dirty="0"/>
              <a:t> of the Miraculous -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376490735"/>
      </p:ext>
    </p:extLst>
  </p:cSld>
  <p:clrMapOvr>
    <a:masterClrMapping/>
  </p:clrMapOvr>
  <p:transition spd="slow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F7F41F1-05A1-3ED2-B1B1-40FB0165B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1006F4E-506F-6AB1-2D54-47E873D6D0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4A8A438-9E08-77A4-ECE8-B4B8ED39E2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Purpose</a:t>
            </a:r>
            <a:r>
              <a:rPr lang="en-US" sz="3200" b="1" dirty="0"/>
              <a:t> of the Miraculous - to make God </a:t>
            </a:r>
            <a:r>
              <a:rPr lang="en-US" sz="3200" b="1" u="sng" dirty="0"/>
              <a:t>known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544117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2417F70-8D2F-71F0-3DFA-4035004A1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8115DC1-E693-974E-8915-64AD24B145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FD6CB0F-8017-6F37-E83A-E2C024E9C0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Purpose</a:t>
            </a:r>
            <a:r>
              <a:rPr lang="en-US" sz="3200" b="1" dirty="0"/>
              <a:t> of the Miraculous - to make God </a:t>
            </a:r>
            <a:r>
              <a:rPr lang="en-US" sz="3200" b="1" u="sng" dirty="0"/>
              <a:t>known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1. Mtt 15:31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2. John 11:4 (Lazarus)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452136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021C6CC-6B77-E677-E8F8-6DC288837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8BAEDCF-7736-E580-346A-2CF35EFE28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3EBEB51-B1AD-2431-8358-E34AE9453E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Purpose</a:t>
            </a:r>
            <a:r>
              <a:rPr lang="en-US" sz="3200" b="1" dirty="0"/>
              <a:t> of the Miraculous - to make God </a:t>
            </a:r>
            <a:r>
              <a:rPr lang="en-US" sz="3200" b="1" u="sng" dirty="0"/>
              <a:t>known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1. Mtt 15:31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2. John 11:4 (Lazarus)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* The primary purpose of miracles is not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	necessarily to benefit man,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	but to make God </a:t>
            </a:r>
            <a:r>
              <a:rPr lang="en-US" sz="3200" b="1" u="sng" dirty="0"/>
              <a:t>known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915719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F27947C-AC8F-FFF2-D751-4E0C64C98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102685C-D71E-98DE-AD66-B0BF25F3DE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Miraculous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7E42297-E45F-4618-4A7C-1BA7CD004F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C. Consider God’s providential miracles in </a:t>
            </a:r>
            <a:r>
              <a:rPr lang="en-US" sz="3200" b="1" u="sng" dirty="0"/>
              <a:t>your</a:t>
            </a:r>
            <a:r>
              <a:rPr lang="en-US" sz="3200" b="1" dirty="0"/>
              <a:t> life.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260763632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9872070-A07E-3309-593C-BFD39EB85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BE93482-EC5D-1F14-87FC-0375B25F47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77ADAA7-F337-4A0B-FFC1-428D8A26D4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</a:rPr>
              <a:t>REVELATION</a:t>
            </a:r>
            <a:r>
              <a:rPr lang="en-US" sz="3200" b="1" dirty="0"/>
              <a:t> - God has made Himself </a:t>
            </a:r>
            <a:r>
              <a:rPr lang="en-US" sz="3200" b="1" u="sng" dirty="0"/>
              <a:t>known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3200" b="1" dirty="0"/>
              <a:t>	No one will discover Him unless God takes </a:t>
            </a:r>
          </a:p>
          <a:p>
            <a:pPr marL="76199" indent="0" algn="l">
              <a:buNone/>
            </a:pPr>
            <a:r>
              <a:rPr lang="en-US" sz="3200" b="1" dirty="0"/>
              <a:t>	the </a:t>
            </a:r>
            <a:r>
              <a:rPr lang="en-US" sz="3200" b="1" u="sng" dirty="0"/>
              <a:t>initiative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800" b="1" dirty="0"/>
              <a:t> </a:t>
            </a:r>
          </a:p>
          <a:p>
            <a:pPr marL="76199" indent="0" algn="l">
              <a:buNone/>
            </a:pPr>
            <a:r>
              <a:rPr lang="en-US" sz="3200" b="1" dirty="0"/>
              <a:t>2. </a:t>
            </a:r>
            <a:r>
              <a:rPr lang="en-US" sz="3200" b="1" dirty="0">
                <a:solidFill>
                  <a:srgbClr val="FF7C31"/>
                </a:solidFill>
              </a:rPr>
              <a:t>INSPIRATION</a:t>
            </a:r>
            <a:r>
              <a:rPr lang="en-US" sz="3200" b="1" dirty="0"/>
              <a:t> - God “</a:t>
            </a:r>
            <a:r>
              <a:rPr lang="en-US" sz="3200" b="1" u="sng" dirty="0"/>
              <a:t>breathed</a:t>
            </a:r>
            <a:r>
              <a:rPr lang="en-US" sz="3200" b="1" dirty="0"/>
              <a:t> out” His message </a:t>
            </a:r>
          </a:p>
          <a:p>
            <a:pPr marL="76199" indent="0" algn="l">
              <a:buNone/>
            </a:pPr>
            <a:r>
              <a:rPr lang="en-US" sz="3200" b="1" dirty="0"/>
              <a:t>	to human authors who wrote it down.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AFF0224-E938-105C-5A78-AF80E89914E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4492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C89CA7A-20DE-66C6-2240-D6B691D4C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C732E93-1377-9932-75B0-C4D15B3874E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7D46C94-E8F4-A3A0-9BC3-AA4C3006AF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294148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42FE626-394E-DBF0-65B7-31DD1BB3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887DA0D-E27C-89A6-EC23-6FFCC8F2CA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0E103EE-65C1-0351-127E-1A10BBC11C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God speaks in </a:t>
            </a:r>
            <a:r>
              <a:rPr lang="en-US" sz="3200" b="1" u="sng" dirty="0"/>
              <a:t>words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908445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BA55D51-DB3F-B6EB-12EC-1AA4DF5A2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7522B3C-515C-D83D-6212-779FDEF87D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DDA2728-A472-5DF1-AB64-E704F77F6F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God speaks in </a:t>
            </a:r>
            <a:r>
              <a:rPr lang="en-US" sz="3200" b="1" u="sng" dirty="0"/>
              <a:t>words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God speaks </a:t>
            </a:r>
            <a:r>
              <a:rPr lang="en-US" sz="3200" b="1" u="sng" dirty="0"/>
              <a:t>corporately</a:t>
            </a:r>
            <a:r>
              <a:rPr lang="en-US" sz="3200" b="1" dirty="0"/>
              <a:t> to his people.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052439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7C0402B-6572-4BF7-6771-A483FA8AB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4F69AA0-A8E3-17D8-85D1-3974141C39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0AAE0F3-97FB-8B1B-C3BF-48EB22AD7B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God speaks in </a:t>
            </a:r>
            <a:r>
              <a:rPr lang="en-US" sz="3200" b="1" u="sng" dirty="0"/>
              <a:t>words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God speaks </a:t>
            </a:r>
            <a:r>
              <a:rPr lang="en-US" sz="3200" b="1" u="sng" dirty="0"/>
              <a:t>corporately</a:t>
            </a:r>
            <a:r>
              <a:rPr lang="en-US" sz="3200" b="1" dirty="0"/>
              <a:t> to his people.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Mt Sinai - Exod 19-20 (20:19; Dt 18:16)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762400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1D83662-E312-54A4-4DE0-9D3D945D1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AA9F805-51BA-4C47-70E3-17157839B4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F879AF8-7A02-DFE8-6805-E094C2D866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God speaks in </a:t>
            </a:r>
            <a:r>
              <a:rPr lang="en-US" sz="3200" b="1" u="sng" dirty="0"/>
              <a:t>words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God speaks </a:t>
            </a:r>
            <a:r>
              <a:rPr lang="en-US" sz="3200" b="1" u="sng" dirty="0"/>
              <a:t>corporately</a:t>
            </a:r>
            <a:r>
              <a:rPr lang="en-US" sz="3200" b="1" dirty="0"/>
              <a:t> to his people.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Mt Sinai - Exod 19-20 (20:19; Dt 18:16)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2. Rom 3:2 . . . the </a:t>
            </a:r>
            <a:r>
              <a:rPr lang="en-US" sz="3200" b="1" u="sng" dirty="0"/>
              <a:t>Jews</a:t>
            </a:r>
            <a:r>
              <a:rPr lang="en-US" sz="3200" b="1" dirty="0"/>
              <a:t> were entrusted with the 			oracles of God.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39913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A76AC42-849E-6AFB-A7CC-C4D576393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6E342D0-F9C8-C658-12B2-7A488E4472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C14CF41-DD2C-DE28-9086-4462A2062E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God speaks in </a:t>
            </a:r>
            <a:r>
              <a:rPr lang="en-US" sz="3200" b="1" u="sng" dirty="0"/>
              <a:t>words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God speaks </a:t>
            </a:r>
            <a:r>
              <a:rPr lang="en-US" sz="3200" b="1" u="sng" dirty="0"/>
              <a:t>corporately</a:t>
            </a:r>
            <a:r>
              <a:rPr lang="en-US" sz="3200" b="1" dirty="0"/>
              <a:t> to his people.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Mt Sinai - Exod 19-20 (20:19; Dt 18:16)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2. Rom 3:2 . . . the </a:t>
            </a:r>
            <a:r>
              <a:rPr lang="en-US" sz="3200" b="1" u="sng" dirty="0"/>
              <a:t>Jews</a:t>
            </a:r>
            <a:r>
              <a:rPr lang="en-US" sz="3200" b="1" dirty="0"/>
              <a:t> were entrusted with the 			oracles of God.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3. Jesus' teaches the </a:t>
            </a:r>
            <a:r>
              <a:rPr lang="en-US" sz="3200" b="1" u="sng" dirty="0"/>
              <a:t>crowds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74174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9CCDFA3-2065-548D-AC4D-3EA149951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C6A4784-F2BF-9F9A-5746-062B9B79D0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AAA4010-E323-92C3-7ABC-B9037839CE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God speaks in </a:t>
            </a:r>
            <a:r>
              <a:rPr lang="en-US" sz="3200" b="1" u="sng" dirty="0"/>
              <a:t>words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God speaks </a:t>
            </a:r>
            <a:r>
              <a:rPr lang="en-US" sz="3200" b="1" u="sng" dirty="0"/>
              <a:t>corporately</a:t>
            </a:r>
            <a:r>
              <a:rPr lang="en-US" sz="3200" b="1" dirty="0"/>
              <a:t> to his people.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4. False prophets &amp; cult leaders regularly appeal to 	</a:t>
            </a:r>
            <a:r>
              <a:rPr lang="en-US" sz="3200" b="1" u="sng" dirty="0"/>
              <a:t>private</a:t>
            </a:r>
            <a:r>
              <a:rPr lang="en-US" sz="3200" b="1" dirty="0"/>
              <a:t> revelations available only to them.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439227339"/>
      </p:ext>
    </p:extLst>
  </p:cSld>
  <p:clrMapOvr>
    <a:masterClrMapping/>
  </p:clrMapOvr>
  <p:transition spd="slow">
    <p:wip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3E4D9D7-2E29-52CE-FDF0-5674FF532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40476D2-C241-82A3-A0D2-A05F455AD2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5947135-E157-8B19-A37A-BC4FF02347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* God speaks in </a:t>
            </a:r>
            <a:r>
              <a:rPr lang="en-US" sz="3200" b="1" u="sng" dirty="0"/>
              <a:t>words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God speaks </a:t>
            </a:r>
            <a:r>
              <a:rPr lang="en-US" sz="3200" b="1" u="sng" dirty="0"/>
              <a:t>corporately</a:t>
            </a:r>
            <a:r>
              <a:rPr lang="en-US" sz="3200" b="1" dirty="0"/>
              <a:t> to his people.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4. False prophets &amp; cult leaders regularly appeal to 	</a:t>
            </a:r>
            <a:r>
              <a:rPr lang="en-US" sz="3200" b="1" u="sng" dirty="0"/>
              <a:t>private</a:t>
            </a:r>
            <a:r>
              <a:rPr lang="en-US" sz="3200" b="1" dirty="0"/>
              <a:t> revelations available only to them.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* Simply put, </a:t>
            </a:r>
            <a:r>
              <a:rPr lang="en-US" sz="3200" b="1" i="1" dirty="0"/>
              <a:t>"God told </a:t>
            </a:r>
            <a:r>
              <a:rPr lang="en-US" sz="3200" b="1" i="1" u="sng" dirty="0"/>
              <a:t>us</a:t>
            </a:r>
            <a:r>
              <a:rPr lang="en-US" sz="3200" b="1" i="1" dirty="0"/>
              <a:t>"</a:t>
            </a:r>
            <a:r>
              <a:rPr lang="en-US" sz="3200" b="1" dirty="0"/>
              <a:t> is more reliable than, 	</a:t>
            </a:r>
            <a:r>
              <a:rPr lang="en-US" sz="3200" b="1" i="1" dirty="0"/>
              <a:t>"God told me."</a:t>
            </a:r>
            <a:r>
              <a:rPr lang="en-US" sz="3200" b="1" dirty="0"/>
              <a:t> (Kruger, 152)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38031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2801972-1AE6-BC59-0C5D-FBBF1C477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29AD416-99D1-F27E-1DAA-827B413DC7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F50987D-E0F8-106A-D0C2-2712318A87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God desires to speak to his </a:t>
            </a:r>
            <a:r>
              <a:rPr lang="en-US" sz="3200" b="1" u="sng" dirty="0"/>
              <a:t>future</a:t>
            </a:r>
            <a:r>
              <a:rPr lang="en-US" sz="3200" b="1" dirty="0"/>
              <a:t> people.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51195042"/>
      </p:ext>
    </p:extLst>
  </p:cSld>
  <p:clrMapOvr>
    <a:masterClrMapping/>
  </p:clrMapOvr>
  <p:transition spd="slow">
    <p:wip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EF4EBC9-EF2E-F85A-1F52-EEDEB665A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897117C-C338-6CC4-32A6-007D966512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A18D2FF-2741-9F90-3257-2C34F99CD4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God desires to speak to his </a:t>
            </a:r>
            <a:r>
              <a:rPr lang="en-US" sz="3200" b="1" u="sng" dirty="0"/>
              <a:t>future</a:t>
            </a:r>
            <a:r>
              <a:rPr lang="en-US" sz="3200" b="1" dirty="0"/>
              <a:t> people.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God desires not only to speak to his creation, but 	to have his words preserved in a </a:t>
            </a:r>
            <a:r>
              <a:rPr lang="en-US" sz="3200" b="1" i="1" dirty="0"/>
              <a:t>public</a:t>
            </a:r>
            <a:r>
              <a:rPr lang="en-US" sz="3200" b="1" dirty="0"/>
              <a:t>, 	</a:t>
            </a:r>
            <a:r>
              <a:rPr lang="en-US" sz="3200" b="1" i="1" dirty="0"/>
              <a:t>permanent</a:t>
            </a:r>
            <a:r>
              <a:rPr lang="en-US" sz="3200" b="1" dirty="0"/>
              <a:t>, </a:t>
            </a:r>
            <a:r>
              <a:rPr lang="en-US" sz="3200" b="1" u="sng" dirty="0"/>
              <a:t>written</a:t>
            </a:r>
            <a:r>
              <a:rPr lang="en-US" sz="3200" b="1" dirty="0"/>
              <a:t> record.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852573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FB5DFE1-208B-E0D9-EBDE-7C172838A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C5A2290-8258-0FF5-0AA4-EB0B409F43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BCEC6A5-118A-1CB5-AC6D-7D7407B72C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</a:rPr>
              <a:t>CANONIZATION</a:t>
            </a:r>
            <a:r>
              <a:rPr lang="en-US" sz="3200" b="1" dirty="0"/>
              <a:t> -  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709DEE7-F7E2-0941-797E-466FCD09F9F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117079465"/>
      </p:ext>
    </p:extLst>
  </p:cSld>
  <p:clrMapOvr>
    <a:masterClrMapping/>
  </p:clrMapOvr>
  <p:transition spd="slow">
    <p:wip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9F5669A-2BCE-2784-F6C0-B9D4717B8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E100DA7-8002-DC1D-0100-08642521D1C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71FF37D-D6E3-629E-4C73-A2293A2B27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God desires to speak to his </a:t>
            </a:r>
            <a:r>
              <a:rPr lang="en-US" sz="3200" b="1" u="sng" dirty="0"/>
              <a:t>future</a:t>
            </a:r>
            <a:r>
              <a:rPr lang="en-US" sz="3200" b="1" dirty="0"/>
              <a:t> people.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God desires not only to speak to his creation, but 	to have his words preserved in a </a:t>
            </a:r>
            <a:r>
              <a:rPr lang="en-US" sz="3200" b="1" i="1" dirty="0"/>
              <a:t>public</a:t>
            </a:r>
            <a:r>
              <a:rPr lang="en-US" sz="3200" b="1" dirty="0"/>
              <a:t>, 	</a:t>
            </a:r>
            <a:r>
              <a:rPr lang="en-US" sz="3200" b="1" i="1" dirty="0"/>
              <a:t>permanent</a:t>
            </a:r>
            <a:r>
              <a:rPr lang="en-US" sz="3200" b="1" dirty="0"/>
              <a:t>, </a:t>
            </a:r>
            <a:r>
              <a:rPr lang="en-US" sz="3200" b="1" u="sng" dirty="0"/>
              <a:t>written</a:t>
            </a:r>
            <a:r>
              <a:rPr lang="en-US" sz="3200" b="1" dirty="0"/>
              <a:t> record.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2. Exod 17:14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3. Rev 21:5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056811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5823162-4D77-4B48-56D4-508ADB879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34CEC79-4D4F-279C-BAB4-FB6D086B0D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A589619-4A31-25AC-7C85-03829F9280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C. 1 Sam 3 – Samuel heard the God </a:t>
            </a:r>
            <a:r>
              <a:rPr lang="en-US" sz="3200" b="1" u="sng" dirty="0"/>
              <a:t>speak</a:t>
            </a:r>
            <a:r>
              <a:rPr lang="en-US" sz="3200" b="1" dirty="0"/>
              <a:t> to Him in 			words.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08542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8A4A27F-D935-2AFF-D252-A39B64DB6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71E3BDA-3445-ECD8-391E-B32F3E4A33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9F07EF4-3095-3A65-6195-31BF19A8D5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C. 1 Sam 3 – Samuel heard the God </a:t>
            </a:r>
            <a:r>
              <a:rPr lang="en-US" sz="3200" b="1" u="sng" dirty="0"/>
              <a:t>speak</a:t>
            </a:r>
            <a:r>
              <a:rPr lang="en-US" sz="3200" b="1" dirty="0"/>
              <a:t> to Him in 			words.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D. Others saw visions (Daniel, Ezek.),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dreamed dreams (Joseph), or heard 			a voice though no one else did (Paul - Acts 9).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037349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4D7897B-8F56-BA88-D130-B60D5564C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C5130EA-0507-654F-B27C-2F71F343D8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DADC503-C0A3-430B-2EB7-8D9CADB97E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E. Bible authors abundantly declare that God is 	speaking to them.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034912924"/>
      </p:ext>
    </p:extLst>
  </p:cSld>
  <p:clrMapOvr>
    <a:masterClrMapping/>
  </p:clrMapOvr>
  <p:transition spd="slow">
    <p:wipe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5A018BD-0AB0-3C91-6ED5-1E218A9CD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88F78F4-375D-E41B-056F-82125E4EB7F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9307F60-1349-4E41-1689-0008E134CA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E. Bible authors abundantly declare that God is 	speaking to them.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1. “Thus saith the Lord” = </a:t>
            </a:r>
            <a:r>
              <a:rPr lang="en-US" sz="3200" b="1" u="sng" dirty="0"/>
              <a:t>3,600</a:t>
            </a:r>
            <a:r>
              <a:rPr lang="en-US" sz="3200" b="1" dirty="0"/>
              <a:t> times in Scripture.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075492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737CA85-7FCB-5968-B70C-6E55A0158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DEF18F9-D01D-A612-751A-AC9DAAFDD3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3C19628-FA9C-021F-650B-03104C6CA9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E. Bible authors abundantly declare that God is 	speaking to them.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1. “Thus saith the Lord” = </a:t>
            </a:r>
            <a:r>
              <a:rPr lang="en-US" sz="3200" b="1" u="sng" dirty="0"/>
              <a:t>3,600</a:t>
            </a:r>
            <a:r>
              <a:rPr lang="en-US" sz="3200" b="1" dirty="0"/>
              <a:t> times in Scripture.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2. 2 Sam 23:2 (David) The Spirit of the LORD 			speaks by me; his word is on my tongue.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01649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17A42A1-0DE7-152B-0471-9D0FDCC49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E73A41A-F689-9003-DA1E-05724EB137A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3C662A5-5DBD-C085-3C76-838B876DFA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E. Bible authors abundantly declare that God is 	speaking to them.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1. “Thus saith the Lord” = </a:t>
            </a:r>
            <a:r>
              <a:rPr lang="en-US" sz="3200" b="1" u="sng" dirty="0"/>
              <a:t>3,600</a:t>
            </a:r>
            <a:r>
              <a:rPr lang="en-US" sz="3200" b="1" dirty="0"/>
              <a:t> times in Scripture.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2. 2 Sam 23:2 (David) The Spirit of the LORD 			speaks by me; his word is on my tongue.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3. Exod 9:1, 5, 12, 20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0448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AF3947B-0711-A219-962B-911323990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A8502AE-1B80-6DDD-441E-6F5430199E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676B54B-FFAD-84AA-CB12-8984454FDF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F. Verbal Rev. </a:t>
            </a:r>
            <a:r>
              <a:rPr lang="en-US" sz="3200" b="1" u="sng" dirty="0"/>
              <a:t>explains</a:t>
            </a:r>
            <a:r>
              <a:rPr lang="en-US" sz="3200" b="1" dirty="0"/>
              <a:t> the </a:t>
            </a:r>
            <a:r>
              <a:rPr lang="en-US" sz="3200" b="1" i="1" dirty="0"/>
              <a:t>origin</a:t>
            </a:r>
            <a:r>
              <a:rPr lang="en-US" sz="3200" b="1" dirty="0"/>
              <a:t>, </a:t>
            </a:r>
            <a:r>
              <a:rPr lang="en-US" sz="3200" b="1" i="1" dirty="0"/>
              <a:t>significance</a:t>
            </a:r>
            <a:r>
              <a:rPr lang="en-US" sz="3200" b="1" dirty="0"/>
              <a:t>, and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i="1" dirty="0"/>
              <a:t>        meaning</a:t>
            </a:r>
            <a:r>
              <a:rPr lang="en-US" sz="3200" b="1" dirty="0"/>
              <a:t> of all the other forms of God’s revelation     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    (creation, conscience, providence, miracles).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800" b="1" dirty="0"/>
              <a:t> 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79887853"/>
      </p:ext>
    </p:extLst>
  </p:cSld>
  <p:clrMapOvr>
    <a:masterClrMapping/>
  </p:clrMapOvr>
  <p:transition spd="slow">
    <p:wipe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48441A4-1EEC-E22F-958A-9038FF0B2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9C5C45D-9091-F28C-E70C-163CE4B834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8AF4C5D-8400-5BF2-0F2F-76E706096B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F. Verbal Rev. </a:t>
            </a:r>
            <a:r>
              <a:rPr lang="en-US" sz="3200" b="1" u="sng" dirty="0"/>
              <a:t>explains</a:t>
            </a:r>
            <a:r>
              <a:rPr lang="en-US" sz="3200" b="1" dirty="0"/>
              <a:t> all the other forms of rev. </a:t>
            </a:r>
            <a:r>
              <a:rPr lang="en-US" sz="800" b="1" dirty="0"/>
              <a:t> 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* </a:t>
            </a:r>
            <a:r>
              <a:rPr lang="en-US" sz="3200" b="1" i="1" u="sng" dirty="0"/>
              <a:t>Exod 9 </a:t>
            </a:r>
            <a:r>
              <a:rPr lang="en-US" sz="3200" b="1" dirty="0"/>
              <a:t>exemplifies all these means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627513869"/>
      </p:ext>
    </p:extLst>
  </p:cSld>
  <p:clrMapOvr>
    <a:masterClrMapping/>
  </p:clrMapOvr>
  <p:transition spd="slow">
    <p:wipe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7F9A4B3-6982-EA8C-6EF0-4BEA474E8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3D1CC66-B6BA-1CC9-85BD-19C42503CF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FE1E8EF-9056-747E-0C75-DACAE78588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F. Verbal Rev. </a:t>
            </a:r>
            <a:r>
              <a:rPr lang="en-US" sz="3200" b="1" u="sng" dirty="0"/>
              <a:t>explains</a:t>
            </a:r>
            <a:r>
              <a:rPr lang="en-US" sz="3200" b="1" dirty="0"/>
              <a:t> all the other forms of rev. </a:t>
            </a:r>
            <a:r>
              <a:rPr lang="en-US" sz="800" b="1" dirty="0"/>
              <a:t> 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* </a:t>
            </a:r>
            <a:r>
              <a:rPr lang="en-US" sz="3200" b="1" i="1" u="sng" dirty="0"/>
              <a:t>Exod 9 </a:t>
            </a:r>
            <a:r>
              <a:rPr lang="en-US" sz="3200" b="1" dirty="0"/>
              <a:t>exemplifies all these means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1) 9:14 - </a:t>
            </a:r>
            <a:r>
              <a:rPr lang="en-US" sz="3200" b="1" u="sng" dirty="0"/>
              <a:t>Creation</a:t>
            </a: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599777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EC6408D-2DA9-213C-CDFC-4F70CD95B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9310EDD-06F5-59E5-F9EC-C4272E91D3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D0924D8-1ED3-C0D5-279E-394EC793F5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</a:rPr>
              <a:t>CANONIZATION</a:t>
            </a:r>
            <a:r>
              <a:rPr lang="en-US" sz="3200" b="1" dirty="0"/>
              <a:t> -  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4. </a:t>
            </a:r>
            <a:r>
              <a:rPr lang="en-US" sz="3200" b="1" dirty="0">
                <a:solidFill>
                  <a:srgbClr val="FF7C31"/>
                </a:solidFill>
              </a:rPr>
              <a:t>TRANSLATION</a:t>
            </a:r>
            <a:r>
              <a:rPr lang="en-US" sz="3200" b="1" dirty="0"/>
              <a:t> - God's word is written in my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own</a:t>
            </a:r>
            <a:r>
              <a:rPr lang="en-US" sz="3200" b="1" dirty="0"/>
              <a:t> language so I too can know God.</a:t>
            </a:r>
          </a:p>
          <a:p>
            <a:pPr marL="76199" indent="0" algn="l">
              <a:buNone/>
            </a:pPr>
            <a:endParaRPr lang="en-US" sz="8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293A018-57B7-E919-702A-2C7B2D414DA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9296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951FD1C-C3BB-E689-FF08-E33740AF5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9CC6693-04F6-94D9-1EBF-5196CF2B7E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6422ED5-FEEF-CD97-DF30-00F78447C9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F. Verbal Rev. </a:t>
            </a:r>
            <a:r>
              <a:rPr lang="en-US" sz="3200" b="1" u="sng" dirty="0"/>
              <a:t>explains</a:t>
            </a:r>
            <a:r>
              <a:rPr lang="en-US" sz="3200" b="1" dirty="0"/>
              <a:t> all the other forms of rev. </a:t>
            </a:r>
            <a:r>
              <a:rPr lang="en-US" sz="800" b="1" dirty="0"/>
              <a:t> 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* </a:t>
            </a:r>
            <a:r>
              <a:rPr lang="en-US" sz="3200" b="1" i="1" u="sng" dirty="0"/>
              <a:t>Exod 9 </a:t>
            </a:r>
            <a:r>
              <a:rPr lang="en-US" sz="3200" b="1" dirty="0"/>
              <a:t>exemplifies all these means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1) 9:14 - </a:t>
            </a:r>
            <a:r>
              <a:rPr lang="en-US" sz="3200" b="1" u="sng" dirty="0"/>
              <a:t>Creation</a:t>
            </a: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a. All these are plagues of </a:t>
            </a:r>
            <a:r>
              <a:rPr lang="en-US" sz="3200" b="1" u="sng" dirty="0"/>
              <a:t>nature</a:t>
            </a:r>
            <a:r>
              <a:rPr lang="en-US" sz="3200" b="1" dirty="0"/>
              <a:t>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522575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318CD0F-EE34-FD3A-6A92-8CB5A943C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D6AD1AA-F1F7-A2AF-EF08-B547873311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8BC396A-5F38-5165-28D6-1F8206F1A2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F. Verbal Rev. </a:t>
            </a:r>
            <a:r>
              <a:rPr lang="en-US" sz="3200" b="1" u="sng" dirty="0"/>
              <a:t>explains</a:t>
            </a:r>
            <a:r>
              <a:rPr lang="en-US" sz="3200" b="1" dirty="0"/>
              <a:t> all the other forms of rev. </a:t>
            </a:r>
            <a:r>
              <a:rPr lang="en-US" sz="800" b="1" dirty="0"/>
              <a:t> 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* </a:t>
            </a:r>
            <a:r>
              <a:rPr lang="en-US" sz="3200" b="1" i="1" u="sng" dirty="0"/>
              <a:t>Exod 9 </a:t>
            </a:r>
            <a:r>
              <a:rPr lang="en-US" sz="3200" b="1" dirty="0"/>
              <a:t>exemplifies all these means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1) 9:14 - </a:t>
            </a:r>
            <a:r>
              <a:rPr lang="en-US" sz="3200" b="1" u="sng" dirty="0"/>
              <a:t>Creation</a:t>
            </a: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a. All these are plagues of </a:t>
            </a:r>
            <a:r>
              <a:rPr lang="en-US" sz="3200" b="1" u="sng" dirty="0"/>
              <a:t>nature</a:t>
            </a:r>
            <a:r>
              <a:rPr lang="en-US" sz="3200" b="1" dirty="0"/>
              <a:t>.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b. However, it will take </a:t>
            </a:r>
            <a:r>
              <a:rPr lang="en-US" sz="3200" b="1" u="sng" dirty="0"/>
              <a:t>words</a:t>
            </a:r>
            <a:r>
              <a:rPr lang="en-US" sz="3200" b="1" dirty="0"/>
              <a:t> given through 	Moses to identify </a:t>
            </a:r>
            <a:r>
              <a:rPr lang="en-US" sz="3200" b="1" i="1" dirty="0"/>
              <a:t>Who</a:t>
            </a:r>
            <a:r>
              <a:rPr lang="en-US" sz="3200" b="1" dirty="0"/>
              <a:t> is controlling nature and 	</a:t>
            </a:r>
            <a:r>
              <a:rPr lang="en-US" sz="3200" b="1" i="1" dirty="0"/>
              <a:t>Why</a:t>
            </a:r>
            <a:r>
              <a:rPr lang="en-US" sz="3200" b="1" dirty="0"/>
              <a:t>, "so that you may know that there 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is none like me in all the earth."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2) 9:27 - </a:t>
            </a:r>
            <a:r>
              <a:rPr lang="en-US" sz="3200" b="1" u="sng" dirty="0"/>
              <a:t>Conscience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	a. 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421024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3552FD9-4A80-671D-EC01-03B569E78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FF5A2EB-4ED4-E4F2-EB5B-FEA3D4B381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03999B0-3A14-71D3-0493-2BC100B459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F. Verbal Rev. </a:t>
            </a:r>
            <a:r>
              <a:rPr lang="en-US" sz="3200" b="1" u="sng" dirty="0"/>
              <a:t>explains</a:t>
            </a:r>
            <a:r>
              <a:rPr lang="en-US" sz="3200" b="1" dirty="0"/>
              <a:t> all the other forms of rev. </a:t>
            </a:r>
            <a:r>
              <a:rPr lang="en-US" sz="800" b="1" dirty="0"/>
              <a:t> 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* </a:t>
            </a:r>
            <a:r>
              <a:rPr lang="en-US" sz="3200" b="1" i="1" u="sng" dirty="0"/>
              <a:t>Exod 9 </a:t>
            </a:r>
            <a:r>
              <a:rPr lang="en-US" sz="3200" b="1" dirty="0"/>
              <a:t>exemplifies all these means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2) 9:27 - </a:t>
            </a:r>
            <a:r>
              <a:rPr lang="en-US" sz="3200" b="1" u="sng" dirty="0"/>
              <a:t>Conscience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	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172437317"/>
      </p:ext>
    </p:extLst>
  </p:cSld>
  <p:clrMapOvr>
    <a:masterClrMapping/>
  </p:clrMapOvr>
  <p:transition spd="slow">
    <p:wipe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2C69801-C8B4-C1FF-33C8-D854287AC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D161D63-BD28-83AD-2A77-133F9C192F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57E6EAD-E709-7A21-1542-AA18272640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F. Verbal Rev. </a:t>
            </a:r>
            <a:r>
              <a:rPr lang="en-US" sz="3200" b="1" u="sng" dirty="0"/>
              <a:t>explains</a:t>
            </a:r>
            <a:r>
              <a:rPr lang="en-US" sz="3200" b="1" dirty="0"/>
              <a:t> all the other forms of rev. </a:t>
            </a:r>
            <a:r>
              <a:rPr lang="en-US" sz="800" b="1" dirty="0"/>
              <a:t> 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* </a:t>
            </a:r>
            <a:r>
              <a:rPr lang="en-US" sz="3200" b="1" i="1" u="sng" dirty="0"/>
              <a:t>Exod 9 </a:t>
            </a:r>
            <a:r>
              <a:rPr lang="en-US" sz="3200" b="1" dirty="0"/>
              <a:t>exemplifies all these means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2) 9:27 - </a:t>
            </a:r>
            <a:r>
              <a:rPr lang="en-US" sz="3200" b="1" u="sng" dirty="0"/>
              <a:t>Conscience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	a. How does Pharaoh know that he has sinned? 		– ____________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424176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4DD60DC-A987-DAF7-1AC7-9F87C911C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3D6727E-4C7A-01A2-DAD7-0138F6433D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247BEA7-AAF7-BDD9-3B9F-894F5D5CED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F. Verbal Rev. </a:t>
            </a:r>
            <a:r>
              <a:rPr lang="en-US" sz="3200" b="1" u="sng" dirty="0"/>
              <a:t>explains</a:t>
            </a:r>
            <a:r>
              <a:rPr lang="en-US" sz="3200" b="1" dirty="0"/>
              <a:t> all the other forms of rev. </a:t>
            </a:r>
            <a:r>
              <a:rPr lang="en-US" sz="800" b="1" dirty="0"/>
              <a:t> 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* </a:t>
            </a:r>
            <a:r>
              <a:rPr lang="en-US" sz="3200" b="1" i="1" u="sng" dirty="0"/>
              <a:t>Exod 9 </a:t>
            </a:r>
            <a:r>
              <a:rPr lang="en-US" sz="3200" b="1" dirty="0"/>
              <a:t>exemplifies all these means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2) 9:27 - </a:t>
            </a:r>
            <a:r>
              <a:rPr lang="en-US" sz="3200" b="1" u="sng" dirty="0"/>
              <a:t>Conscience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	a. How does Pharaoh know that he has sinned? 		– </a:t>
            </a:r>
            <a:r>
              <a:rPr lang="en-US" sz="3200" b="1" u="sng" dirty="0"/>
              <a:t>Conscience</a:t>
            </a: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86410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54E7C8A-53C9-FC80-4043-C74176CAD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08CD2C4-22C8-1AED-7F83-BA74EF7484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289D701-432B-906F-9B50-93CE5993AB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F. Verbal Rev. </a:t>
            </a:r>
            <a:r>
              <a:rPr lang="en-US" sz="3200" b="1" u="sng" dirty="0"/>
              <a:t>explains</a:t>
            </a:r>
            <a:r>
              <a:rPr lang="en-US" sz="3200" b="1" dirty="0"/>
              <a:t> all the other forms of rev. </a:t>
            </a:r>
            <a:r>
              <a:rPr lang="en-US" sz="800" b="1" dirty="0"/>
              <a:t> 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* </a:t>
            </a:r>
            <a:r>
              <a:rPr lang="en-US" sz="3200" b="1" i="1" u="sng" dirty="0"/>
              <a:t>Exod 9 </a:t>
            </a:r>
            <a:r>
              <a:rPr lang="en-US" sz="3200" b="1" dirty="0"/>
              <a:t>exemplifies all these means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2) 9:27 - </a:t>
            </a:r>
            <a:r>
              <a:rPr lang="en-US" sz="3200" b="1" u="sng" dirty="0"/>
              <a:t>Conscience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	a. How does Pharaoh know that he has sinned? 		– </a:t>
            </a:r>
            <a:r>
              <a:rPr lang="en-US" sz="3200" b="1" u="sng" dirty="0"/>
              <a:t>Conscience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b. How does he know the name of the  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	One in the right? – ______ Rev. 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2999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A0BBBD1-413D-BDC7-83C3-CF3D75CF0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D45CC9C-5079-E509-F9B6-47A26F8DD1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BACA168-87BF-4A07-CAB5-F504700A6A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F. Verbal Rev. </a:t>
            </a:r>
            <a:r>
              <a:rPr lang="en-US" sz="3200" b="1" u="sng" dirty="0"/>
              <a:t>explains</a:t>
            </a:r>
            <a:r>
              <a:rPr lang="en-US" sz="3200" b="1" dirty="0"/>
              <a:t> all the other forms of rev. </a:t>
            </a:r>
            <a:r>
              <a:rPr lang="en-US" sz="800" b="1" dirty="0"/>
              <a:t> 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* </a:t>
            </a:r>
            <a:r>
              <a:rPr lang="en-US" sz="3200" b="1" i="1" u="sng" dirty="0"/>
              <a:t>Exod 9 </a:t>
            </a:r>
            <a:r>
              <a:rPr lang="en-US" sz="3200" b="1" dirty="0"/>
              <a:t>exemplifies all these means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2) 9:27 - </a:t>
            </a:r>
            <a:r>
              <a:rPr lang="en-US" sz="3200" b="1" u="sng" dirty="0"/>
              <a:t>Conscience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	a. How does Pharaoh know that he has sinned? 		– </a:t>
            </a:r>
            <a:r>
              <a:rPr lang="en-US" sz="3200" b="1" u="sng" dirty="0"/>
              <a:t>Conscience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b. How does he know the name of the  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	One in the right? – </a:t>
            </a:r>
            <a:r>
              <a:rPr lang="en-US" sz="3200" b="1" u="sng" dirty="0"/>
              <a:t>Verbal</a:t>
            </a:r>
            <a:r>
              <a:rPr lang="en-US" sz="3200" b="1" dirty="0"/>
              <a:t> Rev. 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56714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24FE96D-3541-EE10-2BAB-8714AFAB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6305E5F-370E-BB9B-1367-53776F1127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F5C0F9D-8ADC-9B64-D3FC-C6A7E02628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F. Verbal Rev. </a:t>
            </a:r>
            <a:r>
              <a:rPr lang="en-US" sz="3200" b="1" u="sng" dirty="0"/>
              <a:t>explains</a:t>
            </a:r>
            <a:r>
              <a:rPr lang="en-US" sz="3200" b="1" dirty="0"/>
              <a:t> all the other forms of rev. </a:t>
            </a:r>
            <a:r>
              <a:rPr lang="en-US" sz="800" b="1" dirty="0"/>
              <a:t> 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* </a:t>
            </a:r>
            <a:r>
              <a:rPr lang="en-US" sz="3200" b="1" i="1" u="sng" dirty="0"/>
              <a:t>Exod 9 </a:t>
            </a:r>
            <a:r>
              <a:rPr lang="en-US" sz="3200" b="1" dirty="0"/>
              <a:t>exemplifies all these means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3) 9:16 - </a:t>
            </a:r>
            <a:r>
              <a:rPr lang="en-US" sz="3200" b="1" u="sng" dirty="0"/>
              <a:t>Providence</a:t>
            </a:r>
            <a:r>
              <a:rPr lang="en-US" sz="3200" b="1" dirty="0"/>
              <a:t>	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549466826"/>
      </p:ext>
    </p:extLst>
  </p:cSld>
  <p:clrMapOvr>
    <a:masterClrMapping/>
  </p:clrMapOvr>
  <p:transition spd="slow">
    <p:wipe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7E5A5FA-886D-CD58-ECF9-415583AC3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EA98A00-5136-4B5B-7EDA-062F08F57B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The Audible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25ECE76-60E5-8C9C-D145-5A9E1BA65A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F. Verbal Rev. </a:t>
            </a:r>
            <a:r>
              <a:rPr lang="en-US" sz="3200" b="1" u="sng" dirty="0"/>
              <a:t>explains</a:t>
            </a:r>
            <a:r>
              <a:rPr lang="en-US" sz="3200" b="1" dirty="0"/>
              <a:t> all the other forms of rev. </a:t>
            </a:r>
            <a:r>
              <a:rPr lang="en-US" sz="800" b="1" dirty="0"/>
              <a:t> 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* </a:t>
            </a:r>
            <a:r>
              <a:rPr lang="en-US" sz="3200" b="1" i="1" u="sng" dirty="0"/>
              <a:t>Exod 9 </a:t>
            </a:r>
            <a:r>
              <a:rPr lang="en-US" sz="3200" b="1" dirty="0"/>
              <a:t>exemplifies all these means of revelation.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3) 9:16 - </a:t>
            </a:r>
            <a:r>
              <a:rPr lang="en-US" sz="3200" b="1" u="sng" dirty="0"/>
              <a:t>Providence</a:t>
            </a: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4) 9:28-29 - </a:t>
            </a:r>
            <a:r>
              <a:rPr lang="en-US" sz="3200" b="1" u="sng" dirty="0"/>
              <a:t>Miracles</a:t>
            </a:r>
            <a:r>
              <a:rPr lang="en-US" sz="3200" b="1" dirty="0"/>
              <a:t> 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62768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D58959E-6A5A-6E53-2620-52F378409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32F2032-8A64-EA46-60D7-756E21B286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Conclusion</a:t>
            </a:r>
            <a:endParaRPr lang="en-US"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76C7876-0FCF-44BC-7CC2-6416A9D07E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1260137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C9355A1-BA0A-E3AF-9293-7767F187B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8CDDBB2-D2F6-25E2-B316-FD516299BA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CE389E9-E696-2EA7-2BE0-DE6C40F627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</a:rPr>
              <a:t>CANONIZATION</a:t>
            </a:r>
            <a:r>
              <a:rPr lang="en-US" sz="3200" b="1" dirty="0"/>
              <a:t> -  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4. </a:t>
            </a:r>
            <a:r>
              <a:rPr lang="en-US" sz="3200" b="1" dirty="0">
                <a:solidFill>
                  <a:srgbClr val="FF7C31"/>
                </a:solidFill>
              </a:rPr>
              <a:t>TRANSLATION</a:t>
            </a:r>
            <a:r>
              <a:rPr lang="en-US" sz="3200" b="1" dirty="0"/>
              <a:t> - God's word is written in my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own</a:t>
            </a:r>
            <a:r>
              <a:rPr lang="en-US" sz="3200" b="1" dirty="0"/>
              <a:t> language so I too can know God.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5. </a:t>
            </a:r>
            <a:r>
              <a:rPr lang="en-US" sz="3200" b="1" dirty="0">
                <a:solidFill>
                  <a:srgbClr val="FF7C31"/>
                </a:solidFill>
              </a:rPr>
              <a:t>INTERPRETATION</a:t>
            </a:r>
            <a:r>
              <a:rPr lang="en-US" sz="3200" b="1" dirty="0"/>
              <a:t> - someone helps me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understand</a:t>
            </a:r>
            <a:r>
              <a:rPr lang="en-US" sz="3200" b="1" dirty="0"/>
              <a:t> things about God and </a:t>
            </a:r>
          </a:p>
          <a:p>
            <a:pPr marL="76199" indent="0" algn="l">
              <a:buNone/>
            </a:pPr>
            <a:r>
              <a:rPr lang="en-US" sz="3200" b="1" dirty="0"/>
              <a:t>		his word. 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7AEA5D2-BBAD-C030-A316-17E612A63A9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69978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73EBBAE-3478-B55F-37B6-BA1B613F5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79D96E3-D418-BE2E-39A5-F287D7FBA60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Conclusion</a:t>
            </a:r>
            <a:endParaRPr lang="en-US"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12C0813-75C1-2975-4A35-5CD408DFF4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As God is making himself known to </a:t>
            </a:r>
            <a:r>
              <a:rPr lang="en-US" sz="3200" b="1" u="sng" dirty="0"/>
              <a:t>me</a:t>
            </a:r>
            <a:r>
              <a:rPr lang="en-US" sz="3200" b="1" dirty="0"/>
              <a:t>,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how will </a:t>
            </a:r>
            <a:r>
              <a:rPr lang="en-US" sz="3200" b="1" u="sng" dirty="0"/>
              <a:t> I </a:t>
            </a:r>
            <a:r>
              <a:rPr lang="en-US" sz="3200" b="1" dirty="0"/>
              <a:t> respond to him?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68741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AE0F385-194E-0112-8420-6968C9AE1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01C88CE-98E1-9B2E-F0B6-5985CFB7B0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Conclusion</a:t>
            </a:r>
            <a:endParaRPr lang="en-US"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EF68238-BFB3-49AC-1416-AE44D98158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As God is making himself known to </a:t>
            </a:r>
            <a:r>
              <a:rPr lang="en-US" sz="3200" b="1" u="sng" dirty="0"/>
              <a:t>me</a:t>
            </a:r>
            <a:r>
              <a:rPr lang="en-US" sz="3200" b="1" dirty="0"/>
              <a:t>,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how will </a:t>
            </a:r>
            <a:r>
              <a:rPr lang="en-US" sz="3200" b="1" u="sng" dirty="0"/>
              <a:t> I </a:t>
            </a:r>
            <a:r>
              <a:rPr lang="en-US" sz="3200" b="1" dirty="0"/>
              <a:t> respond to him?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There are no </a:t>
            </a:r>
            <a:r>
              <a:rPr lang="en-US" sz="3200" b="1" u="sng" dirty="0"/>
              <a:t>coincidences</a:t>
            </a:r>
            <a:r>
              <a:rPr lang="en-US" sz="3200" b="1" dirty="0"/>
              <a:t> in life. 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81032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1B4E4F4-5B8D-FAE0-BB32-756DDCC4A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E9AC4EA-C1A0-3F47-7AAC-D5AFE7AD98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Conclusion</a:t>
            </a:r>
            <a:endParaRPr lang="en-US"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F5A5DA7-3349-877F-F3BC-BFF93AEA09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As God is making himself known to </a:t>
            </a:r>
            <a:r>
              <a:rPr lang="en-US" sz="3200" b="1" u="sng" dirty="0"/>
              <a:t>me</a:t>
            </a:r>
            <a:r>
              <a:rPr lang="en-US" sz="3200" b="1" dirty="0"/>
              <a:t>,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how will </a:t>
            </a:r>
            <a:r>
              <a:rPr lang="en-US" sz="3200" b="1" u="sng" dirty="0"/>
              <a:t> I </a:t>
            </a:r>
            <a:r>
              <a:rPr lang="en-US" sz="3200" b="1" dirty="0"/>
              <a:t> respond to him?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There are no </a:t>
            </a:r>
            <a:r>
              <a:rPr lang="en-US" sz="3200" b="1" u="sng" dirty="0"/>
              <a:t>coincidences</a:t>
            </a:r>
            <a:r>
              <a:rPr lang="en-US" sz="3200" b="1" dirty="0"/>
              <a:t> in life.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God is </a:t>
            </a:r>
            <a:r>
              <a:rPr lang="en-US" sz="3200" b="1" u="sng" dirty="0"/>
              <a:t>abiding</a:t>
            </a:r>
            <a:r>
              <a:rPr lang="en-US" sz="3200" b="1" dirty="0"/>
              <a:t> in and </a:t>
            </a:r>
            <a:r>
              <a:rPr lang="en-US" sz="3200" b="1" u="sng" dirty="0"/>
              <a:t>communicating</a:t>
            </a:r>
            <a:r>
              <a:rPr lang="en-US" sz="3200" b="1" dirty="0"/>
              <a:t> with us, 		his creation.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797993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C1E37156-5A90-608F-1035-F583DCE2D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>
            <a:extLst>
              <a:ext uri="{FF2B5EF4-FFF2-40B4-BE49-F238E27FC236}">
                <a16:creationId xmlns:a16="http://schemas.microsoft.com/office/drawing/2014/main" id="{F3C2CD0D-ACDE-6AA9-101E-23D29FE46BF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</a:t>
            </a:r>
            <a:br>
              <a:rPr lang="en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Special </a:t>
            </a: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Revelation</a:t>
            </a: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98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D7657C3-4C06-15B1-B92C-35C9633F7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5957C5D-BB33-0F6A-100C-5BCADDCD7C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7B5999B-FB27-E3A3-983A-90C9AEEEAE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B22A61A-AAEB-14AC-9877-8E8DD6EEB9A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3873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D3497D1-74F9-E03B-22DA-1E480D0A3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56208C6-B706-1D6E-1190-3A3B25F573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3202C7C-75B9-BC65-39DF-E693B5EF41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1. God </a:t>
            </a:r>
            <a:r>
              <a:rPr lang="en-US" sz="3200" b="1" u="sng" dirty="0"/>
              <a:t>exists</a:t>
            </a:r>
            <a:r>
              <a:rPr lang="en-US" sz="3200" b="1" dirty="0"/>
              <a:t> – our presupposition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F34585E-1849-A04B-8625-62840D3F318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3110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8006</TotalTime>
  <Words>2897</Words>
  <Application>Microsoft Office PowerPoint</Application>
  <PresentationFormat>On-screen Show (4:3)</PresentationFormat>
  <Paragraphs>651</Paragraphs>
  <Slides>73</Slides>
  <Notes>73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83" baseType="lpstr">
      <vt:lpstr>Aptos</vt:lpstr>
      <vt:lpstr>Arial</vt:lpstr>
      <vt:lpstr>Arvo</vt:lpstr>
      <vt:lpstr>Calibri</vt:lpstr>
      <vt:lpstr>Cambria</vt:lpstr>
      <vt:lpstr>Roboto</vt:lpstr>
      <vt:lpstr>Roboto Condensed</vt:lpstr>
      <vt:lpstr>Roboto Condensed Light</vt:lpstr>
      <vt:lpstr>Times New Roman</vt:lpstr>
      <vt:lpstr>Salerio template</vt:lpstr>
      <vt:lpstr>How We Got  Our Bible - Special Revelation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Special Revelation </vt:lpstr>
      <vt:lpstr>I. The Miraculous</vt:lpstr>
      <vt:lpstr>I. The Miraculous</vt:lpstr>
      <vt:lpstr>I. The Miraculous</vt:lpstr>
      <vt:lpstr>I. The Miraculous</vt:lpstr>
      <vt:lpstr>I. The Miraculous</vt:lpstr>
      <vt:lpstr>I. The Miraculous</vt:lpstr>
      <vt:lpstr>I. The Miraculous</vt:lpstr>
      <vt:lpstr>I. The Miraculous</vt:lpstr>
      <vt:lpstr>I. The Miraculous</vt:lpstr>
      <vt:lpstr>I. The Miraculous</vt:lpstr>
      <vt:lpstr>I. The Miraculous</vt:lpstr>
      <vt:lpstr>I. The Miraculous</vt:lpstr>
      <vt:lpstr>I. The Miraculous</vt:lpstr>
      <vt:lpstr>I. The Miraculous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I. The Audible</vt:lpstr>
      <vt:lpstr>Conclusion</vt:lpstr>
      <vt:lpstr>Conclusion</vt:lpstr>
      <vt:lpstr>Conclusion</vt:lpstr>
      <vt:lpstr>Conclusion</vt:lpstr>
      <vt:lpstr>How We Got  Our Bible - Special Revelation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Got  Our Bible - Special Revelation </dc:title>
  <dc:creator>Paul Vanaman</dc:creator>
  <cp:lastModifiedBy>MRMS Admin</cp:lastModifiedBy>
  <cp:revision>48</cp:revision>
  <dcterms:created xsi:type="dcterms:W3CDTF">2025-05-30T01:51:46Z</dcterms:created>
  <dcterms:modified xsi:type="dcterms:W3CDTF">2026-02-06T18:11:16Z</dcterms:modified>
</cp:coreProperties>
</file>