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9"/>
  </p:notesMasterIdLst>
  <p:sldIdLst>
    <p:sldId id="257" r:id="rId2"/>
    <p:sldId id="7168" r:id="rId3"/>
    <p:sldId id="7260" r:id="rId4"/>
    <p:sldId id="7187" r:id="rId5"/>
    <p:sldId id="7257" r:id="rId6"/>
    <p:sldId id="7258" r:id="rId7"/>
    <p:sldId id="7259" r:id="rId8"/>
    <p:sldId id="7169" r:id="rId9"/>
    <p:sldId id="7170" r:id="rId10"/>
    <p:sldId id="7167" r:id="rId11"/>
    <p:sldId id="7171" r:id="rId12"/>
    <p:sldId id="7261" r:id="rId13"/>
    <p:sldId id="7265" r:id="rId14"/>
    <p:sldId id="7269" r:id="rId15"/>
    <p:sldId id="7276" r:id="rId16"/>
    <p:sldId id="7277" r:id="rId17"/>
    <p:sldId id="7278" r:id="rId18"/>
    <p:sldId id="7272" r:id="rId19"/>
    <p:sldId id="7384" r:id="rId20"/>
    <p:sldId id="7279" r:id="rId21"/>
    <p:sldId id="7275" r:id="rId22"/>
    <p:sldId id="7280" r:id="rId23"/>
    <p:sldId id="7281" r:id="rId24"/>
    <p:sldId id="7282" r:id="rId25"/>
    <p:sldId id="7283" r:id="rId26"/>
    <p:sldId id="7284" r:id="rId27"/>
    <p:sldId id="7286" r:id="rId28"/>
    <p:sldId id="7287" r:id="rId29"/>
    <p:sldId id="7285" r:id="rId30"/>
    <p:sldId id="7288" r:id="rId31"/>
    <p:sldId id="7289" r:id="rId32"/>
    <p:sldId id="7290" r:id="rId33"/>
    <p:sldId id="7291" r:id="rId34"/>
    <p:sldId id="7292" r:id="rId35"/>
    <p:sldId id="7293" r:id="rId36"/>
    <p:sldId id="7307" r:id="rId37"/>
    <p:sldId id="7294" r:id="rId38"/>
    <p:sldId id="7295" r:id="rId39"/>
    <p:sldId id="7297" r:id="rId40"/>
    <p:sldId id="7298" r:id="rId41"/>
    <p:sldId id="7299" r:id="rId42"/>
    <p:sldId id="7300" r:id="rId43"/>
    <p:sldId id="7301" r:id="rId44"/>
    <p:sldId id="7302" r:id="rId45"/>
    <p:sldId id="7303" r:id="rId46"/>
    <p:sldId id="7304" r:id="rId47"/>
    <p:sldId id="7305" r:id="rId48"/>
    <p:sldId id="7306" r:id="rId49"/>
    <p:sldId id="7308" r:id="rId50"/>
    <p:sldId id="7310" r:id="rId51"/>
    <p:sldId id="7309" r:id="rId52"/>
    <p:sldId id="7311" r:id="rId53"/>
    <p:sldId id="7312" r:id="rId54"/>
    <p:sldId id="7313" r:id="rId55"/>
    <p:sldId id="7314" r:id="rId56"/>
    <p:sldId id="7315" r:id="rId57"/>
    <p:sldId id="7316" r:id="rId5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59"/>
    <p:restoredTop sz="94636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4C0BF-7B1E-4841-9DDC-FFDDE4086D2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B2F7B-5524-6F44-A38B-AF002A367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5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806E86-49F8-6A72-AF46-58D9C35A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3F97790-BE32-865E-4F30-521112421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A224A48-E0BF-91AE-4493-367611BA5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748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B349A37-E83E-5681-7665-1797607EF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E19E696-3363-B197-B3C1-9A9710084B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39FD47-C2F8-965B-E1C7-DF07389E71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0908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BFACDFE-D649-5178-3AF8-E2B29542C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61DE900-FA45-BCE7-9C1B-83855D2F8D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07C3FC-BEEF-FBE8-FED0-67C46A90AB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7436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966EC39-4E5F-FF97-D0C8-9A8902129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09E59F6-E654-06E2-0A64-2DCFD3E59F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C89A0A0-3934-D6D0-214A-0ECC2ABAFA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565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D5435E2-9D8A-9BE5-285A-F3E06DA12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C2171E9-2D91-B9C2-2482-EBACF1802A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F2C49C5-FEC0-5012-F14C-41FB920F04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00408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B8F062-0A5A-FD57-2EE9-46CAC435C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BE6CA6D-372B-572F-62D1-495EB7CEEC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ECEA0B2-B849-4B91-DF84-6A8116592C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3724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6D45258-76CB-5F38-0E93-0E232F276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E50121B-8606-4816-70A5-CCD74EB38C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86E4721-2E8A-1D30-5B9B-6E3C0E6CCB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0392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0FD5FA9-7367-8F9B-94AC-A7856F96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8889C9-86BD-AFF5-85B3-B9AD5FBA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EDEC64-08CB-3E23-D4B2-1621AED474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7519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1B7476C-BC28-8773-F35D-207261A2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D3B1E01-6A34-739A-DF11-60404D7BDD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5FD5263-A975-F636-0A33-1DC31DC1F1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6308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2159C7-D680-8879-3700-E9D286D4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221A07-37F0-B9B4-58B0-2EDBA673FE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7B6ED3-9B41-8641-275B-D7B9594FA2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2034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09C9585-2122-6A6B-2C8B-158CBBB82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CEC629-B7E3-3F36-272D-3E5F7CE4DC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7A8F52-CDF5-DF4B-CE29-0E2BB0418C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61623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ADB0F0-FD2D-3953-D75E-8606AE790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375FAB4-E1B2-8794-F8A5-081D4F2177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CFE3472-62B8-80C5-6011-4BDE050845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4266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E7CF2E4-048D-9A5D-D923-4851B6FF5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C79F14E-7E66-DFE9-E5CA-1E4544D56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FEEB140-C7AB-6C74-998E-E28F58E5EC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87267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4F9356-48F7-2FCE-AADD-9E004FC9A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9DEB1B3-7130-D385-9B04-9A40041DCC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DD80FB5-9066-1E55-2E09-8F3DC375D5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54669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975B17D-F086-E294-AE08-977850908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4BA388D-4C55-0BED-049E-1F033902B7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20F14AD-60C1-9424-0B5E-4FAA3EBBFF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17026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1C3F31C-6CFD-7607-367B-1E6BB7218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46CC8A4-BA54-7D9B-F292-77CDBF6A56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466E340-F1A4-B43B-B7E2-2486B9CCB2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29690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D58BDE3-3BFE-4684-92F8-9D1540298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4B042A4-5FBF-D33E-FCD9-37117C4C85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7B67A46-34A9-4828-B5C6-A6EA263DB4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2128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68500B1-DFF9-15C3-F650-F9A22317F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0068FED-5B27-2C9A-480C-D99139A37C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4E62462-6BFC-3C18-FD8D-C9E13A2287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93328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C0005E2-402B-0D40-5AA5-DC431AE99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C392EE7-379F-0037-488C-85786091E4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8F4B746-0A0F-57B1-610E-5B9AB35541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78127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FCB2D66-44D8-DADA-E7E1-927A6FBE2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4B653CE-A650-74F9-D371-FC4288C02E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39C8C3-650B-81F1-BB7B-2485872ED7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629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30E3083-5804-DB35-E65A-D9DD31C39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5557755-E0F6-E499-46D0-A713FEE0EF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12D83B0-F135-C679-7620-1442DE1C88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01366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CB68025-A43D-6598-1937-3A6E0912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BB4A8BD-4944-199C-2057-DBB8EE53A5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9F8704F-2147-0859-F51B-3E25D958D9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79834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5E23F8-EC8C-812D-EB92-8E93EA970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E0B407F-FB42-41B1-A03F-D95A97615C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67FC3C5-D6F8-7E5B-8E87-452BEB6B88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56525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49D3758-2CD1-84BE-D9D0-EB5303649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901E547-1D59-1317-DE37-6C6CB01571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D1A622B-A18C-CED9-5993-BD1808D474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98397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1422D1A-CB17-6691-076F-2BEFCC8DE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D50EA4-37F5-3000-41C0-C8A874DB02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B5CF724-8C49-1E02-4E12-0E48B3EE58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25391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E03C086-A043-12D3-1E1E-98661A3D9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8E27848-FDE5-6039-7946-3BA0E59F20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8490C9A-FFBF-0DD8-57DA-89373A8BDD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5641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A6DCBD-B786-25E1-9E8F-7AEC28B68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E413715-EE60-279B-893B-1704553984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DC2E83F-FAA0-1727-37A4-DE04C441DC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54163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1F87853-ECD6-52B4-3437-6D93E51E1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411B86D-0659-DC82-62C6-E34AA2B748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2D61767-FAB0-EE91-2815-ADBFFECB42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06510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A47655E-6E7A-024E-FCC7-F29907814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8EEDBC9-CCE2-B9CF-3984-E346EF1395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A0EE246-8065-6AB7-BC43-36D74637DB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14877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609E61D-01B2-CB77-251F-782B7696D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53BF955-36C0-87B2-FE43-57E6BAB110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922E438-F5B3-57DE-E8C4-CDAAFD8E56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634678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9224AA2-B17E-B501-FD47-34D9E021F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918518B-98E6-1075-FF4B-8548D4768E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6BAACDF-048D-3045-023D-878166A062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410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945ACD-8158-1E6A-F2BE-B1D5455F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75A6AC8-879C-A8CD-FFDC-22D33AC81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D061914-D357-DADE-0570-4C261BEF9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6455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D07462-6D4E-D6E1-506D-F1D084B5D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2FD44C0-357C-7C7C-F3FA-855C62E6ED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819F6D5-978A-1CCC-0BE0-8F5F13B40A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92356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C68F6F-85CA-1A1F-F1BE-0C686C3D0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27299CD-8F4B-A974-A315-2B8CE8D1E4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7FEE840-8645-91FE-411D-CF2958D7C2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45474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D8DE29E-DE66-5F45-A674-81FFBF833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AE35379-946D-9F35-B083-56F57706E9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95F3A55-A1B6-0C24-DF97-E5497A829C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31051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4440A28-341E-F935-F7D4-AD8DA83C0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DDFD4D-D3F3-0214-BAE1-6832B86FE7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7958D51-0942-796D-5441-19FC41831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77062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0077E08-CF7C-04DB-92CC-6818839B3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1FB2A5B-69CB-AD82-6D4C-A28F355287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61F34B3-CAE3-86AD-2FA0-CBDC3B1E48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88583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DBB91D2-DE93-D836-967B-1E49DDDB7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AF1855F-8A71-A964-256F-7D2053BA4D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4B5C53B-FEEB-2CEA-25F9-B87408FF49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836569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67F1AA2-5DAB-7787-E8AA-0CA8E981E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6930410-7304-6AEF-D00C-BF40A62921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7705BF8-CEB1-087E-6B03-C58AD9530D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38080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EFE64B1-4D18-E6AF-7333-282662E60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9D73FEF-EE11-D745-8650-F881FC81E4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91C3C94-B023-09C0-462D-53232EB007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340431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8B6FBDD-CCE2-E6E5-C3CB-F50BDDE89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F64A5E0-F566-5B3A-63DD-D5393E07A8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66F30B-D989-4EB3-D973-D3988B130B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376475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641D801-F9C4-DB5E-10F3-C84404A5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9D84B67-54E6-7827-7F55-5DC7565CD0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409C512-90BD-7E6F-60A9-ADF92A71BA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099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427AFA8-FDBB-1E53-5367-D587D59AD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2BB75F-BC7A-45BD-C075-4443D43EE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88F473-7ECF-8A30-BA44-87747C602D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64717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2A8E4BF-2C9B-3885-6A5E-37503FEEB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1FE947E-55BD-40C7-5805-11BCC8334E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B430A6D-668C-AB31-15C1-3A4B10F614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80777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4FDDBEC-5F0C-E255-12DD-71B3E64F1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D98AB7C-0FB7-12C0-2F74-1491F7532A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C780689-ADF1-629D-CE0A-7181CE2768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120907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7144A96-A94A-C7B7-1514-44519DD57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BC854A8-F506-67CF-7979-8D3AF037C0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46CDF72-60BA-D634-5C33-0886EEFE1A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39588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543E52-AB9E-2D09-DE73-4FBD1D46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4CC7309-BF88-E012-53B1-A2483F8A77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8293F67-7048-DC5D-E21E-384F3000C6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239502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B0C85C6-30DD-8E5A-5CD4-EC0CD4B8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30F52CA-3E96-C60E-F196-1A038B4814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226377-8D34-44E9-1D8B-2D514851C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087251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BAF4C04-2C1B-7D36-8C31-A0D9D04D7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DFB9791-BD55-F557-510C-AB76839451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A0E0BC4-E717-4DBF-FF4D-AEFAAB39EC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116868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512E807-DBE8-57EC-21CD-0E8ACF91F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16F39FB-FB38-93EF-4BC3-C9ED4984AE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96395CD-126D-A7A2-8423-181B8FF95B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30635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5BB4279A-6271-790C-0250-FDE82104F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23FEA0D3-B6A5-76B9-B4C6-771C5964A6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E86C5B9E-9385-9C23-4C8E-81509A2A55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0542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35E8C86-BC79-D8DF-D1CD-D52D4024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B6633E-7C4A-BA06-B1E1-BB1B9D64E5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6197660-D937-4638-5E68-8526BD2891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365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49555A-A873-4D94-DAB3-3317F2915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240182B-9DFE-E1D7-AA40-AC007B8B3C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38688A2-4405-23B5-7302-BEC3B5331D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3855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5A478E-05CF-1F75-A145-BE734083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243860-C4F5-CCD8-EC81-52987782A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D9705A4-49AE-797F-A83B-041314C152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114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45C768-BA34-44FF-BD8D-C0DF1B881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43574-68A2-72E3-1167-70795534C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268271-504A-0862-5D86-5E345EDB2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6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828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829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5344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1126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7886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0705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415235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2 Peter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C6408D-2DA9-213C-CDFC-4F70CD95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310EDD-06F5-59E5-F9EC-C4272E91D3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0924D8-1ED3-C0D5-279E-394EC793F5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CANONIZATION</a:t>
            </a:r>
            <a:r>
              <a:rPr lang="en-US" sz="3200" b="1" dirty="0"/>
              <a:t> -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293A018-57B7-E919-702A-2C7B2D414D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929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CANONIZATION</a:t>
            </a:r>
            <a:r>
              <a:rPr lang="en-US" sz="3200" b="1" dirty="0"/>
              <a:t> -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024BE1E-C6E1-7461-CE64-DBE6B24A6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DD2E0C3-FC1D-56B5-85A3-3CE39863EF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8DF238-9E66-7F26-18E1-32EF412553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34F11F6-E70B-FE97-CDF6-66EE6CB580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27048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FA1516B-A7A6-7DCC-A75D-39BFE5F7B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485F880-77A2-C274-5DB7-A00C301FCB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E2E779F-A872-B1D5-6C21-FF3E185B47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EDFB96B-6868-3879-78CE-5EA69765FF3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8434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463BF58-A183-6055-451C-037E77226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9D03C3B-BCBD-8088-B629-7240B9710E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8F7F516-7684-D047-CCC9-AFF8288238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D0F8A2D-B066-DB6A-6BF3-E6827C2CCD0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921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B14E611-660F-1116-1062-FEC1A3070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EA17F9-6CE8-8A24-C6FB-CF251AF2B8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229D65D-F509-026C-676C-38FAA5E32D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u="sng" dirty="0"/>
              <a:t>Chapter 2 </a:t>
            </a:r>
            <a:r>
              <a:rPr lang="en-US" sz="3200" b="1" dirty="0"/>
              <a:t>- false prophets deny </a:t>
            </a:r>
            <a:r>
              <a:rPr lang="en-US" sz="3200" b="1" u="sng" dirty="0"/>
              <a:t>sanctified</a:t>
            </a:r>
            <a:r>
              <a:rPr lang="en-US" sz="3200" b="1" dirty="0"/>
              <a:t> living.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421AAFA-03E2-8618-AB6B-5723C9C841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4527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6F6ACF9-EA0D-83BD-0E57-C18EBE5AF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0C42935-CFF7-A8CF-83EC-7DBC00E834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3126BCB-2664-3CB5-A162-CFA560F653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u="sng" dirty="0"/>
              <a:t>Chapter 2 </a:t>
            </a:r>
            <a:r>
              <a:rPr lang="en-US" sz="3200" b="1" dirty="0"/>
              <a:t>- false prophets deny </a:t>
            </a:r>
            <a:r>
              <a:rPr lang="en-US" sz="3200" b="1" u="sng" dirty="0"/>
              <a:t>sanctified</a:t>
            </a:r>
            <a:r>
              <a:rPr lang="en-US" sz="3200" b="1" dirty="0"/>
              <a:t> living.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They teach we can live in </a:t>
            </a:r>
            <a:r>
              <a:rPr lang="en-US" sz="3200" b="1" u="sng" dirty="0"/>
              <a:t>sin</a:t>
            </a:r>
            <a:r>
              <a:rPr lang="en-US" sz="3200" b="1" dirty="0"/>
              <a:t> b/c of Christ has </a:t>
            </a:r>
          </a:p>
          <a:p>
            <a:pPr marL="76199" indent="0">
              <a:buNone/>
            </a:pPr>
            <a:r>
              <a:rPr lang="en-US" sz="3200" b="1" dirty="0"/>
              <a:t>	forgiven all sin. = </a:t>
            </a:r>
            <a:r>
              <a:rPr lang="en-US" sz="3200" b="1" i="1" u="sng" dirty="0"/>
              <a:t>2 Pet 2:1-3</a:t>
            </a: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E5D5B8-0986-1569-962B-51F5E86D91A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6056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F41C951-F013-7612-654F-E728DBD2A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416EFAD-48E3-C44D-642C-579CCA38D7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A55DEB5-6CEB-C3DB-3A27-C901181BFE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u="sng" dirty="0"/>
              <a:t>Chapter 2 </a:t>
            </a:r>
            <a:r>
              <a:rPr lang="en-US" sz="3200" b="1" dirty="0"/>
              <a:t>- false prophets deny </a:t>
            </a:r>
            <a:r>
              <a:rPr lang="en-US" sz="3200" b="1" u="sng" dirty="0"/>
              <a:t>sanctified</a:t>
            </a:r>
            <a:r>
              <a:rPr lang="en-US" sz="3200" b="1" dirty="0"/>
              <a:t> living.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They teach we can live in </a:t>
            </a:r>
            <a:r>
              <a:rPr lang="en-US" sz="3200" b="1" u="sng" dirty="0"/>
              <a:t>sin</a:t>
            </a:r>
            <a:r>
              <a:rPr lang="en-US" sz="3200" b="1" dirty="0"/>
              <a:t> b/c of Christ has </a:t>
            </a:r>
          </a:p>
          <a:p>
            <a:pPr marL="76199" indent="0">
              <a:buNone/>
            </a:pPr>
            <a:r>
              <a:rPr lang="en-US" sz="3200" b="1" dirty="0"/>
              <a:t>	forgiven all sin. = </a:t>
            </a:r>
            <a:r>
              <a:rPr lang="en-US" sz="3200" b="1" i="1" u="sng" dirty="0"/>
              <a:t>2 Pet 2:1-3</a:t>
            </a: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u="sng" dirty="0"/>
              <a:t>Chapter 3 </a:t>
            </a:r>
            <a:r>
              <a:rPr lang="en-US" sz="3200" b="1" dirty="0"/>
              <a:t>- false teachers deny the </a:t>
            </a:r>
            <a:r>
              <a:rPr lang="en-US" sz="3200" b="1" u="sng" dirty="0"/>
              <a:t>2nd coming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of Christ. = </a:t>
            </a:r>
            <a:r>
              <a:rPr lang="en-US" sz="3200" b="1" i="1" u="sng" dirty="0"/>
              <a:t>2 Peter 3:1-4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730C3EB-B74A-CB17-E0FF-B3EA470C93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303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CC11F29-E523-A3EF-49F5-2290C7E09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0BC1B62-EB32-189C-A9F9-378DDE32D3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A4FF945-F237-B618-FCD5-F0B5432227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 algn="ctr">
              <a:buNone/>
            </a:pPr>
            <a:r>
              <a:rPr lang="en-US" sz="3200" b="1" i="1" dirty="0"/>
              <a:t>*Look at the conclusion in 3:17-18.* 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FFB82D7-7D74-83D6-B095-50752B5CC1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12973358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2C9074-C16E-F65B-6456-B463B74FF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C05A07F-BC2E-9B0B-0F11-69DD1A32F0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040FE3F-5978-8E7C-D0B0-5050A29A90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r>
              <a:rPr lang="en-US" sz="3200" b="1" dirty="0"/>
              <a:t>A. Peter teaches Christ has given everything </a:t>
            </a:r>
          </a:p>
          <a:p>
            <a:pPr marL="76199" indent="0">
              <a:buNone/>
            </a:pPr>
            <a:r>
              <a:rPr lang="en-US" sz="3200" b="1" dirty="0"/>
              <a:t>	necessary for a sanctified life and to partake of </a:t>
            </a:r>
          </a:p>
          <a:p>
            <a:pPr marL="76199" indent="0">
              <a:buNone/>
            </a:pPr>
            <a:r>
              <a:rPr lang="en-US" sz="3200" b="1" dirty="0"/>
              <a:t>	his </a:t>
            </a:r>
            <a:r>
              <a:rPr lang="en-US" sz="3200" b="1" u="sng" dirty="0"/>
              <a:t>divine</a:t>
            </a:r>
            <a:r>
              <a:rPr lang="en-US" sz="3200" b="1" dirty="0"/>
              <a:t> nature - v 1-4.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060BE02-88C3-B2BB-2487-1B3EB142C8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8706749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8CA736-B4E4-4D50-86EB-8FBC3F22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5BF2ADA-96D2-7646-8796-4F48616929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5B986-C234-7DB7-E08F-261E39BD0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1716FC-AAB0-1527-1826-1E6208B71A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46860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6EF71EB-AB00-5638-FCE1-4E4D60B3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52C2327-3126-5F8E-7470-9CA2557394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85642DF-9518-247D-976E-CCC7CA8512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r>
              <a:rPr lang="en-US" sz="3200" b="1" dirty="0"/>
              <a:t>A. Peter teaches Christ has given everything </a:t>
            </a:r>
          </a:p>
          <a:p>
            <a:pPr marL="76199" indent="0">
              <a:buNone/>
            </a:pPr>
            <a:r>
              <a:rPr lang="en-US" sz="3200" b="1" dirty="0"/>
              <a:t>	necessary for a sanctified life and to partake of </a:t>
            </a:r>
          </a:p>
          <a:p>
            <a:pPr marL="76199" indent="0">
              <a:buNone/>
            </a:pPr>
            <a:r>
              <a:rPr lang="en-US" sz="3200" b="1" dirty="0"/>
              <a:t>	his </a:t>
            </a:r>
            <a:r>
              <a:rPr lang="en-US" sz="3200" b="1" u="sng" dirty="0"/>
              <a:t>divine</a:t>
            </a:r>
            <a:r>
              <a:rPr lang="en-US" sz="3200" b="1" dirty="0"/>
              <a:t> nature - v 1-4.</a:t>
            </a:r>
          </a:p>
          <a:p>
            <a:pPr marL="76199" indent="0">
              <a:buNone/>
            </a:pPr>
            <a:r>
              <a:rPr lang="en-US" sz="3200" b="1" dirty="0"/>
              <a:t>B. Peter encourages believers to add to their faith the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virtues</a:t>
            </a:r>
            <a:r>
              <a:rPr lang="en-US" sz="3200" b="1" dirty="0"/>
              <a:t> taught by Christ - v 5-7.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9631AB9-A99E-CD3F-D585-A09817175D3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166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AEDA9A-D081-6E87-D564-46F254759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D9C740D-8C89-CF73-C221-872E8E1509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DC8157A-0D1C-EF0A-2892-45E73A5191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r>
              <a:rPr lang="en-US" sz="3200" b="1" dirty="0"/>
              <a:t>C. Forgiveness in Christ does </a:t>
            </a:r>
            <a:r>
              <a:rPr lang="en-US" sz="3200" b="1" u="sng" dirty="0"/>
              <a:t>not</a:t>
            </a:r>
            <a:r>
              <a:rPr lang="en-US" sz="3200" b="1" dirty="0"/>
              <a:t> mean we are free to </a:t>
            </a:r>
          </a:p>
          <a:p>
            <a:pPr marL="76199" indent="0">
              <a:buNone/>
            </a:pPr>
            <a:r>
              <a:rPr lang="en-US" sz="3200" b="1" dirty="0"/>
              <a:t>	live in sin - v 9.</a:t>
            </a:r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16E6E0-389A-9C1D-B66D-DC869904DB3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17757775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EA6449A-B63D-1753-E070-5312E7A29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F5DBEA-6586-A3BA-47EB-66189ECBED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75EAB70-B01C-E2F5-4806-F3A3BEEAC3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r>
              <a:rPr lang="en-US" sz="3200" b="1" dirty="0"/>
              <a:t>C. Forgiveness in Christ does </a:t>
            </a:r>
            <a:r>
              <a:rPr lang="en-US" sz="3200" b="1" u="sng" dirty="0"/>
              <a:t>not</a:t>
            </a:r>
            <a:r>
              <a:rPr lang="en-US" sz="3200" b="1" dirty="0"/>
              <a:t> mean we are free to </a:t>
            </a:r>
          </a:p>
          <a:p>
            <a:pPr marL="76199" indent="0">
              <a:buNone/>
            </a:pPr>
            <a:r>
              <a:rPr lang="en-US" sz="3200" b="1" dirty="0"/>
              <a:t>	live in sin - v 9.</a:t>
            </a:r>
          </a:p>
          <a:p>
            <a:pPr marL="76199" indent="0">
              <a:buNone/>
            </a:pPr>
            <a:r>
              <a:rPr lang="en-US" sz="3200" b="1" dirty="0"/>
              <a:t>D. Godly living </a:t>
            </a:r>
            <a:r>
              <a:rPr lang="en-US" sz="3200" b="1" u="sng" dirty="0"/>
              <a:t>confirms</a:t>
            </a:r>
            <a:r>
              <a:rPr lang="en-US" sz="3200" b="1" dirty="0"/>
              <a:t> one's salvation &amp; ends w/ </a:t>
            </a:r>
          </a:p>
          <a:p>
            <a:pPr marL="76199" indent="0">
              <a:buNone/>
            </a:pPr>
            <a:r>
              <a:rPr lang="en-US" sz="3200" b="1" dirty="0"/>
              <a:t>	entrance to Christ's kingdom -1:10-11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11094C1-F588-AD85-2491-5E61AFFADCB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512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1F5A642-0104-A2E0-4342-8E18E2887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90FD703-AD9E-42CD-55D1-601591C7A5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 – 2 Peter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9D1EFC1-E6DA-2D2E-06B5-ACD87BB414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CONTEXT: Peter uses the </a:t>
            </a:r>
            <a:r>
              <a:rPr lang="en-US" sz="3200" b="1" u="sng" dirty="0"/>
              <a:t>veracity</a:t>
            </a:r>
            <a:r>
              <a:rPr lang="en-US" sz="3200" b="1" dirty="0"/>
              <a:t> (truth) of Scripture </a:t>
            </a:r>
          </a:p>
          <a:p>
            <a:pPr marL="76199" indent="0">
              <a:buNone/>
            </a:pPr>
            <a:r>
              <a:rPr lang="en-US" sz="3200" b="1" dirty="0"/>
              <a:t>        to combat </a:t>
            </a:r>
            <a:r>
              <a:rPr lang="en-US" sz="3200" b="1" u="sng" dirty="0"/>
              <a:t>false</a:t>
            </a:r>
            <a:r>
              <a:rPr lang="en-US" sz="3200" b="1" dirty="0"/>
              <a:t> teaching &amp; encourage </a:t>
            </a:r>
            <a:r>
              <a:rPr lang="en-US" sz="3200" b="1" u="sng" dirty="0"/>
              <a:t>holy</a:t>
            </a:r>
            <a:r>
              <a:rPr lang="en-US" sz="3200" b="1" dirty="0"/>
              <a:t> living.</a:t>
            </a:r>
          </a:p>
          <a:p>
            <a:pPr marL="76199" indent="0">
              <a:buNone/>
            </a:pPr>
            <a:r>
              <a:rPr lang="en-US" sz="3200" b="1" dirty="0"/>
              <a:t>C. Forgiveness in Christ does </a:t>
            </a:r>
            <a:r>
              <a:rPr lang="en-US" sz="3200" b="1" u="sng" dirty="0"/>
              <a:t>not</a:t>
            </a:r>
            <a:r>
              <a:rPr lang="en-US" sz="3200" b="1" dirty="0"/>
              <a:t> mean we are free to </a:t>
            </a:r>
          </a:p>
          <a:p>
            <a:pPr marL="76199" indent="0">
              <a:buNone/>
            </a:pPr>
            <a:r>
              <a:rPr lang="en-US" sz="3200" b="1" dirty="0"/>
              <a:t>	live in sin - v 9.</a:t>
            </a:r>
          </a:p>
          <a:p>
            <a:pPr marL="76199" indent="0">
              <a:buNone/>
            </a:pPr>
            <a:r>
              <a:rPr lang="en-US" sz="3200" b="1" dirty="0"/>
              <a:t>D. Godly living </a:t>
            </a:r>
            <a:r>
              <a:rPr lang="en-US" sz="3200" b="1" u="sng" dirty="0"/>
              <a:t>confirms</a:t>
            </a:r>
            <a:r>
              <a:rPr lang="en-US" sz="3200" b="1" dirty="0"/>
              <a:t> one's salvation &amp; ends w/ </a:t>
            </a:r>
          </a:p>
          <a:p>
            <a:pPr marL="76199" indent="0">
              <a:buNone/>
            </a:pPr>
            <a:r>
              <a:rPr lang="en-US" sz="3200" b="1" dirty="0"/>
              <a:t>	entrance to Christ's kingdom -1:10-11 </a:t>
            </a:r>
          </a:p>
          <a:p>
            <a:pPr marL="76199" indent="0">
              <a:buNone/>
            </a:pPr>
            <a:r>
              <a:rPr lang="en-US" sz="3200" b="1" dirty="0"/>
              <a:t>E. Peter is aware of his soon </a:t>
            </a:r>
            <a:r>
              <a:rPr lang="en-US" sz="3200" b="1" u="sng" dirty="0"/>
              <a:t>death</a:t>
            </a:r>
            <a:r>
              <a:rPr lang="en-US" sz="3200" b="1" dirty="0"/>
              <a:t> &amp; this is his final </a:t>
            </a:r>
          </a:p>
          <a:p>
            <a:pPr marL="76199" indent="0">
              <a:buNone/>
            </a:pPr>
            <a:r>
              <a:rPr lang="en-US" sz="3200" b="1" dirty="0"/>
              <a:t>	exhortation to believers - v 12-15.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F20F1C-5F66-0123-003F-4622D66C68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1550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0D6027D-F1F5-6C6F-67E4-0428FEEB5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4527410-EA2A-F3EE-315D-EAA1491708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8C9885-F6E6-E6CA-ED71-5971AC172B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0B90AE0-848A-CE44-19E9-BD9E15EA09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37445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5C2459B-68EF-7618-2E3A-583DF9597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CA07178-5CD9-64C3-3F23-6D71556732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DB3CE56-BC13-7F1B-0960-815DA35BAD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Scripture affirms Christ </a:t>
            </a:r>
            <a:r>
              <a:rPr lang="en-US" sz="3200" b="1" u="sng" dirty="0"/>
              <a:t>1st </a:t>
            </a:r>
            <a:r>
              <a:rPr lang="en-US" sz="3200" b="1" dirty="0"/>
              <a:t>coming was divine.</a:t>
            </a:r>
          </a:p>
          <a:p>
            <a:pPr marL="76199" indent="0">
              <a:buNone/>
            </a:pPr>
            <a:r>
              <a:rPr lang="en-US" sz="3200" b="1" dirty="0"/>
              <a:t>     - v 16a, </a:t>
            </a:r>
            <a:r>
              <a:rPr lang="en-US" sz="3200" b="1" i="1" dirty="0"/>
              <a:t>For we did not follow cleverly devised myths </a:t>
            </a:r>
          </a:p>
          <a:p>
            <a:pPr marL="76199" indent="0">
              <a:buNone/>
            </a:pPr>
            <a:r>
              <a:rPr lang="en-US" sz="3200" b="1" i="1" dirty="0"/>
              <a:t>	when we made known to you the power and </a:t>
            </a:r>
          </a:p>
          <a:p>
            <a:pPr marL="76199" indent="0">
              <a:buNone/>
            </a:pPr>
            <a:r>
              <a:rPr lang="en-US" sz="3200" b="1" i="1" dirty="0"/>
              <a:t>	coming of our Lord Jesus Christ,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EB061FD-B0C0-9D94-A131-F8C9B9B02D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8565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C12F90-BE07-46F5-9EA8-2B7AC3F05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652339C-5874-C63C-9018-742102A21C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3C3ECE0-9149-AD37-2C6F-798176D306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Scripture affirms Christ </a:t>
            </a:r>
            <a:r>
              <a:rPr lang="en-US" sz="3200" b="1" u="sng" dirty="0"/>
              <a:t>1st </a:t>
            </a:r>
            <a:r>
              <a:rPr lang="en-US" sz="3200" b="1" dirty="0"/>
              <a:t>coming was divine.</a:t>
            </a:r>
          </a:p>
          <a:p>
            <a:pPr marL="76199" indent="0">
              <a:buNone/>
            </a:pPr>
            <a:r>
              <a:rPr lang="en-US" sz="3200" b="1" dirty="0"/>
              <a:t>     - v 16a, </a:t>
            </a:r>
            <a:r>
              <a:rPr lang="en-US" sz="3200" b="1" i="1" dirty="0"/>
              <a:t>For we did not follow cleverly devised myths </a:t>
            </a:r>
          </a:p>
          <a:p>
            <a:pPr marL="76199" indent="0">
              <a:buNone/>
            </a:pPr>
            <a:r>
              <a:rPr lang="en-US" sz="3200" b="1" i="1" dirty="0"/>
              <a:t>	when we made known to you the power and </a:t>
            </a:r>
          </a:p>
          <a:p>
            <a:pPr marL="76199" indent="0">
              <a:buNone/>
            </a:pPr>
            <a:r>
              <a:rPr lang="en-US" sz="3200" b="1" i="1" dirty="0"/>
              <a:t>	coming of our Lord Jesus Christ,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1. Peter refers to Jesus on the Mount of 	Transfiguration - v 16b - 18. [READ Mtt 17:1-8.]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6893B7-0273-9FCF-DE33-A4091B80BF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3163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851627D-2378-E2ED-C285-9EC1FEE8C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80F0C69-4FA2-027B-33FE-11E475BF9F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893B023-E2BA-95D5-6FE6-200ED39D9F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Scripture affirms Christ </a:t>
            </a:r>
            <a:r>
              <a:rPr lang="en-US" sz="3200" b="1" u="sng" dirty="0"/>
              <a:t>1st </a:t>
            </a:r>
            <a:r>
              <a:rPr lang="en-US" sz="3200" b="1" dirty="0"/>
              <a:t>coming was divine.</a:t>
            </a:r>
          </a:p>
          <a:p>
            <a:pPr marL="76199" indent="0">
              <a:buNone/>
            </a:pPr>
            <a:r>
              <a:rPr lang="en-US" sz="3200" b="1" dirty="0"/>
              <a:t>     - v 16a, </a:t>
            </a:r>
            <a:r>
              <a:rPr lang="en-US" sz="3200" b="1" i="1" dirty="0"/>
              <a:t>For we did not follow cleverly devised myths </a:t>
            </a:r>
          </a:p>
          <a:p>
            <a:pPr marL="76199" indent="0">
              <a:buNone/>
            </a:pPr>
            <a:r>
              <a:rPr lang="en-US" sz="3200" b="1" i="1" dirty="0"/>
              <a:t>	when we made known to you the power and </a:t>
            </a:r>
          </a:p>
          <a:p>
            <a:pPr marL="76199" indent="0">
              <a:buNone/>
            </a:pPr>
            <a:r>
              <a:rPr lang="en-US" sz="3200" b="1" i="1" dirty="0"/>
              <a:t>	coming of our Lord Jesus Christ,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2. This is no </a:t>
            </a:r>
            <a:r>
              <a:rPr lang="en-US" sz="3200" b="1" u="sng" dirty="0"/>
              <a:t>myth</a:t>
            </a:r>
            <a:r>
              <a:rPr lang="en-US" sz="3200" b="1" dirty="0"/>
              <a:t> -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789ED7B-9EA5-4FFA-9418-B6F0BED9DFB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30958393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668CCD6-4FE5-6D2B-DB5B-8D861F1B3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6AEB20F-71A6-6782-EC07-093D4E7261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D918F32-7892-A4F4-8E13-454704DF88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Scripture affirms Christ </a:t>
            </a:r>
            <a:r>
              <a:rPr lang="en-US" sz="3200" b="1" u="sng" dirty="0"/>
              <a:t>1st </a:t>
            </a:r>
            <a:r>
              <a:rPr lang="en-US" sz="3200" b="1" dirty="0"/>
              <a:t>coming was divine.</a:t>
            </a:r>
          </a:p>
          <a:p>
            <a:pPr marL="76199" indent="0">
              <a:buNone/>
            </a:pPr>
            <a:r>
              <a:rPr lang="en-US" sz="3200" b="1" dirty="0"/>
              <a:t>     - v 16a, </a:t>
            </a:r>
            <a:r>
              <a:rPr lang="en-US" sz="3200" b="1" i="1" dirty="0"/>
              <a:t>For we did not follow cleverly devised myths </a:t>
            </a:r>
          </a:p>
          <a:p>
            <a:pPr marL="76199" indent="0">
              <a:buNone/>
            </a:pPr>
            <a:r>
              <a:rPr lang="en-US" sz="3200" b="1" i="1" dirty="0"/>
              <a:t>	when we made known to you the power and </a:t>
            </a:r>
          </a:p>
          <a:p>
            <a:pPr marL="76199" indent="0">
              <a:buNone/>
            </a:pPr>
            <a:r>
              <a:rPr lang="en-US" sz="3200" b="1" i="1" dirty="0"/>
              <a:t>	coming of our Lord Jesus Christ,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2. This is no </a:t>
            </a:r>
            <a:r>
              <a:rPr lang="en-US" sz="3200" b="1" u="sng" dirty="0"/>
              <a:t>myth</a:t>
            </a:r>
            <a:r>
              <a:rPr lang="en-US" sz="3200" b="1" dirty="0"/>
              <a:t> - Peter, James, &amp; John were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eyewitnesses</a:t>
            </a:r>
            <a:r>
              <a:rPr lang="en-US" sz="3200" b="1" dirty="0"/>
              <a:t> &amp; </a:t>
            </a:r>
            <a:r>
              <a:rPr lang="en-US" sz="3200" b="1" i="1" dirty="0"/>
              <a:t>earwitnesses</a:t>
            </a:r>
            <a:r>
              <a:rPr lang="en-US" sz="3200" b="1" dirty="0"/>
              <a:t> of God's </a:t>
            </a:r>
            <a:r>
              <a:rPr lang="en-US" sz="3200" b="1" u="sng" dirty="0"/>
              <a:t>word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from heaven affirming and magnifying Jesus.</a:t>
            </a:r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354B709-F846-A88D-1132-134765141A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6414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7EBB22E-28DD-DA53-59D6-6EB68C5FD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92BA75B-1A16-867E-3BFA-D3F1F0D1D1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E2D311-170B-1E4B-6E28-F358EB3B47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v 19a, "And we have the prophetic word more 		         fully confirmed,"</a:t>
            </a:r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977F8C1-ADE4-7526-0A08-18857E784F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8387192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03C6766-8412-3F50-831C-D29A8B6E8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28ABF53-5256-EBCE-324B-0660F4664C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0F2330B-498C-0083-4D9F-83DF767F21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2B64AD-793A-D8AA-09AB-043EE3830F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2142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2B5FCDC-54CE-7B3F-5E20-1284F32A0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DDF3249-4862-D2DD-8DC1-9F0C43BC13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B5B4D0A-93A0-9BB9-FEC2-30B1BB8917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v 19a, "And we have the prophetic word more 		         fully confirmed,"</a:t>
            </a:r>
          </a:p>
          <a:p>
            <a:pPr marL="76199" indent="0"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"the prophetic word"</a:t>
            </a:r>
            <a:r>
              <a:rPr lang="en-US" sz="3200" b="1" dirty="0"/>
              <a:t> =</a:t>
            </a:r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9B1097A-16DF-D8A7-F107-9031E57A53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5526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1D4CB4A-9B0B-9A8C-6A41-E473F6254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506382-9900-5A48-3952-3B69D6AB1C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524CA3-C171-8021-5968-E11AE80ED5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v 19a, "And we have the prophetic word more 		         fully confirmed,"</a:t>
            </a:r>
          </a:p>
          <a:p>
            <a:pPr marL="76199" indent="0"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"the prophetic word"</a:t>
            </a:r>
            <a:r>
              <a:rPr lang="en-US" sz="3200" b="1" dirty="0"/>
              <a:t> = the words of the </a:t>
            </a:r>
            <a:r>
              <a:rPr lang="en-US" sz="3200" b="1" i="1" dirty="0"/>
              <a:t>prophets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in the OT, demonstrated by the appearance of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Moses</a:t>
            </a:r>
            <a:r>
              <a:rPr lang="en-US" sz="3200" b="1" dirty="0"/>
              <a:t> (the Law) and </a:t>
            </a:r>
            <a:r>
              <a:rPr lang="en-US" sz="3200" b="1" u="sng" dirty="0"/>
              <a:t>Elijah</a:t>
            </a:r>
            <a:r>
              <a:rPr lang="en-US" sz="3200" b="1" dirty="0"/>
              <a:t> (the prophets).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E4512ED-95BC-9232-B9A9-3D85662F577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0985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3803E3E-5D1A-23CD-08AA-BADF98986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483322B-945C-5805-7652-78A925188C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E582EB1-A9A7-435D-B317-F9EA459525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v 19a, "And we have the prophetic word more 		         fully confirmed,"</a:t>
            </a:r>
          </a:p>
          <a:p>
            <a:pPr marL="76199" indent="0">
              <a:buNone/>
            </a:pPr>
            <a:r>
              <a:rPr lang="en-US" sz="3200" b="1" dirty="0"/>
              <a:t>   2. "the prophetic word </a:t>
            </a:r>
            <a:r>
              <a:rPr lang="en-US" sz="3200" b="1" i="1" dirty="0"/>
              <a:t>more</a:t>
            </a:r>
            <a:r>
              <a:rPr lang="en-US" sz="3200" b="1" dirty="0"/>
              <a:t> </a:t>
            </a:r>
            <a:r>
              <a:rPr lang="en-US" sz="3200" b="1" i="1" dirty="0"/>
              <a:t>fully</a:t>
            </a:r>
            <a:r>
              <a:rPr lang="en-US" sz="3200" b="1" dirty="0"/>
              <a:t> </a:t>
            </a:r>
            <a:r>
              <a:rPr lang="en-US" sz="3200" b="1" i="1" dirty="0"/>
              <a:t>confirmed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=</a:t>
            </a: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C024584-9C32-BCF8-75BC-2A30D94EC29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97896021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57ECCFB-B262-FA10-FF5E-2193315E9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ADFFB4A-9496-52E5-6CFF-1FD7ED7492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C374A55-BA14-0546-281E-6C66B21AD9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v 19a, "And we have the prophetic word more 		         fully confirmed,"</a:t>
            </a:r>
          </a:p>
          <a:p>
            <a:pPr marL="76199" indent="0">
              <a:buNone/>
            </a:pPr>
            <a:r>
              <a:rPr lang="en-US" sz="3200" b="1" dirty="0"/>
              <a:t>   2. "the prophetic word </a:t>
            </a:r>
            <a:r>
              <a:rPr lang="en-US" sz="3200" b="1" i="1" dirty="0"/>
              <a:t>more</a:t>
            </a:r>
            <a:r>
              <a:rPr lang="en-US" sz="3200" b="1" dirty="0"/>
              <a:t> </a:t>
            </a:r>
            <a:r>
              <a:rPr lang="en-US" sz="3200" b="1" i="1" dirty="0"/>
              <a:t>fully</a:t>
            </a:r>
            <a:r>
              <a:rPr lang="en-US" sz="3200" b="1" dirty="0"/>
              <a:t> </a:t>
            </a:r>
            <a:r>
              <a:rPr lang="en-US" sz="3200" b="1" i="1" dirty="0"/>
              <a:t>confirmed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= The Transfiguration confirms the OT b/c its </a:t>
            </a:r>
          </a:p>
          <a:p>
            <a:pPr marL="76199" indent="0">
              <a:buNone/>
            </a:pPr>
            <a:r>
              <a:rPr lang="en-US" sz="3200" b="1" dirty="0"/>
              <a:t>	    prophecies of Christ are </a:t>
            </a:r>
            <a:r>
              <a:rPr lang="en-US" sz="3200" b="1" u="sng" dirty="0"/>
              <a:t>fulfilled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 	    - Ex/ </a:t>
            </a:r>
            <a:r>
              <a:rPr lang="en-US" sz="3200" b="1" i="1" u="sng" dirty="0"/>
              <a:t>Deut 18:15, 18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u="sng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85DCED8-B2D4-8FFC-68E5-2085395738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1093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51AFBD5-A0D1-BC79-1618-AC613E4EA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9AD3A48-503E-E172-6A1C-5688119F00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A0EA2AF-129E-A5C9-A983-9E15C52536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v19b, "we have the prophetic word . . . </a:t>
            </a:r>
            <a:r>
              <a:rPr lang="en-US" sz="3200" b="1" i="1" dirty="0"/>
              <a:t>to which you </a:t>
            </a:r>
          </a:p>
          <a:p>
            <a:pPr marL="76199" indent="0">
              <a:buNone/>
            </a:pPr>
            <a:r>
              <a:rPr lang="en-US" sz="3200" b="1" i="1" dirty="0"/>
              <a:t>	        will do well to pay attention" 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03B1AD1-0FD7-F059-EADC-7CB867F638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997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D95CCA-DE1F-3D34-F058-F4DF2F3BB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9A6ED93-1C99-2C62-3574-5AE5C18518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0E55F74-D053-7D5D-71C2-5CA8628547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v19b, "we have the prophetic word . . . </a:t>
            </a:r>
            <a:r>
              <a:rPr lang="en-US" sz="3200" b="1" i="1" dirty="0"/>
              <a:t>to which you </a:t>
            </a:r>
          </a:p>
          <a:p>
            <a:pPr marL="76199" indent="0">
              <a:buNone/>
            </a:pPr>
            <a:r>
              <a:rPr lang="en-US" sz="3200" b="1" i="1" dirty="0"/>
              <a:t>	        will do well to pay attention" 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1. The entire letter up to this point has been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pointing</a:t>
            </a:r>
            <a:r>
              <a:rPr lang="en-US" sz="3200" b="1" dirty="0"/>
              <a:t> to this command.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18DD5AB-4934-0099-E916-58EAACAD5A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4720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915EED2-9FD5-F309-3707-6EB7C2A8E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E17DA81-498F-B677-2477-CB1146F6DF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B0D5239-2DCF-D070-4E98-574BCA1DE1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v19b, "we have the prophetic word . . . </a:t>
            </a:r>
            <a:r>
              <a:rPr lang="en-US" sz="3200" b="1" i="1" dirty="0"/>
              <a:t>to which you </a:t>
            </a:r>
          </a:p>
          <a:p>
            <a:pPr marL="76199" indent="0">
              <a:buNone/>
            </a:pPr>
            <a:r>
              <a:rPr lang="en-US" sz="3200" b="1" i="1" dirty="0"/>
              <a:t>	        will do well to pay attention" 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1. The entire letter up to this point has been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pointing</a:t>
            </a:r>
            <a:r>
              <a:rPr lang="en-US" sz="3200" b="1" dirty="0"/>
              <a:t> to this command.</a:t>
            </a:r>
          </a:p>
          <a:p>
            <a:pPr marL="76199" indent="0">
              <a:buNone/>
            </a:pPr>
            <a:r>
              <a:rPr lang="en-US" sz="3200" b="1" dirty="0"/>
              <a:t>   2. The readers are to pay attention to the prophetic </a:t>
            </a:r>
          </a:p>
          <a:p>
            <a:pPr marL="76199" indent="0">
              <a:buNone/>
            </a:pPr>
            <a:r>
              <a:rPr lang="en-US" sz="3200" b="1" dirty="0"/>
              <a:t>	word, as it has been </a:t>
            </a:r>
            <a:r>
              <a:rPr lang="en-US" sz="3200" b="1" u="sng" dirty="0"/>
              <a:t>apostolically</a:t>
            </a:r>
            <a:r>
              <a:rPr lang="en-US" sz="3200" b="1" dirty="0"/>
              <a:t> interpreted. </a:t>
            </a:r>
          </a:p>
          <a:p>
            <a:pPr marL="76199" indent="0">
              <a:buNone/>
            </a:pPr>
            <a:r>
              <a:rPr lang="en-US" sz="3200" b="1" dirty="0"/>
              <a:t>	- See</a:t>
            </a:r>
            <a:r>
              <a:rPr lang="en-US" sz="3200" b="1" i="1" dirty="0"/>
              <a:t> </a:t>
            </a:r>
            <a:r>
              <a:rPr lang="en-US" sz="3200" b="1" i="1" u="sng" dirty="0"/>
              <a:t>3:1-2</a:t>
            </a:r>
            <a:r>
              <a:rPr lang="en-US" sz="3200" b="1" dirty="0"/>
              <a:t>			(Schreiner, NAC, 321)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86D34B-68A4-7B9E-F98E-E13C9D87D87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9994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A09123F-5200-A806-C911-D250E45F7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D4A7EE8-C2A2-613E-3BED-E5654185B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0B3B4FA-8613-D248-7DCE-790E785D4D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v19b, "we have the prophetic word . . . </a:t>
            </a:r>
            <a:r>
              <a:rPr lang="en-US" sz="3200" b="1" i="1" dirty="0"/>
              <a:t>to which you </a:t>
            </a:r>
          </a:p>
          <a:p>
            <a:pPr marL="76199" indent="0">
              <a:buNone/>
            </a:pPr>
            <a:r>
              <a:rPr lang="en-US" sz="3200" b="1" i="1" dirty="0"/>
              <a:t>	        will do well to pay attention" 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3. IOW: "Pay attention to the truths of God’s </a:t>
            </a:r>
          </a:p>
          <a:p>
            <a:pPr marL="76199" indent="0">
              <a:buNone/>
            </a:pPr>
            <a:r>
              <a:rPr lang="en-US" sz="3200" b="1" dirty="0"/>
              <a:t>       confirmed word that </a:t>
            </a:r>
            <a:r>
              <a:rPr lang="en-US" sz="3200" b="1" u="sng" dirty="0"/>
              <a:t>refutes</a:t>
            </a:r>
            <a:r>
              <a:rPr lang="en-US" sz="3200" b="1" dirty="0"/>
              <a:t> this false teaching!"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2D5AC77-5F1F-A81C-1345-C2785704190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28157699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ACB09F4-00E7-9802-194F-AA00B3EA1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0344F1-3981-B00A-1A6F-360DB4AC85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9D8935B-D11E-EDD9-AF10-6D563270DA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CED2ED-25B9-37CF-0F01-88103D011D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82735717"/>
      </p:ext>
    </p:extLst>
  </p:cSld>
  <p:clrMapOvr>
    <a:masterClrMapping/>
  </p:clrMapOvr>
  <p:transition spd="slow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DA6C4F-35A2-4C7D-2117-ED92F4723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4574D72-7EAF-18E1-A9E8-4A1E7F6FCD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0B12F4-0324-13B7-3AED-E29B78A525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1. The prophetic word </a:t>
            </a:r>
            <a:r>
              <a:rPr lang="en-US" sz="3200" b="1" u="sng" dirty="0"/>
              <a:t>illumines</a:t>
            </a:r>
            <a:r>
              <a:rPr lang="en-US" sz="3200" b="1" dirty="0"/>
              <a:t> people with the </a:t>
            </a:r>
          </a:p>
          <a:p>
            <a:pPr marL="76199" indent="0">
              <a:buNone/>
            </a:pPr>
            <a:r>
              <a:rPr lang="en-US" sz="3200" b="1" dirty="0"/>
              <a:t>	truth about God's plan and the end of history. 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Psalm 119:105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90262C5-7140-D89E-E99F-6A761DC4EE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2181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44D951-2B7E-F293-C540-FDE55929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B726368-110C-FE1C-B8A3-FBCBBECED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C9E2D3-4B04-1EB6-5426-469372AE08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A.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63D4C4-9BD0-A315-B83E-9F2A9011A5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906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5523AC6-3432-DACF-1AA3-D49E7FA66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8F0FFE5-8A7C-DE5A-B874-9613B44F05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58DBFA0-C15F-B514-73C3-B0A4B1A1DB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1. The prophetic word </a:t>
            </a:r>
            <a:r>
              <a:rPr lang="en-US" sz="3200" b="1" u="sng" dirty="0"/>
              <a:t>illumines</a:t>
            </a:r>
            <a:r>
              <a:rPr lang="en-US" sz="3200" b="1" dirty="0"/>
              <a:t> people with the </a:t>
            </a:r>
          </a:p>
          <a:p>
            <a:pPr marL="76199" indent="0">
              <a:buNone/>
            </a:pPr>
            <a:r>
              <a:rPr lang="en-US" sz="3200" b="1" dirty="0"/>
              <a:t>	truth about God's plan and the end of history. 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Psalm 119:105 “Your word is a lamp to my feet </a:t>
            </a:r>
          </a:p>
          <a:p>
            <a:pPr marL="76199" indent="0">
              <a:buNone/>
            </a:pPr>
            <a:r>
              <a:rPr lang="en-US" sz="3200" b="1" dirty="0"/>
              <a:t>				and a light for my path”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3B5820A-44B7-89C1-94C0-1E97613208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1086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52962DD-DDDD-8594-9E54-9686677F8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F0F4060-AC09-208B-FC32-26C140299A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3D4A5A3-7300-566B-8479-7A98348CE8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2. These false teachers had </a:t>
            </a:r>
            <a:r>
              <a:rPr lang="en-US" sz="3200" b="1" u="sng" dirty="0"/>
              <a:t>deviated</a:t>
            </a:r>
            <a:r>
              <a:rPr lang="en-US" sz="3200" b="1" dirty="0"/>
              <a:t> from the truth. </a:t>
            </a:r>
          </a:p>
          <a:p>
            <a:pPr marL="76199" indent="0">
              <a:buNone/>
            </a:pPr>
            <a:r>
              <a:rPr lang="en-US" sz="3200" b="1" dirty="0"/>
              <a:t> 	Cp. 2:1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F96337D-DF76-32BA-1E6F-15535CE55FF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44480601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3406D1-9BF0-778F-1995-B224ED03D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2A0E0D1-229C-12AC-9E83-EDBF1E0ED3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D6E9E09-3EE5-62FE-8E03-8F39CDA0E2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2. These false teachers had </a:t>
            </a:r>
            <a:r>
              <a:rPr lang="en-US" sz="3200" b="1" u="sng" dirty="0"/>
              <a:t>deviated</a:t>
            </a:r>
            <a:r>
              <a:rPr lang="en-US" sz="3200" b="1" dirty="0"/>
              <a:t> from the truth. </a:t>
            </a:r>
          </a:p>
          <a:p>
            <a:pPr marL="76199" indent="0">
              <a:buNone/>
            </a:pPr>
            <a:r>
              <a:rPr lang="en-US" sz="3200" b="1" dirty="0"/>
              <a:t> 	Cp. 2:1 . . . there will be false teachers among </a:t>
            </a:r>
          </a:p>
          <a:p>
            <a:pPr marL="76199" indent="0">
              <a:buNone/>
            </a:pPr>
            <a:r>
              <a:rPr lang="en-US" sz="3200" b="1" dirty="0"/>
              <a:t>	you, who will secretly bring in </a:t>
            </a:r>
            <a:r>
              <a:rPr lang="en-US" sz="3200" b="1" u="sng" dirty="0"/>
              <a:t>destructive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heresies, </a:t>
            </a:r>
            <a:r>
              <a:rPr lang="en-US" sz="3200" b="1" i="1" dirty="0"/>
              <a:t>even denying the Master </a:t>
            </a:r>
            <a:r>
              <a:rPr lang="en-US" sz="3200" b="1" dirty="0"/>
              <a:t>who bought </a:t>
            </a:r>
          </a:p>
          <a:p>
            <a:pPr marL="76199" indent="0">
              <a:buNone/>
            </a:pPr>
            <a:r>
              <a:rPr lang="en-US" sz="3200" b="1" dirty="0"/>
              <a:t>	them, </a:t>
            </a:r>
            <a:r>
              <a:rPr lang="en-US" sz="3200" b="1" i="1" dirty="0"/>
              <a:t>bringing upon themselves swift </a:t>
            </a:r>
          </a:p>
          <a:p>
            <a:pPr marL="76199" indent="0">
              <a:buNone/>
            </a:pPr>
            <a:r>
              <a:rPr lang="en-US" sz="3200" b="1" i="1" dirty="0"/>
              <a:t>	destruction.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5D06E71-0D31-76E0-69C5-DBE54A6EBB5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1037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B398DEF-3113-EAE8-F084-D3F28052B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41C44BA-1E99-24FB-4667-F46F2AAF92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121D099-0B54-5153-0D9D-249C79BCC9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v19c, "to which you will do well to pay attention as </a:t>
            </a:r>
          </a:p>
          <a:p>
            <a:pPr marL="76199" indent="0">
              <a:buNone/>
            </a:pPr>
            <a:r>
              <a:rPr lang="en-US" sz="3200" b="1" dirty="0"/>
              <a:t>	       to a lamp shining in a dark place."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2. These false teachers had </a:t>
            </a:r>
            <a:r>
              <a:rPr lang="en-US" sz="3200" b="1" u="sng" dirty="0"/>
              <a:t>deviated</a:t>
            </a:r>
            <a:r>
              <a:rPr lang="en-US" sz="3200" b="1" dirty="0"/>
              <a:t> from the truth.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   - How much more destructive can you get than </a:t>
            </a:r>
          </a:p>
          <a:p>
            <a:pPr marL="76199" indent="0">
              <a:buNone/>
            </a:pPr>
            <a:r>
              <a:rPr lang="en-US" sz="3200" b="1" dirty="0"/>
              <a:t>	  denying Jesus?!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96CD073-0CF4-1300-E21E-FDB350872B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09689283"/>
      </p:ext>
    </p:extLst>
  </p:cSld>
  <p:clrMapOvr>
    <a:masterClrMapping/>
  </p:clrMapOvr>
  <p:transition spd="slow">
    <p:randomBar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C279234-2167-0B0C-4282-B486F87C4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D2035A6-C902-013B-5396-65FECC5361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1E41C72-F7AD-096B-5A54-22DDAAD64A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v 19c, "until the day dawns and the morning star </a:t>
            </a:r>
          </a:p>
          <a:p>
            <a:pPr marL="76199" indent="0">
              <a:buNone/>
            </a:pPr>
            <a:r>
              <a:rPr lang="en-US" sz="3200" b="1" dirty="0"/>
              <a:t>	         rises in your hearts,"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5FA30DE-412E-6CED-2861-FF2AAD05BF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341542"/>
      </p:ext>
    </p:extLst>
  </p:cSld>
  <p:clrMapOvr>
    <a:masterClrMapping/>
  </p:clrMapOvr>
  <p:transition spd="slow">
    <p:randomBar dir="vert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6387CA2-A3C7-223E-2A1E-3A599AE3A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19A74F9-CE94-A8D4-09C8-23304F0C0E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D54DD88-C292-BE8B-38A0-A588864BD5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v 19c, "until the day dawns and the morning star </a:t>
            </a:r>
          </a:p>
          <a:p>
            <a:pPr marL="76199" indent="0">
              <a:buNone/>
            </a:pPr>
            <a:r>
              <a:rPr lang="en-US" sz="3200" b="1" dirty="0"/>
              <a:t>	         rises in your hearts,"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This affirms Christ's </a:t>
            </a:r>
            <a:r>
              <a:rPr lang="en-US" sz="3200" b="1" u="sng" dirty="0"/>
              <a:t>2nd coming</a:t>
            </a:r>
            <a:r>
              <a:rPr lang="en-US" sz="3200" b="1" dirty="0"/>
              <a:t>!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D0CEB3C-DFDE-7788-7730-8ADBF1808C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1948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A3A8BD6-CD0F-5FAD-1D29-D84451B35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65055E1-B7A1-B9F5-28C3-A87885C562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8D21F68-B929-8173-0641-035FDC7F8A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v 19c, "until the day dawns and the morning star </a:t>
            </a:r>
          </a:p>
          <a:p>
            <a:pPr marL="76199" indent="0">
              <a:buNone/>
            </a:pPr>
            <a:r>
              <a:rPr lang="en-US" sz="3200" b="1" dirty="0"/>
              <a:t>	         rises in your hearts,"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This affirms Christ's </a:t>
            </a:r>
            <a:r>
              <a:rPr lang="en-US" sz="3200" b="1" u="sng" dirty="0"/>
              <a:t>2nd coming</a:t>
            </a:r>
            <a:r>
              <a:rPr lang="en-US" sz="3200" b="1" dirty="0"/>
              <a:t>!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Rev 22:16  I, Jesus, have sent my angel to testify </a:t>
            </a:r>
          </a:p>
          <a:p>
            <a:pPr marL="76199" indent="0">
              <a:buNone/>
            </a:pPr>
            <a:r>
              <a:rPr lang="en-US" sz="3200" b="1" dirty="0"/>
              <a:t>	to you about these things for the churches. I am </a:t>
            </a:r>
          </a:p>
          <a:p>
            <a:pPr marL="76199" indent="0">
              <a:buNone/>
            </a:pPr>
            <a:r>
              <a:rPr lang="en-US" sz="3200" b="1" dirty="0"/>
              <a:t>	the root and the descendant of David, </a:t>
            </a:r>
          </a:p>
          <a:p>
            <a:pPr marL="76199" indent="0">
              <a:buNone/>
            </a:pPr>
            <a:r>
              <a:rPr lang="en-US" sz="3200" b="1" dirty="0"/>
              <a:t>	the bright </a:t>
            </a:r>
            <a:r>
              <a:rPr lang="en-US" sz="3200" b="1" i="1" dirty="0"/>
              <a:t>morning star</a:t>
            </a:r>
            <a:r>
              <a:rPr lang="en-US" sz="3200" b="1" dirty="0"/>
              <a:t>.”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CAA69BB-BCC6-D133-B9D4-C09766E087F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9237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F74F671-89A9-0AD1-ECDA-DBEC7262C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E722163-132C-0CC3-58A8-5F71A86B2A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I. Scripture has Divine Origin  </a:t>
            </a:r>
            <a:r>
              <a:rPr lang="en-US" sz="4400" i="1" u="sng" dirty="0">
                <a:solidFill>
                  <a:schemeClr val="accent4">
                    <a:lumMod val="50000"/>
                  </a:schemeClr>
                </a:solidFill>
              </a:rPr>
              <a:t>– v 16-21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812D845-8E0B-BA05-1039-17C20450F6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v 19c, "until the day dawns and the morning star </a:t>
            </a:r>
          </a:p>
          <a:p>
            <a:pPr marL="76199" indent="0">
              <a:buNone/>
            </a:pPr>
            <a:r>
              <a:rPr lang="en-US" sz="3200" b="1" dirty="0"/>
              <a:t>	         rises in your hearts,"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Peter will refute false teachers about this in </a:t>
            </a:r>
          </a:p>
          <a:p>
            <a:pPr marL="76199" indent="0">
              <a:buNone/>
            </a:pPr>
            <a:r>
              <a:rPr lang="en-US" sz="3200" b="1" dirty="0"/>
              <a:t>	chapter </a:t>
            </a:r>
            <a:r>
              <a:rPr lang="en-US" sz="3200" b="1" u="sng" dirty="0"/>
              <a:t>3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6D98044-7138-F9A8-F958-01F8805187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6069911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33BD899-9757-3032-DBDD-20566A698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84AF681-1C4E-82C0-1517-6C171F0361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72551F-8CF7-0E19-1C61-57F4454346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0774F4-E8F6-5752-AB40-66BB0819A3A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03447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B3CE563-E3B9-B44F-A2BF-1CB7D31F5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7034A8A-856E-CA13-2930-956E4EF5F1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4B7905-C60B-01D1-87C8-657610EC91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1. Since the OT has been "more fully confirmed" </a:t>
            </a:r>
          </a:p>
          <a:p>
            <a:pPr marL="76199" indent="0">
              <a:buNone/>
            </a:pPr>
            <a:r>
              <a:rPr lang="en-US" sz="3200" b="1" dirty="0"/>
              <a:t>	by Christ’s 	1st coming, then the teachings of </a:t>
            </a:r>
          </a:p>
          <a:p>
            <a:pPr marL="76199" indent="0">
              <a:buNone/>
            </a:pPr>
            <a:r>
              <a:rPr lang="en-US" sz="3200" b="1" dirty="0"/>
              <a:t>	Christ on sanctification and 2nd coming are </a:t>
            </a:r>
          </a:p>
          <a:p>
            <a:pPr marL="76199" indent="0">
              <a:buNone/>
            </a:pPr>
            <a:r>
              <a:rPr lang="en-US" sz="3200" b="1" dirty="0"/>
              <a:t>	also </a:t>
            </a:r>
            <a:r>
              <a:rPr lang="en-US" sz="3200" b="1" u="sng" dirty="0"/>
              <a:t>true</a:t>
            </a:r>
            <a:r>
              <a:rPr lang="en-US" sz="3200" b="1" dirty="0"/>
              <a:t>.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B2DD2F-A5CD-5DEF-1939-F246AAFC00C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8768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891CA07-CD23-94A4-3CF5-EEAAF2568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352CB9D-3B95-29E4-0E23-0C184AD319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1E6A1E-DF4F-4981-C0EA-6E3BE80AD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A.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Creation – Rom 1:18-21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Conscience – Rom 2:14-16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Providence – Ps 104; Mtt 5:44-45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47B1C9C-C5A7-548D-939E-00B3D3CCB5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1112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BA51B27-03C7-60F3-F034-094143E49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7D15D0B-6906-ACD3-DF1C-A975F62AF4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B727AC2-E014-2B2D-C819-0875B21885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1. Since the OT has been "more fully confirmed" </a:t>
            </a:r>
          </a:p>
          <a:p>
            <a:pPr marL="76199" indent="0">
              <a:buNone/>
            </a:pPr>
            <a:r>
              <a:rPr lang="en-US" sz="3200" b="1" dirty="0"/>
              <a:t>	by Christ’s 	1st coming, then the teachings of </a:t>
            </a:r>
          </a:p>
          <a:p>
            <a:pPr marL="76199" indent="0">
              <a:buNone/>
            </a:pPr>
            <a:r>
              <a:rPr lang="en-US" sz="3200" b="1" dirty="0"/>
              <a:t>	Christ on sanctification and 2nd coming are </a:t>
            </a:r>
          </a:p>
          <a:p>
            <a:pPr marL="76199" indent="0">
              <a:buNone/>
            </a:pPr>
            <a:r>
              <a:rPr lang="en-US" sz="3200" b="1" dirty="0"/>
              <a:t>	also </a:t>
            </a:r>
            <a:r>
              <a:rPr lang="en-US" sz="3200" b="1" u="sng" dirty="0"/>
              <a:t>true</a:t>
            </a:r>
            <a:r>
              <a:rPr lang="en-US" sz="3200" b="1" dirty="0"/>
              <a:t>.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2. </a:t>
            </a:r>
            <a:r>
              <a:rPr lang="en-US" sz="3200" b="1" u="sng" dirty="0"/>
              <a:t>Both</a:t>
            </a:r>
            <a:r>
              <a:rPr lang="en-US" sz="3200" b="1" dirty="0"/>
              <a:t> OT prophets &amp; NT apostles uphold Jesus’ </a:t>
            </a:r>
          </a:p>
          <a:p>
            <a:pPr marL="76199" indent="0">
              <a:buNone/>
            </a:pPr>
            <a:r>
              <a:rPr lang="en-US" sz="3200" b="1" dirty="0"/>
              <a:t>	promised return - </a:t>
            </a:r>
            <a:r>
              <a:rPr lang="en-US" sz="3200" b="1" i="1" u="sng" dirty="0"/>
              <a:t>2 Peter 3:1-4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B33A31A-BE70-C1FC-6174-0F910066056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2971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4C2DE05-DEBD-3238-C691-5F97C5A4C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12C7AAF-4F99-EA50-D851-BFD3837805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B023104-87FA-D52B-1EC5-A6AC75F3D7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Peter also authenticates </a:t>
            </a:r>
            <a:r>
              <a:rPr lang="en-US" sz="3200" b="1" u="sng" dirty="0"/>
              <a:t>Paul's</a:t>
            </a:r>
            <a:r>
              <a:rPr lang="en-US" sz="3200" b="1" dirty="0"/>
              <a:t> writings as </a:t>
            </a:r>
          </a:p>
          <a:p>
            <a:pPr marL="76199" indent="0">
              <a:buNone/>
            </a:pPr>
            <a:r>
              <a:rPr lang="en-US" sz="3200" b="1" dirty="0"/>
              <a:t>	Scripture (Rom 6; 8:1-8 = sanctified living) </a:t>
            </a:r>
          </a:p>
          <a:p>
            <a:pPr marL="76199" indent="0">
              <a:buNone/>
            </a:pPr>
            <a:r>
              <a:rPr lang="en-US" sz="3200" b="1" dirty="0"/>
              <a:t>	- </a:t>
            </a:r>
            <a:r>
              <a:rPr lang="en-US" sz="3200" b="1" i="1" u="sng" dirty="0"/>
              <a:t>3:14-18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BCDA67D-78A6-4CB2-2420-2E3A3BA90D1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0467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A334AE2-325B-A247-E2EC-F53BBFC70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E7C6CE8-FDDD-DAA7-B1C4-A03024F007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D211311-9031-D72E-0762-B61A326AD0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Peter also authenticates </a:t>
            </a:r>
            <a:r>
              <a:rPr lang="en-US" sz="3200" b="1" u="sng" dirty="0"/>
              <a:t>Paul's</a:t>
            </a:r>
            <a:r>
              <a:rPr lang="en-US" sz="3200" b="1" dirty="0"/>
              <a:t> writings as </a:t>
            </a:r>
          </a:p>
          <a:p>
            <a:pPr marL="76199" indent="0">
              <a:buNone/>
            </a:pPr>
            <a:r>
              <a:rPr lang="en-US" sz="3200" b="1" dirty="0"/>
              <a:t>	Scripture (Rom 6; 8:1-8 = sanctified living) </a:t>
            </a:r>
          </a:p>
          <a:p>
            <a:pPr marL="76199" indent="0">
              <a:buNone/>
            </a:pPr>
            <a:r>
              <a:rPr lang="en-US" sz="3200" b="1" dirty="0"/>
              <a:t>	- </a:t>
            </a:r>
            <a:r>
              <a:rPr lang="en-US" sz="3200" b="1" i="1" u="sng" dirty="0"/>
              <a:t>3:14-18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4. Since God's Word is true and Christ is coming </a:t>
            </a:r>
          </a:p>
          <a:p>
            <a:pPr marL="76199" indent="0">
              <a:buNone/>
            </a:pPr>
            <a:r>
              <a:rPr lang="en-US" sz="3200" b="1" dirty="0"/>
              <a:t>	again, this is </a:t>
            </a:r>
            <a:r>
              <a:rPr lang="en-US" sz="3200" b="1" u="sng" dirty="0"/>
              <a:t>incentive</a:t>
            </a:r>
            <a:r>
              <a:rPr lang="en-US" sz="3200" b="1" dirty="0"/>
              <a:t> for sanctified </a:t>
            </a:r>
          </a:p>
          <a:p>
            <a:pPr marL="76199" indent="0">
              <a:buNone/>
            </a:pPr>
            <a:r>
              <a:rPr lang="en-US" sz="3200" b="1" dirty="0"/>
              <a:t>	living - </a:t>
            </a:r>
            <a:r>
              <a:rPr lang="en-US" sz="3200" b="1" i="1" u="sng" dirty="0"/>
              <a:t>3:11-13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FB81361-ACE6-5447-9BD4-7FD05447393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8514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89F535D-442E-9E8D-CE66-7EBD05DC8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9390747-D8B6-E19F-5B4B-108B154A1E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9734E03-A34B-15AC-914A-2C621CC2F4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5. Since God's Word is true &amp; Christ is coming again: </a:t>
            </a:r>
          </a:p>
          <a:p>
            <a:pPr marL="76199" indent="0">
              <a:buNone/>
            </a:pPr>
            <a:r>
              <a:rPr lang="en-US" sz="3200" b="1" dirty="0"/>
              <a:t>   - we must keep supplementing our faith (v5) </a:t>
            </a:r>
          </a:p>
          <a:p>
            <a:pPr marL="76199" indent="0">
              <a:buNone/>
            </a:pPr>
            <a:r>
              <a:rPr lang="en-US" sz="3200" b="1" dirty="0"/>
              <a:t>   - so that we will partake in divine nature (v4), </a:t>
            </a:r>
          </a:p>
          <a:p>
            <a:pPr marL="76199" indent="0">
              <a:buNone/>
            </a:pPr>
            <a:r>
              <a:rPr lang="en-US" sz="3200" b="1" dirty="0"/>
              <a:t>   - be fruitful (v8), </a:t>
            </a:r>
          </a:p>
          <a:p>
            <a:pPr marL="76199" indent="0">
              <a:buNone/>
            </a:pPr>
            <a:r>
              <a:rPr lang="en-US" sz="3200" b="1" dirty="0"/>
              <a:t>   - not forgetful of the gift of salvation (v9), </a:t>
            </a:r>
          </a:p>
          <a:p>
            <a:pPr marL="76199" indent="0">
              <a:buNone/>
            </a:pPr>
            <a:r>
              <a:rPr lang="en-US" sz="3200" b="1" dirty="0"/>
              <a:t>   - not fall (v10), and </a:t>
            </a:r>
          </a:p>
          <a:p>
            <a:pPr marL="76199" indent="0">
              <a:buNone/>
            </a:pPr>
            <a:r>
              <a:rPr lang="en-US" sz="3200" b="1" dirty="0"/>
              <a:t>   - receive the entrance into the eternal kingdom of </a:t>
            </a:r>
          </a:p>
          <a:p>
            <a:pPr marL="76199" indent="0">
              <a:buNone/>
            </a:pPr>
            <a:r>
              <a:rPr lang="en-US" sz="3200" b="1" dirty="0"/>
              <a:t>	Christ at his 2nd coming (v11).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608D37D-7165-7C21-8F36-DA772336A5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92359245"/>
      </p:ext>
    </p:extLst>
  </p:cSld>
  <p:clrMapOvr>
    <a:masterClrMapping/>
  </p:clrMapOvr>
  <p:transition spd="slow">
    <p:randomBar dir="vert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431AFC5-D701-56FE-C00C-AB9649075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94C7B30-A4B9-63D6-9B67-97C7F205A8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0A68DCB-127B-F5B3-3ACE-92F1AC149F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6. This is what the NT apostles were </a:t>
            </a:r>
            <a:r>
              <a:rPr lang="en-US" sz="3200" b="1" u="sng" dirty="0"/>
              <a:t>preaching</a:t>
            </a:r>
            <a:r>
              <a:rPr lang="en-US" sz="3200" b="1" dirty="0"/>
              <a:t> and </a:t>
            </a:r>
          </a:p>
          <a:p>
            <a:pPr marL="76199" indent="0">
              <a:buNone/>
            </a:pPr>
            <a:r>
              <a:rPr lang="en-US" sz="3200" b="1" dirty="0"/>
              <a:t>	then </a:t>
            </a:r>
            <a:r>
              <a:rPr lang="en-US" sz="3200" b="1" u="sng" dirty="0"/>
              <a:t>writing</a:t>
            </a:r>
            <a:r>
              <a:rPr lang="en-US" sz="3200" b="1" dirty="0"/>
              <a:t>: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2133912-BE89-0E33-0E0E-EA7EAB0986D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68412025"/>
      </p:ext>
    </p:extLst>
  </p:cSld>
  <p:clrMapOvr>
    <a:masterClrMapping/>
  </p:clrMapOvr>
  <p:transition spd="slow">
    <p:wip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4CD2106-E742-3E2D-36F3-D6FFD73C2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923E538-6757-5D91-46D9-7DAB72E8C2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56CAEAB-A983-631C-AEAE-01B6706621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6. This is what the NT apostles were </a:t>
            </a:r>
            <a:r>
              <a:rPr lang="en-US" sz="3200" b="1" u="sng" dirty="0"/>
              <a:t>preaching</a:t>
            </a:r>
            <a:r>
              <a:rPr lang="en-US" sz="3200" b="1" dirty="0"/>
              <a:t> and </a:t>
            </a:r>
          </a:p>
          <a:p>
            <a:pPr marL="76199" indent="0">
              <a:buNone/>
            </a:pPr>
            <a:r>
              <a:rPr lang="en-US" sz="3200" b="1" dirty="0"/>
              <a:t>	then </a:t>
            </a:r>
            <a:r>
              <a:rPr lang="en-US" sz="3200" b="1" u="sng" dirty="0"/>
              <a:t>writing</a:t>
            </a:r>
            <a:r>
              <a:rPr lang="en-US" sz="3200" b="1" dirty="0"/>
              <a:t>: That all the Scriptures (OT &amp; NT) </a:t>
            </a:r>
          </a:p>
          <a:p>
            <a:pPr marL="76199" indent="0">
              <a:buNone/>
            </a:pPr>
            <a:r>
              <a:rPr lang="en-US" sz="3200" b="1" dirty="0"/>
              <a:t>	proclaim Jesus as the Christ, bringing </a:t>
            </a:r>
          </a:p>
          <a:p>
            <a:pPr marL="76199" indent="0">
              <a:buNone/>
            </a:pPr>
            <a:r>
              <a:rPr lang="en-US" sz="3200" b="1" dirty="0"/>
              <a:t>	forgiveness of sins and eternal life through his </a:t>
            </a:r>
          </a:p>
          <a:p>
            <a:pPr marL="76199" indent="0">
              <a:buNone/>
            </a:pPr>
            <a:r>
              <a:rPr lang="en-US" sz="3200" b="1" dirty="0"/>
              <a:t>	death, burial, &amp; resurrection. </a:t>
            </a:r>
          </a:p>
          <a:p>
            <a:pPr marL="76199" indent="0">
              <a:buNone/>
            </a:pPr>
            <a:r>
              <a:rPr lang="en-US" sz="3200" b="1" dirty="0"/>
              <a:t>   - Mtt 28:18-20;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0E02B21-A0E4-138D-D0F9-C776D8B1F0F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7087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7668A2C-7C5C-8F5B-1422-D915163A5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A1EB3A4-9EC7-10C0-3A80-B3271A0233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90668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Conclusion</a:t>
            </a:r>
            <a:endParaRPr sz="4400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091B23F-1CE4-0CB7-9661-7BF911E2C8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6. This is what the NT apostles were </a:t>
            </a:r>
            <a:r>
              <a:rPr lang="en-US" sz="3200" b="1" u="sng" dirty="0"/>
              <a:t>preaching</a:t>
            </a:r>
            <a:r>
              <a:rPr lang="en-US" sz="3200" b="1" dirty="0"/>
              <a:t> and </a:t>
            </a:r>
          </a:p>
          <a:p>
            <a:pPr marL="76199" indent="0">
              <a:buNone/>
            </a:pPr>
            <a:r>
              <a:rPr lang="en-US" sz="3200" b="1" dirty="0"/>
              <a:t>	then </a:t>
            </a:r>
            <a:r>
              <a:rPr lang="en-US" sz="3200" b="1" u="sng" dirty="0"/>
              <a:t>writing</a:t>
            </a:r>
            <a:r>
              <a:rPr lang="en-US" sz="3200" b="1" dirty="0"/>
              <a:t>: That all the Scriptures (OT &amp; NT) </a:t>
            </a:r>
          </a:p>
          <a:p>
            <a:pPr marL="76199" indent="0">
              <a:buNone/>
            </a:pPr>
            <a:r>
              <a:rPr lang="en-US" sz="3200" b="1" dirty="0"/>
              <a:t>	proclaim Jesus as the Christ, bringing </a:t>
            </a:r>
          </a:p>
          <a:p>
            <a:pPr marL="76199" indent="0">
              <a:buNone/>
            </a:pPr>
            <a:r>
              <a:rPr lang="en-US" sz="3200" b="1" dirty="0"/>
              <a:t>	forgiveness of sins and eternal life through his </a:t>
            </a:r>
          </a:p>
          <a:p>
            <a:pPr marL="76199" indent="0">
              <a:buNone/>
            </a:pPr>
            <a:r>
              <a:rPr lang="en-US" sz="3200" b="1" dirty="0"/>
              <a:t>	death, burial, &amp; resurrection. </a:t>
            </a:r>
          </a:p>
          <a:p>
            <a:pPr marL="76199" indent="0">
              <a:buNone/>
            </a:pPr>
            <a:r>
              <a:rPr lang="en-US" sz="3200" b="1" dirty="0"/>
              <a:t>   - Mtt 28:18-20; </a:t>
            </a:r>
            <a:r>
              <a:rPr lang="en-US" sz="3200" b="1" u="sng" dirty="0"/>
              <a:t>Acts</a:t>
            </a:r>
            <a:r>
              <a:rPr lang="en-US" sz="3200" b="1" dirty="0"/>
              <a:t> 2:22-36, 42; 3:12—4:4; 4:19-20, 	33; 5:29-32; </a:t>
            </a:r>
            <a:r>
              <a:rPr lang="en-US" sz="3200" b="1" i="1" u="sng" dirty="0"/>
              <a:t>5:42</a:t>
            </a:r>
            <a:r>
              <a:rPr lang="en-US" sz="3200" b="1" dirty="0"/>
              <a:t>; 13:26-33; 38-39; /14:6-7, 21-23; 	15:35; 16:29-30; 17:1-3, 29-31; </a:t>
            </a:r>
            <a:r>
              <a:rPr lang="en-US" sz="3200" b="1" u="sng" dirty="0"/>
              <a:t>18:5</a:t>
            </a:r>
            <a:r>
              <a:rPr lang="en-US" sz="3200" b="1" dirty="0"/>
              <a:t>, </a:t>
            </a:r>
            <a:r>
              <a:rPr lang="en-US" sz="3200" b="1" u="sng" dirty="0"/>
              <a:t>28</a:t>
            </a:r>
            <a:r>
              <a:rPr lang="en-US" sz="3200" b="1" dirty="0"/>
              <a:t>;	19:8-10; 1 Cor 2, etc.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EB41D00-DD62-842E-8388-9E76FF76E94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9403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4204AAC7-C280-03EA-D763-572D61BED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5C3F5F0D-1AD1-F367-2F2E-E1DE4F116F8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2 Peter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59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6857AA4-0A2F-77D9-9FC9-7A630D687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F451E94-3B06-5765-9CFB-7233823323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EF5B12-C728-D224-495E-2697B6BA7C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has revealed Himself only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in a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way.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38D7B56-DF43-59D5-2794-F21D0699BE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5565747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F7B108-CD1F-AAAE-750F-D55CA149A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2B9F38-91B7-7143-DD76-00AC81A6BC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64EA2BD-77A0-360A-B6F8-FD80D56D6D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has revealed Himself only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in a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way.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The Miraculous – God proves he is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The Audible –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3. The Incarnation of Christ – God comes in </a:t>
            </a:r>
            <a:r>
              <a:rPr lang="en-US" sz="3200" b="1" u="sng" dirty="0"/>
              <a:t>person</a:t>
            </a:r>
            <a:r>
              <a:rPr lang="en-US" sz="3200" b="1" dirty="0"/>
              <a:t>.</a:t>
            </a:r>
            <a:endParaRPr lang="en-US" sz="32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4FA368F-AD8A-22D8-9F3D-A1C0903F88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0838330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872070-A07E-3309-593C-BFD39EB8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93482-EC5D-1F14-87FC-0375B25F47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7ADAA7-F337-4A0B-FFC1-428D8A26D4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2.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</a:t>
            </a:r>
            <a:r>
              <a:rPr lang="en-US" sz="3200" b="1" dirty="0"/>
              <a:t> - God “</a:t>
            </a:r>
            <a:r>
              <a:rPr lang="en-US" sz="3200" b="1" u="sng" dirty="0"/>
              <a:t>breathed</a:t>
            </a:r>
            <a:r>
              <a:rPr lang="en-US" sz="3200" b="1" dirty="0"/>
              <a:t> out” His message </a:t>
            </a:r>
          </a:p>
          <a:p>
            <a:pPr marL="76199" indent="0" algn="l">
              <a:buNone/>
            </a:pPr>
            <a:r>
              <a:rPr lang="en-US" sz="3200" b="1" dirty="0"/>
              <a:t>	to human authors who wrote it down.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FF0224-E938-105C-5A78-AF80E89914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4924843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B5DFE1-208B-E0D9-EBDE-7C17283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5A2290-8258-0FF5-0AA4-EB0B409F43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CEC6A5-118A-1CB5-AC6D-7D7407B72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CANONIZATION</a:t>
            </a:r>
            <a:r>
              <a:rPr lang="en-US" sz="3200" b="1" dirty="0"/>
              <a:t> -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09DEE7-F7E2-0941-797E-466FCD09F9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1707946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3832</TotalTime>
  <Words>2789</Words>
  <Application>Microsoft Office PowerPoint</Application>
  <PresentationFormat>On-screen Show (4:3)</PresentationFormat>
  <Paragraphs>512</Paragraphs>
  <Slides>57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6" baseType="lpstr">
      <vt:lpstr>Aptos</vt:lpstr>
      <vt:lpstr>Arial</vt:lpstr>
      <vt:lpstr>Arvo</vt:lpstr>
      <vt:lpstr>Cambria</vt:lpstr>
      <vt:lpstr>Roboto</vt:lpstr>
      <vt:lpstr>Roboto Condensed</vt:lpstr>
      <vt:lpstr>Roboto Condensed Light</vt:lpstr>
      <vt:lpstr>Times New Roman</vt:lpstr>
      <vt:lpstr>Salerio template</vt:lpstr>
      <vt:lpstr>How We Got  Our Bible:  - INSPIRATION         2 Peter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Inspiration – 2 Peter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I. Scripture has Divine Origin  – v 16-21</vt:lpstr>
      <vt:lpstr> Conclusion</vt:lpstr>
      <vt:lpstr> Conclusion</vt:lpstr>
      <vt:lpstr> Conclusion</vt:lpstr>
      <vt:lpstr> Conclusion</vt:lpstr>
      <vt:lpstr> Conclusion</vt:lpstr>
      <vt:lpstr> Conclusion</vt:lpstr>
      <vt:lpstr> Conclusion</vt:lpstr>
      <vt:lpstr> Conclusion</vt:lpstr>
      <vt:lpstr> Conclusion</vt:lpstr>
      <vt:lpstr>How We Got  Our Bible:  - INSPIRATION         2 Peter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Bible:  - INSPIRATION         2 Peter</dc:title>
  <dc:creator>Paul Vanaman</dc:creator>
  <cp:lastModifiedBy>MRMS Admin</cp:lastModifiedBy>
  <cp:revision>59</cp:revision>
  <dcterms:created xsi:type="dcterms:W3CDTF">2025-06-12T20:41:20Z</dcterms:created>
  <dcterms:modified xsi:type="dcterms:W3CDTF">2026-02-06T18:10:21Z</dcterms:modified>
</cp:coreProperties>
</file>