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80" r:id="rId1"/>
  </p:sldMasterIdLst>
  <p:notesMasterIdLst>
    <p:notesMasterId r:id="rId62"/>
  </p:notesMasterIdLst>
  <p:sldIdLst>
    <p:sldId id="7319" r:id="rId2"/>
    <p:sldId id="7324" r:id="rId3"/>
    <p:sldId id="7325" r:id="rId4"/>
    <p:sldId id="7326" r:id="rId5"/>
    <p:sldId id="7327" r:id="rId6"/>
    <p:sldId id="7328" r:id="rId7"/>
    <p:sldId id="7329" r:id="rId8"/>
    <p:sldId id="7330" r:id="rId9"/>
    <p:sldId id="7331" r:id="rId10"/>
    <p:sldId id="7332" r:id="rId11"/>
    <p:sldId id="7335" r:id="rId12"/>
    <p:sldId id="7333" r:id="rId13"/>
    <p:sldId id="7336" r:id="rId14"/>
    <p:sldId id="7337" r:id="rId15"/>
    <p:sldId id="7338" r:id="rId16"/>
    <p:sldId id="7339" r:id="rId17"/>
    <p:sldId id="7340" r:id="rId18"/>
    <p:sldId id="7341" r:id="rId19"/>
    <p:sldId id="7342" r:id="rId20"/>
    <p:sldId id="7343" r:id="rId21"/>
    <p:sldId id="7344" r:id="rId22"/>
    <p:sldId id="7345" r:id="rId23"/>
    <p:sldId id="7346" r:id="rId24"/>
    <p:sldId id="7347" r:id="rId25"/>
    <p:sldId id="7348" r:id="rId26"/>
    <p:sldId id="7349" r:id="rId27"/>
    <p:sldId id="7350" r:id="rId28"/>
    <p:sldId id="7351" r:id="rId29"/>
    <p:sldId id="7352" r:id="rId30"/>
    <p:sldId id="7353" r:id="rId31"/>
    <p:sldId id="7354" r:id="rId32"/>
    <p:sldId id="7355" r:id="rId33"/>
    <p:sldId id="7356" r:id="rId34"/>
    <p:sldId id="7357" r:id="rId35"/>
    <p:sldId id="7358" r:id="rId36"/>
    <p:sldId id="7359" r:id="rId37"/>
    <p:sldId id="7360" r:id="rId38"/>
    <p:sldId id="7361" r:id="rId39"/>
    <p:sldId id="7362" r:id="rId40"/>
    <p:sldId id="7363" r:id="rId41"/>
    <p:sldId id="7364" r:id="rId42"/>
    <p:sldId id="7365" r:id="rId43"/>
    <p:sldId id="7366" r:id="rId44"/>
    <p:sldId id="7367" r:id="rId45"/>
    <p:sldId id="7369" r:id="rId46"/>
    <p:sldId id="7370" r:id="rId47"/>
    <p:sldId id="7371" r:id="rId48"/>
    <p:sldId id="7372" r:id="rId49"/>
    <p:sldId id="7373" r:id="rId50"/>
    <p:sldId id="7374" r:id="rId51"/>
    <p:sldId id="7375" r:id="rId52"/>
    <p:sldId id="7376" r:id="rId53"/>
    <p:sldId id="7377" r:id="rId54"/>
    <p:sldId id="7378" r:id="rId55"/>
    <p:sldId id="7379" r:id="rId56"/>
    <p:sldId id="7380" r:id="rId57"/>
    <p:sldId id="7381" r:id="rId58"/>
    <p:sldId id="7382" r:id="rId59"/>
    <p:sldId id="7383" r:id="rId60"/>
    <p:sldId id="7384" r:id="rId6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7122"/>
    <p:restoredTop sz="95910"/>
  </p:normalViewPr>
  <p:slideViewPr>
    <p:cSldViewPr snapToGrid="0">
      <p:cViewPr varScale="1">
        <p:scale>
          <a:sx n="86" d="100"/>
          <a:sy n="86" d="100"/>
        </p:scale>
        <p:origin x="200" y="10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54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290106-6CA2-EF44-8000-9776ADB5C3E6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919D86-9BF8-BC49-A131-E8841306B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251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0D08AD0E-7CF3-C140-6849-42971966FA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EB96DC5B-A221-DC95-E847-566004EED6A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E384AFD0-B417-0BF0-5628-2EDBBC9D61C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113443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EBE4ACC6-C16F-5578-193A-32314ECE1D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9B1AAD7-99F5-4855-82D6-67EEBFDEA5D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15CD20B5-07CD-BE92-6014-11089496F97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5697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00524EE2-772A-3EBF-7AC0-5BB113BD77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CE34AFDA-5A62-D13B-9AF1-B2DCE785D46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CCA2EF6-D979-D9D8-B39F-907B4C5412C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583905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2D16315A-E197-6ED3-8DED-843137477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7DBD1D1-AE50-6277-F346-D5EB5C33355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A18C6065-B064-7350-AD13-739543DD707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289934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665EB300-81A0-6118-4868-37072C29DA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7197C923-290E-A971-83D4-E56E29CAC31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4AF3BDCE-7586-2853-140A-C2F944C7F65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2110297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EF08D5C8-DA73-5D5B-FAF2-43C01D564A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B80A5BCA-73B9-31B1-939D-D5195E18E08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73F0B971-57C8-5AE3-1BFB-A8B4D4DCAF0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463407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BF22F29-94AB-13FD-1B57-54D5C7044B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E0D254A8-6A8E-DE12-7073-0DC435FC03D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41BC72A-2866-64FD-3A74-10E426503DD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6294505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206A1908-EC04-1114-F06D-B5ACD69B04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0931219-CD58-EBE0-4177-A1AC0AE4113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7D22EBF-1230-0DA5-4D7A-D52FCF4029E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8643586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890CF2CE-4470-774A-C3AE-E796F47EE0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2C8D3999-9421-B533-6776-83D4B408570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4B35F6BB-5EE6-9E36-9A37-BEA61C57764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9836529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38C1E5C2-F7F7-6992-4440-99DCA922F9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E5DE21F3-8860-1C35-DF5F-B3D4BE90826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43955151-9AA2-3350-D9A4-7A9603718FD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89901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F55ACD99-5A8E-E5DC-25F9-5AA487D8D4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3C35E2A3-8F9E-F4AA-D25D-4F258D65546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B98F2C3A-B767-F74E-D41D-DB126A9A96A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1815099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AFB74424-746E-D0BB-CAFB-0EDE08A835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5BD7B8D-BFC6-4AD7-E57F-D564945698D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322B927-1D12-28A2-93A5-A509683616F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5951599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1086314C-374A-5580-AC74-7B2C05E934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2F68C894-8C87-65CC-2236-F613C487BD0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3801286B-65A2-8918-42A2-AAC9B61B105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9659673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AD772DBE-92EB-9BFD-D40D-27BD799C23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696EF3DA-4F69-DB60-6F9D-DECBE559522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7E234FD-E81F-FF91-D918-F2829DC4B57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1640495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29FC4C9B-8CC2-76D4-462D-5762C5F51E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C7726B27-F318-78DE-5155-BB73E043C45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3987220D-9B58-4FD0-F712-D43958DD56F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5572657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BEECB1EC-6DD3-DDF9-6CBF-6D7BCC0E7E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B3BC2C81-8A6A-B537-581F-A8070E3365C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E6A1BBAE-8C6C-466F-671C-57E688FFC29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703072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A333E588-6EEB-8603-97FF-1CFA2359E0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2FB6387B-8F14-3B9E-1D84-F5F4CEE7811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13D0B409-6C1F-3935-4465-FF5660E3A3B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0521793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EA94131D-9C50-2BBC-6D0D-3F0FAC9BDB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98FDB5BD-17B8-DFE4-0541-4660180E1E6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BE723EE-33F5-2B6D-DD24-ACBD7B9FCDF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447369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0931D7F6-7CB8-7CE0-F10D-DFCD97CED9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1269BC93-5F84-DF25-034C-5D03E8A8936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089AF005-A8CD-B198-D87E-F4D84A25AE5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1978833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DB0D13A8-A14A-9E45-13E7-1E83C939EB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AF07D96B-8C4F-9C1A-616B-B2C0757D874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813FCDBB-2C18-BB3A-6EB1-39F2B2AF31B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3001527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AFD19E59-D120-F74B-65DE-021B2C89C8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8ED1E4DD-6758-4FCE-A124-9F1E5285B64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CBB77F08-A0AE-BB80-91E0-96A3A3226A3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825309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ED7EFC97-9F33-93BE-F097-3B2215DAA8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C0CB4C72-89EE-54A5-9427-031F05EB2B0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D8616B00-09E8-1E2A-A5BD-841333EE5B5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4108158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05588B6A-B22A-B14E-8FC2-CF6F3274E2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14C67AFA-55B5-A4A5-91AC-62A81EB578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6B84A52-0F06-7BDF-6640-6B4ACF032A5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3139773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D3D5F3E0-C6CA-98F0-FFBD-21C0EA1CFE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A46EEB7B-E114-0700-3CAB-06999CE476B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62EFA09A-19BC-CC26-C9CF-E12F9515FE4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8738371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FDD5E8E5-2E70-1432-D40C-4CC384B7C0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8BC5BC1C-5386-5812-A6BA-38AB34182B8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DFC7F9F9-D3BD-40B1-A961-00317BBB50C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3886439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7075C74E-846F-B334-9CDE-31EE277959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1E328A73-60A6-E1AA-846F-0B16CD0B64A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FB4B752-1EA5-1B3E-7B76-5C05D91C68C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3984171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BA50E374-F8EE-3A19-CA4D-7D69E849B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88795F07-77BD-699B-BF0C-3EC10DEB5CE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18E3E255-9AC4-5DE0-AD70-B62329DDEFF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7579035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23144120-ED67-1FD4-69BC-E956399158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8AC8D9FF-57F4-F05B-2B76-0CD2DBAB89D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7841F27-6279-F553-A7F9-9B5536E4FC8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4962710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7D54CF33-B02E-B628-7D28-52D140B036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DE0B369F-34E0-BF57-123B-C37C6C79741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AC5A19D7-C8EF-BBBA-FE4A-54999061DBA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5386609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580ECE42-C2D1-D305-A866-08C5CB36F1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7E23584A-1431-5132-4111-B62E1FE674C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DA31912B-A03A-F8F6-F4DC-D0656C39F29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1237223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A246ED39-C2C3-2AF7-8350-9E9AF1DDA9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4F2BBD9-EFEA-5B89-8201-14C0EDD5EF9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2000670-832C-6078-B933-56A19755E1E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98057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FB26738F-ED41-21C9-3F2A-B74FF41AF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10E496A1-F788-94F7-E260-0ABF8101F23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FE7982B-1FB9-F35E-32DF-D88B3729BC5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264184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31045913-58A6-7CEE-B9F8-FF60AB98A0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E3F43F60-B2E4-2F99-9C7D-2BB9407351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1C9170BB-08B3-2535-3375-0756C538A35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628786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B3A8FDC2-F4F6-EA21-D3AA-B2FA661704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D391D79C-1C36-2275-B415-FF7A860EBE9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E78B22B8-F998-9EA8-0727-96033151460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7930146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2FFB18C0-019B-38B1-BB34-0A23702740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23ED39FA-F4A3-CF6F-F6A4-2991FC8CE79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D31506D9-9018-15A7-0DB5-62E45A9B3AA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40172789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824AA66E-3391-5716-61A0-F3C09810F7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2199B85-D35A-42A8-9F9A-58750A838B4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AB975105-86A5-86EF-5480-C778F69D0B7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00234067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E1CE472-3C49-9604-885C-9C3427B272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7EF7CC9E-B575-1C2D-10AD-F15DDFE6690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122A08FE-EF75-F037-8902-41C72519817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2308278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3B4E9D4E-6F21-7127-15ED-86F98305D7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D387DE26-AA77-BA3E-7634-39D925C015B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022706FB-DDB7-8521-F362-0C8D0DFF472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3410275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F4832487-A6B8-C965-85DB-EA69E8C19F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FBA90E60-6499-DAC6-2717-A8FA3D3BB90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9A4C3799-7AF5-56BD-FEE8-E058DD4D79E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4564984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C27B10B4-90DC-B7B0-9DD1-EF1892753D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65BD255-4052-0328-BED4-F8C009EBC6C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9A6D0B1A-92B4-9A4A-8375-B399C74C8DF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00088597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5089CE3E-A6D8-80A4-88C1-5C05754AD8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CA7249A9-8EA8-42CA-8C09-6410C6F2047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66719C17-5AC3-AE14-ACBC-9CB18E4F543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31070755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79F2B67B-D22B-6F70-283F-223F3CFDB8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7ABB568-16CE-AAA4-580E-A00B9BE9356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1213FA7-FECF-9E65-8675-9DE7F1D1C7B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28818496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0CF86231-76B7-00CA-B5D5-ADF6FF6E11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E51841D0-074D-6AC7-C135-4E49B2AC616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5369634-2F2A-84B6-C518-CDF838D7575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464753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8A00DDBE-EE96-2DC7-B517-CC3B5C1915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9FF3E7CA-7738-1E63-8ABC-2FEDCE46C5E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3B459A08-4310-A854-E024-C58C23E664D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4773393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E0CC7D2E-403A-CDF6-66C3-E8CA919742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EB4C6062-213E-10FC-5F7A-6EB03437172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6D4E6FA-1857-831F-79F1-D0407A8C80C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89134649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56E3AFE1-D5A3-24F4-4B4E-AEB7B1D96A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7D9A7A71-B5F9-665E-1405-E082530337A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EEC20461-0318-C3D8-3486-03E4BE6944F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57870782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C3307EB-499A-181F-AD21-56B7104DD3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79D4F73-E5F9-974C-F09A-95060DB1950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7AFFF63C-3A55-FB29-4472-97A76BDE1EE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92559761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6F88A70B-CBE4-B1F4-4281-F358A76EE8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60F32DA0-29BC-F712-9964-62CACF1DDD5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2EB5043-CCF8-7A8E-A164-C5BFDF54BEC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44347902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93CB53C6-1736-6B2B-1328-22816FE8BA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C3F5E571-5809-AA62-E6EA-AB43FCD4FCE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1C0AE83E-357F-09D5-DE54-0EA0D444EF7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60573759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A5C7FDDC-FB0C-EB21-C603-10571FDD27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2B5931E-3CB6-4EE1-D1A6-9D6D65E5494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926BE673-500F-907A-7D97-C030FED5889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32730186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1CA736F6-008D-A790-D94B-D139D431BB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1325E073-4ED7-584D-844C-E8416AAB2D7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4F05E560-1068-49D2-02B7-DB5F67945E7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33034247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151E673E-E792-CDD1-AED9-60B286D1AF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2800F12-EA52-4296-A05E-1D03A8A015F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E6D76A4-8751-C5D6-33A9-94EAB293A1B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37490769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9F297CD9-5F31-353C-2FD5-3370F169A0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81B51A6E-CE75-D60B-4A2B-9239630F917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A59EA158-8A52-0D66-2887-FB7925AEF42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35610211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F89B181E-2361-004F-F93A-03FA072877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28633052-90D9-A8E2-B884-E7E0FB82EA9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E26342DF-FF5A-6BBE-EDAA-EB2FAC282BD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381236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EC9C868A-46BC-B003-8C65-A618D5DB42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E6439FE-074F-D2A7-E0A1-8C828281030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F4B7839-7950-46C0-73AA-A30F5A4DEDB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03710160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>
          <a:extLst>
            <a:ext uri="{FF2B5EF4-FFF2-40B4-BE49-F238E27FC236}">
              <a16:creationId xmlns:a16="http://schemas.microsoft.com/office/drawing/2014/main" id="{293FCCA4-EC08-08CE-F2F9-FCE1CDC237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5f391192_00:notes">
            <a:extLst>
              <a:ext uri="{FF2B5EF4-FFF2-40B4-BE49-F238E27FC236}">
                <a16:creationId xmlns:a16="http://schemas.microsoft.com/office/drawing/2014/main" id="{4A8680F7-CFA2-05E1-0ECE-0799DE352B9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5f391192_00:notes">
            <a:extLst>
              <a:ext uri="{FF2B5EF4-FFF2-40B4-BE49-F238E27FC236}">
                <a16:creationId xmlns:a16="http://schemas.microsoft.com/office/drawing/2014/main" id="{CEA53DB0-8C0A-65ED-5166-374C9BC3873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630261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94BD2901-5AB5-82A4-CBEE-9AC454E844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3422402F-9626-6DF2-FF4F-23427D17185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3533225-3251-C570-ECF7-0E100F86811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296842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59FF1D5-9F14-5756-D4DC-1FD5BE9675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804CCFE7-AD41-30EB-EA2C-EEAB32C45CF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3A1B94F0-E252-F0B1-5C95-5C26B857B9F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438391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B8C2888B-0711-2419-8A26-C8758C9949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C94A4051-50A2-5222-404A-4CEDAB68694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1C3AB79-A506-18AF-A3CC-AFE5CD65EFD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14018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7544483" y="877033"/>
            <a:ext cx="1299300" cy="577200"/>
          </a:xfrm>
          <a:prstGeom prst="triangle">
            <a:avLst>
              <a:gd name="adj" fmla="val 32425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-9451"/>
            <a:ext cx="8661399" cy="6867451"/>
            <a:chOff x="0" y="-7088"/>
            <a:chExt cx="8661398" cy="5150588"/>
          </a:xfrm>
        </p:grpSpPr>
        <p:sp>
          <p:nvSpPr>
            <p:cNvPr id="12" name="Google Shape;12;p2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3" name="Google Shape;13;p2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4" name="Google Shape;14;p2"/>
          <p:cNvGrpSpPr/>
          <p:nvPr/>
        </p:nvGrpSpPr>
        <p:grpSpPr>
          <a:xfrm rot="10800000" flipH="1">
            <a:off x="2" y="1454351"/>
            <a:ext cx="8847503" cy="3949300"/>
            <a:chOff x="-8178042" y="-4493254"/>
            <a:chExt cx="19483598" cy="6522736"/>
          </a:xfrm>
        </p:grpSpPr>
        <p:sp>
          <p:nvSpPr>
            <p:cNvPr id="15" name="Google Shape;15;p2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3677236" y="5704465"/>
            <a:ext cx="5480829" cy="577328"/>
            <a:chOff x="5582265" y="4646738"/>
            <a:chExt cx="5480829" cy="432996"/>
          </a:xfrm>
        </p:grpSpPr>
        <p:sp>
          <p:nvSpPr>
            <p:cNvPr id="18" name="Google Shape;18;p2"/>
            <p:cNvSpPr/>
            <p:nvPr/>
          </p:nvSpPr>
          <p:spPr>
            <a:xfrm rot="10800000">
              <a:off x="5582265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19" name="Google Shape;19;p2"/>
            <p:cNvGrpSpPr/>
            <p:nvPr/>
          </p:nvGrpSpPr>
          <p:grpSpPr>
            <a:xfrm flipH="1">
              <a:off x="5585232" y="4646738"/>
              <a:ext cx="5477861" cy="304551"/>
              <a:chOff x="-24158748" y="330075"/>
              <a:chExt cx="30568423" cy="1699506"/>
            </a:xfrm>
          </p:grpSpPr>
          <p:sp>
            <p:nvSpPr>
              <p:cNvPr id="20" name="Google Shape;20;p2"/>
              <p:cNvSpPr/>
              <p:nvPr/>
            </p:nvSpPr>
            <p:spPr>
              <a:xfrm>
                <a:off x="-24158748" y="330081"/>
                <a:ext cx="289080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4710175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22" name="Google Shape;22;p2"/>
          <p:cNvSpPr txBox="1">
            <a:spLocks noGrp="1"/>
          </p:cNvSpPr>
          <p:nvPr>
            <p:ph type="ctrTitle"/>
          </p:nvPr>
        </p:nvSpPr>
        <p:spPr>
          <a:xfrm>
            <a:off x="685801" y="1454333"/>
            <a:ext cx="5367900" cy="394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48327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/>
          <p:nvPr/>
        </p:nvSpPr>
        <p:spPr>
          <a:xfrm>
            <a:off x="5697215" y="3514025"/>
            <a:ext cx="889200" cy="395200"/>
          </a:xfrm>
          <a:prstGeom prst="triangle">
            <a:avLst>
              <a:gd name="adj" fmla="val 32425"/>
            </a:avLst>
          </a:prstGeom>
          <a:solidFill>
            <a:srgbClr val="2632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25" name="Google Shape;25;p3"/>
          <p:cNvGrpSpPr/>
          <p:nvPr/>
        </p:nvGrpSpPr>
        <p:grpSpPr>
          <a:xfrm>
            <a:off x="0" y="-9451"/>
            <a:ext cx="8661399" cy="6867451"/>
            <a:chOff x="0" y="-7088"/>
            <a:chExt cx="8661398" cy="5150588"/>
          </a:xfrm>
        </p:grpSpPr>
        <p:sp>
          <p:nvSpPr>
            <p:cNvPr id="26" name="Google Shape;26;p3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27" name="Google Shape;27;p3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28" name="Google Shape;28;p3"/>
          <p:cNvGrpSpPr/>
          <p:nvPr/>
        </p:nvGrpSpPr>
        <p:grpSpPr>
          <a:xfrm rot="10800000" flipH="1">
            <a:off x="-1" y="3899768"/>
            <a:ext cx="6589087" cy="2703024"/>
            <a:chOff x="-9894852" y="-4493254"/>
            <a:chExt cx="21200407" cy="6522740"/>
          </a:xfrm>
        </p:grpSpPr>
        <p:sp>
          <p:nvSpPr>
            <p:cNvPr id="29" name="Google Shape;29;p3"/>
            <p:cNvSpPr/>
            <p:nvPr/>
          </p:nvSpPr>
          <p:spPr>
            <a:xfrm>
              <a:off x="-9894852" y="-4493114"/>
              <a:ext cx="146853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30" name="Google Shape;30;p3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31" name="Google Shape;31;p3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32" name="Google Shape;32;p3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33" name="Google Shape;33;p3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34" name="Google Shape;34;p3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35" name="Google Shape;35;p3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36" name="Google Shape;36;p3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37" name="Google Shape;37;p3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38" name="Google Shape;38;p3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39" name="Google Shape;39;p3"/>
          <p:cNvSpPr txBox="1">
            <a:spLocks noGrp="1"/>
          </p:cNvSpPr>
          <p:nvPr>
            <p:ph type="ctrTitle"/>
          </p:nvPr>
        </p:nvSpPr>
        <p:spPr>
          <a:xfrm>
            <a:off x="463525" y="3828197"/>
            <a:ext cx="4094400" cy="1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40" name="Google Shape;40;p3"/>
          <p:cNvSpPr txBox="1">
            <a:spLocks noGrp="1"/>
          </p:cNvSpPr>
          <p:nvPr>
            <p:ph type="subTitle" idx="1"/>
          </p:nvPr>
        </p:nvSpPr>
        <p:spPr>
          <a:xfrm>
            <a:off x="463525" y="5300599"/>
            <a:ext cx="40944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1pPr>
            <a:lvl2pPr lvl="1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2pPr>
            <a:lvl3pPr lvl="2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3pPr>
            <a:lvl4pPr lvl="3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4pPr>
            <a:lvl5pPr lvl="4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5pPr>
            <a:lvl6pPr lvl="5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6pPr>
            <a:lvl7pPr lvl="6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7pPr>
            <a:lvl8pPr lvl="7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8pPr>
            <a:lvl9pPr lvl="8" rtl="0">
              <a:spcBef>
                <a:spcPts val="1000"/>
              </a:spcBef>
              <a:spcAft>
                <a:spcPts val="100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3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103984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oogle Shape;43;p4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44" name="Google Shape;44;p4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45" name="Google Shape;45;p4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46" name="Google Shape;46;p4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47" name="Google Shape;47;p4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48" name="Google Shape;48;p4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49" name="Google Shape;49;p4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50" name="Google Shape;50;p4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51" name="Google Shape;51;p4"/>
          <p:cNvSpPr/>
          <p:nvPr/>
        </p:nvSpPr>
        <p:spPr>
          <a:xfrm>
            <a:off x="7544483" y="877033"/>
            <a:ext cx="1299300" cy="577200"/>
          </a:xfrm>
          <a:prstGeom prst="triangle">
            <a:avLst>
              <a:gd name="adj" fmla="val 32425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52" name="Google Shape;52;p4"/>
          <p:cNvGrpSpPr/>
          <p:nvPr/>
        </p:nvGrpSpPr>
        <p:grpSpPr>
          <a:xfrm>
            <a:off x="0" y="-9451"/>
            <a:ext cx="8661399" cy="6867451"/>
            <a:chOff x="0" y="-7088"/>
            <a:chExt cx="8661398" cy="5150588"/>
          </a:xfrm>
        </p:grpSpPr>
        <p:sp>
          <p:nvSpPr>
            <p:cNvPr id="53" name="Google Shape;53;p4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54" name="Google Shape;54;p4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55" name="Google Shape;55;p4"/>
          <p:cNvGrpSpPr/>
          <p:nvPr/>
        </p:nvGrpSpPr>
        <p:grpSpPr>
          <a:xfrm rot="10800000" flipH="1">
            <a:off x="2" y="1454351"/>
            <a:ext cx="8847503" cy="3949300"/>
            <a:chOff x="-8178042" y="-4493254"/>
            <a:chExt cx="19483598" cy="6522736"/>
          </a:xfrm>
        </p:grpSpPr>
        <p:sp>
          <p:nvSpPr>
            <p:cNvPr id="56" name="Google Shape;56;p4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57" name="Google Shape;57;p4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sp>
        <p:nvSpPr>
          <p:cNvPr id="58" name="Google Shape;58;p4"/>
          <p:cNvSpPr txBox="1">
            <a:spLocks noGrp="1"/>
          </p:cNvSpPr>
          <p:nvPr>
            <p:ph type="body" idx="1"/>
          </p:nvPr>
        </p:nvSpPr>
        <p:spPr>
          <a:xfrm>
            <a:off x="829775" y="1602667"/>
            <a:ext cx="5090700" cy="366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419090" rtl="0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 i="1">
                <a:solidFill>
                  <a:srgbClr val="FFFFFF"/>
                </a:solidFill>
              </a:defRPr>
            </a:lvl1pPr>
            <a:lvl2pPr marL="914377" lvl="1" indent="-419090" rtl="0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2pPr>
            <a:lvl3pPr marL="1371566" lvl="2" indent="-419090" rtl="0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3pPr>
            <a:lvl4pPr marL="1828754" lvl="3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4pPr>
            <a:lvl5pPr marL="2285943" lvl="4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5pPr>
            <a:lvl6pPr marL="2743131" lvl="5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6pPr>
            <a:lvl7pPr marL="3200320" lvl="6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7pPr>
            <a:lvl8pPr marL="3657509" lvl="7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8pPr>
            <a:lvl9pPr marL="4114697" lvl="8" indent="-41909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59" name="Google Shape;59;p4"/>
          <p:cNvSpPr txBox="1"/>
          <p:nvPr/>
        </p:nvSpPr>
        <p:spPr>
          <a:xfrm>
            <a:off x="286601" y="1352767"/>
            <a:ext cx="676500" cy="8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b="1">
                <a:solidFill>
                  <a:schemeClr val="accent5"/>
                </a:solidFill>
              </a:rPr>
              <a:t>“</a:t>
            </a:r>
            <a:endParaRPr sz="7200" b="1">
              <a:solidFill>
                <a:schemeClr val="accent5"/>
              </a:solidFill>
            </a:endParaRPr>
          </a:p>
        </p:txBody>
      </p:sp>
      <p:sp>
        <p:nvSpPr>
          <p:cNvPr id="60" name="Google Shape;60;p4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44072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63" name="Google Shape;63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64" name="Google Shape;64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-4" y="56"/>
            <a:ext cx="7072431" cy="1769753"/>
            <a:chOff x="-4" y="40"/>
            <a:chExt cx="7072430" cy="1327315"/>
          </a:xfrm>
        </p:grpSpPr>
        <p:sp>
          <p:nvSpPr>
            <p:cNvPr id="71" name="Google Shape;71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814275" y="523433"/>
            <a:ext cx="54924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814275" y="1769800"/>
            <a:ext cx="6132600" cy="4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189" lvl="0" indent="-38099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377" lvl="1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566" lvl="2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754" lvl="3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5943" lvl="4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131" lvl="5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320" lvl="6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509" lvl="7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697" lvl="8" indent="-38099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890840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6"/>
          <p:cNvGrpSpPr/>
          <p:nvPr/>
        </p:nvGrpSpPr>
        <p:grpSpPr>
          <a:xfrm>
            <a:off x="-4" y="56"/>
            <a:ext cx="7072431" cy="1769753"/>
            <a:chOff x="-4" y="40"/>
            <a:chExt cx="7072430" cy="1327315"/>
          </a:xfrm>
        </p:grpSpPr>
        <p:sp>
          <p:nvSpPr>
            <p:cNvPr id="83" name="Google Shape;83;p6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84" name="Google Shape;84;p6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85" name="Google Shape;85;p6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6" name="Google Shape;86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87" name="Google Shape;87;p6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88" name="Google Shape;88;p6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9" name="Google Shape;89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90" name="Google Shape;90;p6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91" name="Google Shape;91;p6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92" name="Google Shape;92;p6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93" name="Google Shape;93;p6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94" name="Google Shape;94;p6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95" name="Google Shape;95;p6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96" name="Google Shape;96;p6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97" name="Google Shape;97;p6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98" name="Google Shape;98;p6"/>
          <p:cNvSpPr txBox="1">
            <a:spLocks noGrp="1"/>
          </p:cNvSpPr>
          <p:nvPr>
            <p:ph type="title"/>
          </p:nvPr>
        </p:nvSpPr>
        <p:spPr>
          <a:xfrm>
            <a:off x="814275" y="523433"/>
            <a:ext cx="52584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6"/>
          <p:cNvSpPr txBox="1">
            <a:spLocks noGrp="1"/>
          </p:cNvSpPr>
          <p:nvPr>
            <p:ph type="body" idx="1"/>
          </p:nvPr>
        </p:nvSpPr>
        <p:spPr>
          <a:xfrm>
            <a:off x="814275" y="2050651"/>
            <a:ext cx="3378300" cy="36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355591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377" lvl="1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566" lvl="2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754" lvl="3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5943" lvl="4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131" lvl="5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320" lvl="6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509" lvl="7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697" lvl="8" indent="-355591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/>
          </a:p>
        </p:txBody>
      </p:sp>
      <p:sp>
        <p:nvSpPr>
          <p:cNvPr id="100" name="Google Shape;100;p6"/>
          <p:cNvSpPr txBox="1">
            <a:spLocks noGrp="1"/>
          </p:cNvSpPr>
          <p:nvPr>
            <p:ph type="body" idx="2"/>
          </p:nvPr>
        </p:nvSpPr>
        <p:spPr>
          <a:xfrm>
            <a:off x="4396123" y="2050651"/>
            <a:ext cx="3378300" cy="36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355591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377" lvl="1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566" lvl="2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754" lvl="3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5943" lvl="4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131" lvl="5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320" lvl="6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509" lvl="7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697" lvl="8" indent="-355591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/>
          </a:p>
        </p:txBody>
      </p:sp>
      <p:sp>
        <p:nvSpPr>
          <p:cNvPr id="101" name="Google Shape;101;p6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001299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" name="Google Shape;163;p10"/>
          <p:cNvGrpSpPr/>
          <p:nvPr/>
        </p:nvGrpSpPr>
        <p:grpSpPr>
          <a:xfrm rot="10800000">
            <a:off x="-7" y="-1"/>
            <a:ext cx="2202831" cy="894393"/>
            <a:chOff x="5575242" y="4472723"/>
            <a:chExt cx="2202830" cy="670795"/>
          </a:xfrm>
        </p:grpSpPr>
        <p:sp>
          <p:nvSpPr>
            <p:cNvPr id="164" name="Google Shape;164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165" name="Google Shape;165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66" name="Google Shape;166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67" name="Google Shape;167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168" name="Google Shape;168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69" name="Google Shape;169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70" name="Google Shape;170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grpSp>
        <p:nvGrpSpPr>
          <p:cNvPr id="171" name="Google Shape;171;p10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172" name="Google Shape;172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173" name="Google Shape;173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74" name="Google Shape;174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75" name="Google Shape;175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176" name="Google Shape;176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77" name="Google Shape;177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78" name="Google Shape;178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179" name="Google Shape;179;p10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17506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14275" y="523433"/>
            <a:ext cx="5258400" cy="102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14275" y="1769800"/>
            <a:ext cx="6132600" cy="41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▰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6291226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881" r:id="rId1"/>
    <p:sldLayoutId id="2147483882" r:id="rId2"/>
    <p:sldLayoutId id="2147483883" r:id="rId3"/>
    <p:sldLayoutId id="2147483884" r:id="rId4"/>
    <p:sldLayoutId id="2147483885" r:id="rId5"/>
    <p:sldLayoutId id="2147483886" r:id="rId6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4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4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4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1"/>
          <p:cNvSpPr txBox="1">
            <a:spLocks noGrp="1"/>
          </p:cNvSpPr>
          <p:nvPr>
            <p:ph type="ctrTitle"/>
          </p:nvPr>
        </p:nvSpPr>
        <p:spPr>
          <a:xfrm>
            <a:off x="685800" y="1948001"/>
            <a:ext cx="5799083" cy="296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 dirty="0"/>
              <a:t>How We Got </a:t>
            </a:r>
            <a:br>
              <a:rPr lang="en" dirty="0"/>
            </a:br>
            <a:r>
              <a:rPr lang="en" dirty="0"/>
              <a:t>Our Bible #8:</a:t>
            </a:r>
            <a:br>
              <a:rPr lang="en" dirty="0"/>
            </a:br>
            <a:br>
              <a:rPr lang="en" sz="800" dirty="0"/>
            </a:br>
            <a:r>
              <a:rPr lang="en-US" sz="44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Manuscript Evidence</a:t>
            </a:r>
            <a:br>
              <a:rPr lang="en-US" sz="4400" b="1" i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4400" b="1" i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     </a:t>
            </a:r>
            <a:endParaRPr sz="4400" i="1" dirty="0">
              <a:solidFill>
                <a:schemeClr val="accent6">
                  <a:lumMod val="60000"/>
                  <a:lumOff val="40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</p:cSld>
  <p:clrMapOvr>
    <a:masterClrMapping/>
  </p:clrMapOvr>
  <p:transition spd="slow"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9AEA3CAE-AE0D-A65D-9935-FD7B88B81D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B49924B2-AF93-D516-1EB2-EB2DCF48FDC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Manuscript Evidence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1D87FAA-2F1E-C315-7404-D5027AB3E5B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I. “Inspiration” extends to </a:t>
            </a:r>
            <a:r>
              <a:rPr lang="en-US" sz="3200" b="1" u="sng" dirty="0"/>
              <a:t>Original</a:t>
            </a:r>
            <a:r>
              <a:rPr lang="en-US" sz="3200" b="1" dirty="0"/>
              <a:t> Authors writings.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D. Bible does </a:t>
            </a:r>
            <a:r>
              <a:rPr lang="en-US" sz="3200" b="1" i="1" u="sng" dirty="0"/>
              <a:t>not</a:t>
            </a:r>
            <a:r>
              <a:rPr lang="en-US" sz="3200" b="1" dirty="0"/>
              <a:t> affirm inspiration to copyists, 		translators, or printers.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6B0017F3-0043-A0F8-FD64-EEE748BC500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10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154666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79106BCB-B5E2-33FD-22D5-47EFD0657B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A0B5461-174C-30D4-5D92-63CB6B01915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Manuscript Evidence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127002EE-4F69-1707-2FB3-396C9EAC16D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I. “Inspiration” extends to </a:t>
            </a:r>
            <a:r>
              <a:rPr lang="en-US" sz="3200" b="1" u="sng" dirty="0"/>
              <a:t>Original</a:t>
            </a:r>
            <a:r>
              <a:rPr lang="en-US" sz="3200" b="1" dirty="0"/>
              <a:t> Authors writings.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D. Bible does </a:t>
            </a:r>
            <a:r>
              <a:rPr lang="en-US" sz="3200" b="1" i="1" u="sng" dirty="0"/>
              <a:t>not</a:t>
            </a:r>
            <a:r>
              <a:rPr lang="en-US" sz="3200" b="1" dirty="0"/>
              <a:t> affirm inspiration to copyists, 		translators, or printers.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1. This would have to be “</a:t>
            </a:r>
            <a:r>
              <a:rPr lang="en-US" sz="3200" b="1" u="sng" dirty="0"/>
              <a:t>Double</a:t>
            </a:r>
            <a:r>
              <a:rPr lang="en-US" sz="3200" b="1" dirty="0"/>
              <a:t>" or "Perpetual" 		Inspiration.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6E271C78-AF29-36F4-CFC9-5B7699EB741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11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877376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E4873B6B-6559-2E2D-2F13-5ACCB1E1EB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35AE864C-D591-391E-4F6B-F05E4C5B97D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Manuscript Evidence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8F5E0589-2837-F7CD-7923-669F02CD31C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I. “Inspiration” extends to </a:t>
            </a:r>
            <a:r>
              <a:rPr lang="en-US" sz="3200" b="1" u="sng" dirty="0"/>
              <a:t>Original</a:t>
            </a:r>
            <a:r>
              <a:rPr lang="en-US" sz="3200" b="1" dirty="0"/>
              <a:t> Authors writings.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D. Bible does </a:t>
            </a:r>
            <a:r>
              <a:rPr lang="en-US" sz="3200" b="1" i="1" u="sng" dirty="0"/>
              <a:t>not</a:t>
            </a:r>
            <a:r>
              <a:rPr lang="en-US" sz="3200" b="1" dirty="0"/>
              <a:t> affirm inspiration to copyists, 		translators, or printers.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2. "Manuscript" = "</a:t>
            </a:r>
            <a:r>
              <a:rPr lang="en-US" sz="3200" b="1" dirty="0" err="1"/>
              <a:t>manu</a:t>
            </a:r>
            <a:r>
              <a:rPr lang="en-US" sz="3200" b="1" dirty="0"/>
              <a:t>" = </a:t>
            </a:r>
            <a:r>
              <a:rPr lang="en-US" sz="3200" b="1" u="sng" dirty="0"/>
              <a:t>hand</a:t>
            </a: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		  "script" = </a:t>
            </a:r>
            <a:r>
              <a:rPr lang="en-US" sz="3200" b="1" u="sng" dirty="0"/>
              <a:t>writing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F22A762E-D83A-E0F1-DA8E-FC4005F10A7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12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707883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378AB59C-2EEC-3AFB-E1B4-75481CECD3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83081A5A-270F-45D7-B4B8-3702221D671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Manuscript Evidence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85F976EE-BD8D-2199-515F-0A1020E9287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I. “Inspiration” extends to </a:t>
            </a:r>
            <a:r>
              <a:rPr lang="en-US" sz="3200" b="1" u="sng" dirty="0"/>
              <a:t>Original</a:t>
            </a:r>
            <a:r>
              <a:rPr lang="en-US" sz="3200" b="1" dirty="0"/>
              <a:t> Authors writings.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D. Bible does </a:t>
            </a:r>
            <a:r>
              <a:rPr lang="en-US" sz="3200" b="1" i="1" u="sng" dirty="0"/>
              <a:t>not</a:t>
            </a:r>
            <a:r>
              <a:rPr lang="en-US" sz="3200" b="1" dirty="0"/>
              <a:t> affirm inspiration to copyists, 		translators, or printers.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2. "Manuscript" = "</a:t>
            </a:r>
            <a:r>
              <a:rPr lang="en-US" sz="3200" b="1" dirty="0" err="1"/>
              <a:t>manu</a:t>
            </a:r>
            <a:r>
              <a:rPr lang="en-US" sz="3200" b="1" dirty="0"/>
              <a:t>" = </a:t>
            </a:r>
            <a:r>
              <a:rPr lang="en-US" sz="3200" b="1" u="sng" dirty="0"/>
              <a:t>hand</a:t>
            </a: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		  "script" = </a:t>
            </a:r>
            <a:r>
              <a:rPr lang="en-US" sz="3200" b="1" u="sng" dirty="0"/>
              <a:t>writing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    a. Thus, human error did occur in </a:t>
            </a:r>
            <a:r>
              <a:rPr lang="en-US" sz="3200" b="1" u="sng" dirty="0"/>
              <a:t>copies</a:t>
            </a:r>
            <a:r>
              <a:rPr lang="en-US" sz="3200" b="1" dirty="0"/>
              <a:t>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84A631E8-C534-5669-803A-E73BB907CBD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13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505193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44064827-F5B2-EFA0-E69E-3F38E81B86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62BAFE97-E65B-D3B1-876E-84F0BC506AB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Manuscript Evidence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7C441B9-B248-A4DE-0118-502E122D878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I. “Inspiration” extends to </a:t>
            </a:r>
            <a:r>
              <a:rPr lang="en-US" sz="3200" b="1" u="sng" dirty="0"/>
              <a:t>Original</a:t>
            </a:r>
            <a:r>
              <a:rPr lang="en-US" sz="3200" b="1" dirty="0"/>
              <a:t> Authors writings.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D. Bible does </a:t>
            </a:r>
            <a:r>
              <a:rPr lang="en-US" sz="3200" b="1" i="1" u="sng" dirty="0"/>
              <a:t>not</a:t>
            </a:r>
            <a:r>
              <a:rPr lang="en-US" sz="3200" b="1" dirty="0"/>
              <a:t> affirm inspiration to copyists, 		translators, or printers.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2. "Manuscript" = "</a:t>
            </a:r>
            <a:r>
              <a:rPr lang="en-US" sz="3200" b="1" dirty="0" err="1"/>
              <a:t>manu</a:t>
            </a:r>
            <a:r>
              <a:rPr lang="en-US" sz="3200" b="1" dirty="0"/>
              <a:t>" = </a:t>
            </a:r>
            <a:r>
              <a:rPr lang="en-US" sz="3200" b="1" u="sng" dirty="0"/>
              <a:t>hand</a:t>
            </a: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		  "script" = </a:t>
            </a:r>
            <a:r>
              <a:rPr lang="en-US" sz="3200" b="1" u="sng" dirty="0"/>
              <a:t>writing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    a. Thus, human error did occur in </a:t>
            </a:r>
            <a:r>
              <a:rPr lang="en-US" sz="3200" b="1" u="sng" dirty="0"/>
              <a:t>copies</a:t>
            </a:r>
            <a:r>
              <a:rPr lang="en-US" sz="3200" b="1" dirty="0"/>
              <a:t>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    b. Ex/ There are </a:t>
            </a:r>
            <a:r>
              <a:rPr lang="en-US" sz="3200" b="1" u="sng" dirty="0"/>
              <a:t>5</a:t>
            </a:r>
            <a:r>
              <a:rPr lang="en-US" sz="3200" b="1" dirty="0"/>
              <a:t> different versions of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Lincoln's Gettysburg Address.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E328F4EA-BC73-C4B7-9B0F-B59191B5BF6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14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555048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0B64CF3F-A75E-8597-C9D2-AFCDCE6135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9353DEC7-9B43-F96E-5FC4-E59926AECCD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Manuscript Evidence of </a:t>
            </a:r>
            <a:r>
              <a:rPr lang="en-US" sz="4400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OT</a:t>
            </a:r>
            <a:endParaRPr sz="4400" u="sng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480E5851-016B-6CFC-0DE0-AA156849774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endParaRPr lang="en-US" sz="800" b="1" u="sng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D5B8FB88-EE26-C837-134A-EC348F1C272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15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1786755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6872D5CF-9B69-790F-53D8-BEF70CEBA3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06BDA24F-C67B-219F-DEA9-9FB08415473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Manuscript Evidence of </a:t>
            </a:r>
            <a:r>
              <a:rPr lang="en-US" sz="4400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OT</a:t>
            </a:r>
            <a:endParaRPr sz="4400" u="sng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3688869-E2F8-78F3-58F8-FD9473D3C84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endParaRPr lang="en-US" sz="800" b="1" u="sng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A. OT copyists did their work with meticulous </a:t>
            </a:r>
            <a:r>
              <a:rPr lang="en-US" sz="3200" b="1" u="sng" dirty="0"/>
              <a:t>care</a:t>
            </a:r>
            <a:r>
              <a:rPr lang="en-US" sz="3200" b="1" dirty="0"/>
              <a:t>. 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E78E17C5-776C-B4B9-BA15-C3F90B9BEC5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16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852682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8C9433FC-188C-0AD0-555A-C2FAD9C690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15C1B51B-2765-2908-6DF0-FECF652E09B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Manuscript Evidence of </a:t>
            </a:r>
            <a:r>
              <a:rPr lang="en-US" sz="4400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OT</a:t>
            </a:r>
            <a:endParaRPr sz="4400" u="sng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930CA828-F219-D7DC-C6FF-B88EE968CD2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endParaRPr lang="en-US" sz="800" b="1" u="sng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A. OT copyists did their work with meticulous </a:t>
            </a:r>
            <a:r>
              <a:rPr lang="en-US" sz="3200" b="1" u="sng" dirty="0"/>
              <a:t>care</a:t>
            </a:r>
            <a:r>
              <a:rPr lang="en-US" sz="3200" b="1" dirty="0"/>
              <a:t>. 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B. </a:t>
            </a:r>
            <a:r>
              <a:rPr lang="en-US" sz="3200" b="1" u="sng" dirty="0"/>
              <a:t>Ezra</a:t>
            </a:r>
            <a:r>
              <a:rPr lang="en-US" sz="3200" b="1" dirty="0"/>
              <a:t>, a priest and scribe, collects and arranges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some of the books of the Hebrew Bible around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450 BC. 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799D4578-516C-E0F2-BC84-9676897B6B1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17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361794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990A75CC-CE78-5F45-508A-8951F58DEB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C4ED82B-BBC6-8CE5-173D-9688BD736BB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Manuscript Evidence of </a:t>
            </a:r>
            <a:r>
              <a:rPr lang="en-US" sz="4400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OT</a:t>
            </a:r>
            <a:endParaRPr sz="4400" u="sng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AC00AC4-D6AA-AEEC-7300-807F9F9ED33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endParaRPr lang="en-US" sz="800" b="1" u="sng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A. OT copyists did their work with meticulous </a:t>
            </a:r>
            <a:r>
              <a:rPr lang="en-US" sz="3200" b="1" u="sng" dirty="0"/>
              <a:t>care</a:t>
            </a:r>
            <a:r>
              <a:rPr lang="en-US" sz="3200" b="1" dirty="0"/>
              <a:t>. 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B. </a:t>
            </a:r>
            <a:r>
              <a:rPr lang="en-US" sz="3200" b="1" u="sng" dirty="0"/>
              <a:t>Ezra</a:t>
            </a:r>
            <a:r>
              <a:rPr lang="en-US" sz="3200" b="1" dirty="0"/>
              <a:t>, a priest and scribe, collects and arranges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some of the books of the Hebrew Bible around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450 BC.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Hebrew scribes (</a:t>
            </a:r>
            <a:r>
              <a:rPr lang="en-US" sz="3200" b="1" dirty="0" err="1"/>
              <a:t>Zopharim</a:t>
            </a:r>
            <a:r>
              <a:rPr lang="en-US" sz="3200" b="1" dirty="0"/>
              <a:t>) copied biblical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manuscripts from 400 BC to 200 AD.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B73BA8C8-1B39-6B55-D448-5458DF3D1B1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18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403764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C63BA853-5651-2C45-88A1-623A77707A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C1C7893B-6ADD-A3D8-31CB-1323017BBF8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Manuscript Evidence of </a:t>
            </a:r>
            <a:r>
              <a:rPr lang="en-US" sz="4400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OT</a:t>
            </a:r>
            <a:endParaRPr sz="4400" u="sng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07AA96FF-F38A-0FA2-1D4F-C874CE7EC49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C. Masoretes – “Masoretic Texts” – put OT text into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its </a:t>
            </a:r>
            <a:r>
              <a:rPr lang="en-US" sz="3200" b="1" u="sng" dirty="0"/>
              <a:t>final</a:t>
            </a:r>
            <a:r>
              <a:rPr lang="en-US" sz="3200" b="1" dirty="0"/>
              <a:t> form btwn. 700-1000 AD.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 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EB34E1D3-CD88-C1F8-6593-2C3C98A760F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19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244762817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5216CAD4-B738-4DF0-0C25-643FF74439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5F14C7A-AEA4-74F2-2A33-22E2D096E01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Manuscript Evidence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559981BF-52CE-F209-B237-35DED32FB6B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I. “Inspiration” extends to </a:t>
            </a:r>
            <a:r>
              <a:rPr lang="en-US" sz="3200" b="1" u="sng" dirty="0"/>
              <a:t>Original</a:t>
            </a:r>
            <a:r>
              <a:rPr lang="en-US" sz="3200" b="1" dirty="0"/>
              <a:t> Authors writings 	</a:t>
            </a:r>
            <a:r>
              <a:rPr lang="en-US" sz="3200" b="1" i="1" dirty="0"/>
              <a:t>alone</a:t>
            </a:r>
            <a:r>
              <a:rPr lang="en-US" sz="3200" b="1" dirty="0"/>
              <a:t>.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14BA3F4B-7346-5EE7-44FF-72707CAE0BF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41398653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0C1E839F-9A57-95D2-5C71-676F111BDA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8E61D310-5D89-2F6A-2A6A-D9F63CEFC3A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Manuscript Evidence of </a:t>
            </a:r>
            <a:r>
              <a:rPr lang="en-US" sz="4400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OT</a:t>
            </a:r>
            <a:endParaRPr sz="4400" u="sng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3C905CF-FCF7-022F-DEFC-B1A48872ECA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D. </a:t>
            </a:r>
            <a:r>
              <a:rPr lang="en-US" sz="3200" b="1" u="sng" dirty="0"/>
              <a:t>Dead Sea</a:t>
            </a:r>
            <a:r>
              <a:rPr lang="en-US" sz="3200" b="1" dirty="0"/>
              <a:t> Scrolls discovered in 1947.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A58A1920-353E-2477-F6AF-71E8B2C3CB4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20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128724426"/>
      </p:ext>
    </p:extLst>
  </p:cSld>
  <p:clrMapOvr>
    <a:masterClrMapping/>
  </p:clrMapOvr>
  <p:transition spd="slow">
    <p:wip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34587CE5-1D45-9F5B-22AD-01A82D8AA7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4B5E003-B7B9-867E-5FB9-1C2A2EA2D0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Manuscript Evidence of </a:t>
            </a:r>
            <a:r>
              <a:rPr lang="en-US" sz="4400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OT</a:t>
            </a:r>
            <a:endParaRPr sz="4400" u="sng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48728107-E7D9-1A51-741D-1D9EB3F3404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D. </a:t>
            </a:r>
            <a:r>
              <a:rPr lang="en-US" sz="3200" b="1" u="sng" dirty="0"/>
              <a:t>Dead Sea</a:t>
            </a:r>
            <a:r>
              <a:rPr lang="en-US" sz="3200" b="1" dirty="0"/>
              <a:t> Scrolls discovered in 1947.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 1. OT texts dated from </a:t>
            </a:r>
            <a:r>
              <a:rPr lang="en-US" sz="3200" b="1" u="sng" dirty="0"/>
              <a:t>250BC</a:t>
            </a:r>
            <a:r>
              <a:rPr lang="en-US" sz="3200" b="1" dirty="0"/>
              <a:t> — 68AD.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3BDDC683-F42A-F8B5-E951-63BA59F50BB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21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922081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50A7AD24-DC1D-2976-0DFB-D79A173371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0C70C30B-106C-13F0-578F-48EB981FFFA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Manuscript Evidence of </a:t>
            </a:r>
            <a:r>
              <a:rPr lang="en-US" sz="4400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OT</a:t>
            </a:r>
            <a:endParaRPr sz="4400" u="sng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6E8DEEC8-BBCD-0A6D-42CA-A8307F0B83D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D. </a:t>
            </a:r>
            <a:r>
              <a:rPr lang="en-US" sz="3200" b="1" u="sng" dirty="0"/>
              <a:t>Dead Sea</a:t>
            </a:r>
            <a:r>
              <a:rPr lang="en-US" sz="3200" b="1" dirty="0"/>
              <a:t> Scrolls discovered in 1947.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 1. OT texts dated from </a:t>
            </a:r>
            <a:r>
              <a:rPr lang="en-US" sz="3200" b="1" u="sng" dirty="0"/>
              <a:t>250BC</a:t>
            </a:r>
            <a:r>
              <a:rPr lang="en-US" sz="3200" b="1" dirty="0"/>
              <a:t> — 68AD.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 2. Portions of </a:t>
            </a:r>
            <a:r>
              <a:rPr lang="en-US" sz="3200" b="1" u="sng" dirty="0"/>
              <a:t>every</a:t>
            </a:r>
            <a:r>
              <a:rPr lang="en-US" sz="3200" b="1" dirty="0"/>
              <a:t> book in the OT except Esther.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C631271F-6B73-8240-282E-C4B35F37616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22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850065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4602A3E4-0254-7A6B-F783-46687C9FE4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1CE5B1AD-DDB5-6041-5447-989B4B8815F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Manuscript Evidence of </a:t>
            </a:r>
            <a:r>
              <a:rPr lang="en-US" sz="4400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OT</a:t>
            </a:r>
            <a:endParaRPr sz="4400" u="sng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4200C7C6-FA20-06C6-631F-E295FEDABAA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D. </a:t>
            </a:r>
            <a:r>
              <a:rPr lang="en-US" sz="3200" b="1" u="sng" dirty="0"/>
              <a:t>Dead Sea</a:t>
            </a:r>
            <a:r>
              <a:rPr lang="en-US" sz="3200" b="1" dirty="0"/>
              <a:t> Scrolls discovered in 1947.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 1. OT texts dated from </a:t>
            </a:r>
            <a:r>
              <a:rPr lang="en-US" sz="3200" b="1" u="sng" dirty="0"/>
              <a:t>250BC</a:t>
            </a:r>
            <a:r>
              <a:rPr lang="en-US" sz="3200" b="1" dirty="0"/>
              <a:t> — 68AD.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 2. Portions of </a:t>
            </a:r>
            <a:r>
              <a:rPr lang="en-US" sz="3200" b="1" u="sng" dirty="0"/>
              <a:t>every</a:t>
            </a:r>
            <a:r>
              <a:rPr lang="en-US" sz="3200" b="1" dirty="0"/>
              <a:t> book in the OT except Esther.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 3. Comparing this Scroll of </a:t>
            </a:r>
            <a:r>
              <a:rPr lang="en-US" sz="3200" b="1" u="sng" dirty="0"/>
              <a:t>Isaiah</a:t>
            </a:r>
            <a:r>
              <a:rPr lang="en-US" sz="3200" b="1" dirty="0"/>
              <a:t> from 200 BC with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the oldest on record until that time (800 AD),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discovered almost no variation at all.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D8C9E356-67E2-8EE4-B85C-59E54096FC4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23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752347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2A68AD24-E9C4-AF49-CDC5-898DB85C07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D6E412B6-0AFF-D057-38BC-C76B294F84E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Manuscript Evidence of </a:t>
            </a:r>
            <a:r>
              <a:rPr lang="en-US" sz="4400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OT</a:t>
            </a:r>
            <a:endParaRPr sz="4400" u="sng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1BCFFC78-D86E-8CB7-981C-A2DB84FB18D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 algn="ctr">
              <a:buNone/>
            </a:pPr>
            <a:endParaRPr lang="en-US" sz="3200" b="1" i="1" dirty="0"/>
          </a:p>
          <a:p>
            <a:pPr marL="76199" indent="0" algn="ctr">
              <a:buNone/>
            </a:pPr>
            <a:r>
              <a:rPr lang="en-US" sz="3200" b="1" i="1" dirty="0"/>
              <a:t>* There is undisputable manuscript evidence that OT </a:t>
            </a:r>
          </a:p>
          <a:p>
            <a:pPr marL="76199" indent="0" algn="ctr">
              <a:buNone/>
            </a:pPr>
            <a:r>
              <a:rPr lang="en-US" sz="3200" b="1" i="1" dirty="0"/>
              <a:t>copies are </a:t>
            </a:r>
            <a:r>
              <a:rPr lang="en-US" sz="3200" b="1" i="1" u="sng" dirty="0"/>
              <a:t>God's</a:t>
            </a:r>
            <a:r>
              <a:rPr lang="en-US" sz="3200" b="1" i="1" dirty="0"/>
              <a:t> </a:t>
            </a:r>
            <a:r>
              <a:rPr lang="en-US" sz="3200" b="1" i="1" u="sng" dirty="0"/>
              <a:t>Word</a:t>
            </a:r>
            <a:r>
              <a:rPr lang="en-US" sz="3200" b="1" i="1" dirty="0"/>
              <a:t>.</a:t>
            </a:r>
            <a:endParaRPr lang="en-US" sz="3200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1908B9B6-C5E5-EEEA-2A1C-CA31EC1ADD1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24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423387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1C86D44C-9439-240C-6077-7B0BEE1EB7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3A367113-D045-5789-C7FC-3CA8D10CBD5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Manuscript Evidence of </a:t>
            </a:r>
            <a:r>
              <a:rPr lang="en-US" sz="4400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NT</a:t>
            </a:r>
            <a:endParaRPr sz="4400" u="sng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6A79F23-5DE1-ACB5-81AA-30DDA9EA29A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7DC9D384-4070-E6AC-2A1D-04A816D9B09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25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41914080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CD96894D-334E-F09A-8917-187BC0ED87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8901EA6A-D409-C02C-BFFD-627E5199EFB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Manuscript Evidence of </a:t>
            </a:r>
            <a:r>
              <a:rPr lang="en-US" sz="4400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NT</a:t>
            </a:r>
            <a:endParaRPr sz="4400" u="sng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2877B0F1-703D-E9E6-CE0F-EFB052D37DF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A. The </a:t>
            </a:r>
            <a:r>
              <a:rPr lang="en-US" sz="3200" b="1" u="sng" dirty="0"/>
              <a:t>Quantity</a:t>
            </a:r>
            <a:r>
              <a:rPr lang="en-US" sz="3200" b="1" dirty="0"/>
              <a:t> of NT manuscripts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4558B3FC-BD25-990B-9985-F76906C7A01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26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231497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ECD02A88-A201-479E-4928-F7784C6289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E6B88D2F-B71F-64CB-ED29-CFFBD8DD21C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Manuscript Evidence of </a:t>
            </a:r>
            <a:r>
              <a:rPr lang="en-US" sz="4400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NT</a:t>
            </a:r>
            <a:endParaRPr sz="4400" u="sng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04F43057-A8A3-E7EE-578E-8F2AFF777A1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A. The </a:t>
            </a:r>
            <a:r>
              <a:rPr lang="en-US" sz="3200" b="1" u="sng" dirty="0"/>
              <a:t>Quantity</a:t>
            </a:r>
            <a:r>
              <a:rPr lang="en-US" sz="3200" b="1" dirty="0"/>
              <a:t> of NT manuscripts</a:t>
            </a:r>
          </a:p>
          <a:p>
            <a:pPr marL="76199" indent="0">
              <a:buNone/>
            </a:pPr>
            <a:r>
              <a:rPr lang="en-US" sz="3200" b="1" dirty="0"/>
              <a:t>   1. Importance of quantity: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C6940ADE-15A0-C887-DC64-0A929F3A26D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27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088336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168546B2-F264-E056-FC11-3576646A92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C8020E8C-D3DE-B4E7-E889-47CF0826B38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Manuscript Evidence of </a:t>
            </a:r>
            <a:r>
              <a:rPr lang="en-US" sz="4400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NT</a:t>
            </a:r>
            <a:endParaRPr sz="4400" u="sng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AD115FEA-A74A-0176-624D-19D5E3F170F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A. The </a:t>
            </a:r>
            <a:r>
              <a:rPr lang="en-US" sz="3200" b="1" u="sng" dirty="0"/>
              <a:t>Quantity</a:t>
            </a:r>
            <a:r>
              <a:rPr lang="en-US" sz="3200" b="1" dirty="0"/>
              <a:t> of NT manuscripts</a:t>
            </a:r>
          </a:p>
          <a:p>
            <a:pPr marL="76199" indent="0">
              <a:buNone/>
            </a:pPr>
            <a:r>
              <a:rPr lang="en-US" sz="3200" b="1" dirty="0"/>
              <a:t>   1. Importance of quantity:</a:t>
            </a:r>
          </a:p>
          <a:p>
            <a:pPr marL="76199" indent="0">
              <a:buNone/>
            </a:pPr>
            <a:r>
              <a:rPr lang="en-US" sz="3200" b="1" dirty="0"/>
              <a:t>       a. Quantity allows us to </a:t>
            </a:r>
            <a:r>
              <a:rPr lang="en-US" sz="3200" b="1" u="sng" dirty="0"/>
              <a:t>compare</a:t>
            </a:r>
            <a:r>
              <a:rPr lang="en-US" sz="3200" b="1" dirty="0"/>
              <a:t> copies &amp; gives </a:t>
            </a:r>
          </a:p>
          <a:p>
            <a:pPr marL="76199" indent="0">
              <a:buNone/>
            </a:pPr>
            <a:r>
              <a:rPr lang="en-US" sz="3200" b="1" dirty="0"/>
              <a:t>	   greater confidence that the original text is </a:t>
            </a:r>
          </a:p>
          <a:p>
            <a:pPr marL="76199" indent="0">
              <a:buNone/>
            </a:pPr>
            <a:r>
              <a:rPr lang="en-US" sz="3200" b="1" dirty="0"/>
              <a:t>	   preserved in those copies.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2FF5C756-D7BD-C071-E141-65E8F79AA1F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28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808261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34738C4A-1105-2CCC-20D8-1E95324EC0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B77FE2E-487F-A01F-1C35-130CB29A5B1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Manuscript Evidence of </a:t>
            </a:r>
            <a:r>
              <a:rPr lang="en-US" sz="4400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NT</a:t>
            </a:r>
            <a:endParaRPr sz="4400" u="sng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A22A7BCC-544C-4175-7C34-AC73BE287E1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A. The </a:t>
            </a:r>
            <a:r>
              <a:rPr lang="en-US" sz="3200" b="1" u="sng" dirty="0"/>
              <a:t>Quantity</a:t>
            </a:r>
            <a:r>
              <a:rPr lang="en-US" sz="3200" b="1" dirty="0"/>
              <a:t> of NT manuscripts</a:t>
            </a:r>
          </a:p>
          <a:p>
            <a:pPr marL="76199" indent="0">
              <a:buNone/>
            </a:pPr>
            <a:r>
              <a:rPr lang="en-US" sz="3200" b="1" dirty="0"/>
              <a:t>   1. Importance of quantity:</a:t>
            </a:r>
          </a:p>
          <a:p>
            <a:pPr marL="76199" indent="0">
              <a:buNone/>
            </a:pPr>
            <a:r>
              <a:rPr lang="en-US" sz="3200" b="1" dirty="0"/>
              <a:t>       a. Quantity allows us to </a:t>
            </a:r>
            <a:r>
              <a:rPr lang="en-US" sz="3200" b="1" u="sng" dirty="0"/>
              <a:t>compare</a:t>
            </a:r>
            <a:r>
              <a:rPr lang="en-US" sz="3200" b="1" dirty="0"/>
              <a:t> copies &amp; gives </a:t>
            </a:r>
          </a:p>
          <a:p>
            <a:pPr marL="76199" indent="0">
              <a:buNone/>
            </a:pPr>
            <a:r>
              <a:rPr lang="en-US" sz="3200" b="1" dirty="0"/>
              <a:t>	   greater confidence that the original text is </a:t>
            </a:r>
          </a:p>
          <a:p>
            <a:pPr marL="76199" indent="0">
              <a:buNone/>
            </a:pPr>
            <a:r>
              <a:rPr lang="en-US" sz="3200" b="1" dirty="0"/>
              <a:t>	   preserved in those copies. </a:t>
            </a:r>
          </a:p>
          <a:p>
            <a:pPr marL="76199" indent="0">
              <a:buNone/>
            </a:pPr>
            <a:r>
              <a:rPr lang="en-US" sz="3200" b="1" dirty="0"/>
              <a:t>       b. Even if one scribe has changed one copy, the </a:t>
            </a:r>
          </a:p>
          <a:p>
            <a:pPr marL="76199" indent="0">
              <a:buNone/>
            </a:pPr>
            <a:r>
              <a:rPr lang="en-US" sz="3200" b="1" dirty="0"/>
              <a:t>	   original text may still be </a:t>
            </a:r>
            <a:r>
              <a:rPr lang="en-US" sz="3200" b="1" u="sng" dirty="0"/>
              <a:t>preserved</a:t>
            </a:r>
            <a:r>
              <a:rPr lang="en-US" sz="3200" b="1" dirty="0"/>
              <a:t> across </a:t>
            </a:r>
          </a:p>
          <a:p>
            <a:pPr marL="76199" indent="0">
              <a:buNone/>
            </a:pPr>
            <a:r>
              <a:rPr lang="en-US" sz="3200" b="1" dirty="0"/>
              <a:t>	   multiple copies. 						   (cp. Gettysburg Address)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AB54FC6C-399C-7700-31F0-39E99119E6D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29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27280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C17EFA4B-EF79-FC10-C773-8F980F4654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3192AB99-3531-1B88-537A-B5C1192FF15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Manuscript Evidence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8717231A-E25E-B504-C8D5-AD6E5C90271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I. “Inspiration” extends to </a:t>
            </a:r>
            <a:r>
              <a:rPr lang="en-US" sz="3200" b="1" u="sng" dirty="0"/>
              <a:t>Original</a:t>
            </a:r>
            <a:r>
              <a:rPr lang="en-US" sz="3200" b="1" dirty="0"/>
              <a:t> Authors writings 	</a:t>
            </a:r>
            <a:r>
              <a:rPr lang="en-US" sz="3200" b="1" i="1" dirty="0"/>
              <a:t>alone</a:t>
            </a:r>
            <a:r>
              <a:rPr lang="en-US" sz="3200" b="1" dirty="0"/>
              <a:t>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A. All Scripture (</a:t>
            </a:r>
            <a:r>
              <a:rPr lang="en-US" sz="3200" b="1" u="sng" dirty="0"/>
              <a:t>written</a:t>
            </a:r>
            <a:r>
              <a:rPr lang="en-US" sz="3200" b="1" dirty="0"/>
              <a:t> word) is God-breathed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- 2 Tim 3:16; 2 Pet 1:21.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B2B8B906-28D6-8F99-E330-BCF0117AAE6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633345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D5F3AD7C-007D-3B4B-4E6C-C71E621F20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4DC0E240-378C-0587-31E7-06E6FE1E897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Manuscript Evidence of </a:t>
            </a:r>
            <a:r>
              <a:rPr lang="en-US" sz="4400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NT</a:t>
            </a:r>
            <a:endParaRPr sz="4400" u="sng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95F999BE-35A2-A185-CA0C-D8FCCC1785F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A. The </a:t>
            </a:r>
            <a:r>
              <a:rPr lang="en-US" sz="3200" b="1" u="sng" dirty="0"/>
              <a:t>Quantity</a:t>
            </a:r>
            <a:r>
              <a:rPr lang="en-US" sz="3200" b="1" dirty="0"/>
              <a:t> of NT manuscripts</a:t>
            </a:r>
          </a:p>
          <a:p>
            <a:pPr marL="76199" indent="0">
              <a:buNone/>
            </a:pPr>
            <a:r>
              <a:rPr lang="en-US" sz="3200" b="1" dirty="0"/>
              <a:t>   2. We have over </a:t>
            </a:r>
            <a:r>
              <a:rPr lang="en-US" sz="3200" b="1" u="sng" dirty="0"/>
              <a:t>5,500</a:t>
            </a:r>
            <a:r>
              <a:rPr lang="en-US" sz="3200" b="1" dirty="0"/>
              <a:t> NT manuscripts – just in </a:t>
            </a:r>
          </a:p>
          <a:p>
            <a:pPr marL="76199" indent="0">
              <a:buNone/>
            </a:pPr>
            <a:r>
              <a:rPr lang="en-US" sz="3200" b="1" dirty="0"/>
              <a:t>		</a:t>
            </a:r>
            <a:r>
              <a:rPr lang="en-US" sz="3200" b="1" i="1" dirty="0"/>
              <a:t>Greek</a:t>
            </a:r>
            <a:r>
              <a:rPr lang="en-US" sz="3200" b="1" dirty="0"/>
              <a:t>.</a:t>
            </a:r>
          </a:p>
          <a:p>
            <a:pPr marL="76199" indent="0"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DBB208B6-90EC-CB91-7008-8777BF9824B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30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707104060"/>
      </p:ext>
    </p:extLst>
  </p:cSld>
  <p:clrMapOvr>
    <a:masterClrMapping/>
  </p:clrMapOvr>
  <p:transition spd="slow">
    <p:wip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F96442DE-6ABF-3149-27BB-85BCBFD9DB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493D3C8-EB6E-52FC-1504-DCDD6B9343C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Manuscript Evidence of </a:t>
            </a:r>
            <a:r>
              <a:rPr lang="en-US" sz="4400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NT</a:t>
            </a:r>
            <a:endParaRPr sz="4400" u="sng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B918913-8273-4A09-90E3-469133B941F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A. The </a:t>
            </a:r>
            <a:r>
              <a:rPr lang="en-US" sz="3200" b="1" u="sng" dirty="0"/>
              <a:t>Quantity</a:t>
            </a:r>
            <a:r>
              <a:rPr lang="en-US" sz="3200" b="1" dirty="0"/>
              <a:t> of NT manuscripts</a:t>
            </a:r>
          </a:p>
          <a:p>
            <a:pPr marL="76199" indent="0">
              <a:buNone/>
            </a:pPr>
            <a:r>
              <a:rPr lang="en-US" sz="3200" b="1" dirty="0"/>
              <a:t>   2. We have over </a:t>
            </a:r>
            <a:r>
              <a:rPr lang="en-US" sz="3200" b="1" u="sng" dirty="0"/>
              <a:t>5,500</a:t>
            </a:r>
            <a:r>
              <a:rPr lang="en-US" sz="3200" b="1" dirty="0"/>
              <a:t> NT manuscripts – just in </a:t>
            </a:r>
          </a:p>
          <a:p>
            <a:pPr marL="76199" indent="0">
              <a:buNone/>
            </a:pPr>
            <a:r>
              <a:rPr lang="en-US" sz="3200" b="1" dirty="0"/>
              <a:t>		</a:t>
            </a:r>
            <a:r>
              <a:rPr lang="en-US" sz="3200" b="1" i="1" dirty="0"/>
              <a:t>Greek</a:t>
            </a:r>
            <a:r>
              <a:rPr lang="en-US" sz="3200" b="1" dirty="0"/>
              <a:t>.</a:t>
            </a:r>
          </a:p>
          <a:p>
            <a:pPr marL="76199" indent="0">
              <a:buNone/>
            </a:pPr>
            <a:r>
              <a:rPr lang="en-US" sz="3200" b="1" dirty="0"/>
              <a:t>	a. This is </a:t>
            </a:r>
            <a:r>
              <a:rPr lang="en-US" sz="3200" b="1" i="1" dirty="0"/>
              <a:t>more</a:t>
            </a:r>
            <a:r>
              <a:rPr lang="en-US" sz="3200" b="1" dirty="0"/>
              <a:t> than writings of Plato, Aristotle, </a:t>
            </a:r>
          </a:p>
          <a:p>
            <a:pPr marL="76199" indent="0">
              <a:buNone/>
            </a:pPr>
            <a:r>
              <a:rPr lang="en-US" sz="3200" b="1" dirty="0"/>
              <a:t>	     Virgin, Cicero - approx. 20 in total (ESV SB).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B2DD72E2-9F66-7C84-AB77-E5ED8DDD9DE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31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755758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A5A39D91-F49E-D54C-381E-F101400999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7ADCCED-4DA2-A679-A80B-CC15C571554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Manuscript Evidence of </a:t>
            </a:r>
            <a:r>
              <a:rPr lang="en-US" sz="4400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NT</a:t>
            </a:r>
            <a:endParaRPr sz="4400" u="sng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A45CD42-E927-FF8E-AABC-DC022B7D91E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A. The </a:t>
            </a:r>
            <a:r>
              <a:rPr lang="en-US" sz="3200" b="1" u="sng" dirty="0"/>
              <a:t>Quantity</a:t>
            </a:r>
            <a:r>
              <a:rPr lang="en-US" sz="3200" b="1" dirty="0"/>
              <a:t> of NT manuscripts</a:t>
            </a:r>
          </a:p>
          <a:p>
            <a:pPr marL="76199" indent="0">
              <a:buNone/>
            </a:pPr>
            <a:r>
              <a:rPr lang="en-US" sz="3200" b="1" dirty="0"/>
              <a:t>   2. We have over </a:t>
            </a:r>
            <a:r>
              <a:rPr lang="en-US" sz="3200" b="1" u="sng" dirty="0"/>
              <a:t>5,500</a:t>
            </a:r>
            <a:r>
              <a:rPr lang="en-US" sz="3200" b="1" dirty="0"/>
              <a:t> NT manuscripts – just in </a:t>
            </a:r>
          </a:p>
          <a:p>
            <a:pPr marL="76199" indent="0">
              <a:buNone/>
            </a:pPr>
            <a:r>
              <a:rPr lang="en-US" sz="3200" b="1" dirty="0"/>
              <a:t>		</a:t>
            </a:r>
            <a:r>
              <a:rPr lang="en-US" sz="3200" b="1" i="1" dirty="0"/>
              <a:t>Greek</a:t>
            </a:r>
            <a:r>
              <a:rPr lang="en-US" sz="3200" b="1" dirty="0"/>
              <a:t>.</a:t>
            </a:r>
          </a:p>
          <a:p>
            <a:pPr marL="76199" indent="0">
              <a:buNone/>
            </a:pPr>
            <a:r>
              <a:rPr lang="en-US" sz="3200" b="1" dirty="0"/>
              <a:t>	a. This is </a:t>
            </a:r>
            <a:r>
              <a:rPr lang="en-US" sz="3200" b="1" i="1" dirty="0"/>
              <a:t>more</a:t>
            </a:r>
            <a:r>
              <a:rPr lang="en-US" sz="3200" b="1" dirty="0"/>
              <a:t> than writings of Plato, Aristotle, </a:t>
            </a:r>
          </a:p>
          <a:p>
            <a:pPr marL="76199" indent="0">
              <a:buNone/>
            </a:pPr>
            <a:r>
              <a:rPr lang="en-US" sz="3200" b="1" dirty="0"/>
              <a:t>	     Virgin, Cicero - approx. 20 in total (ESV SB).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	b. Roman historian, Tacitus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398D55CC-C9E9-7EB1-5980-FB14A64C405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32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508222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7B7935B1-6F2D-3D57-0EBE-5A0909BAFC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C62B44D6-36D7-903F-F265-6CA5BB08599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Manuscript Evidence of </a:t>
            </a:r>
            <a:r>
              <a:rPr lang="en-US" sz="4400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NT</a:t>
            </a:r>
            <a:endParaRPr sz="4400" u="sng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C731B84-B8D2-71B0-4C12-DA6D648659B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A. The </a:t>
            </a:r>
            <a:r>
              <a:rPr lang="en-US" sz="3200" b="1" u="sng" dirty="0"/>
              <a:t>Quantity</a:t>
            </a:r>
            <a:r>
              <a:rPr lang="en-US" sz="3200" b="1" dirty="0"/>
              <a:t> of NT manuscripts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3. </a:t>
            </a:r>
            <a:r>
              <a:rPr lang="en-US" sz="3200" b="1" u="sng" dirty="0"/>
              <a:t>20-25,000</a:t>
            </a:r>
            <a:r>
              <a:rPr lang="en-US" sz="3200" b="1" dirty="0"/>
              <a:t> versions/translations of the NT 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	- “Manuscripts” are in Greek   </a:t>
            </a:r>
          </a:p>
          <a:p>
            <a:pPr marL="76199" indent="0">
              <a:buNone/>
            </a:pPr>
            <a:r>
              <a:rPr lang="en-US" sz="3200" b="1" dirty="0"/>
              <a:t>	- “Version” is Bible text </a:t>
            </a:r>
            <a:r>
              <a:rPr lang="en-US" sz="3200" b="1" u="sng" dirty="0"/>
              <a:t>translated</a:t>
            </a:r>
            <a:r>
              <a:rPr lang="en-US" sz="3200" b="1" dirty="0"/>
              <a:t> into another 			language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BA667337-5C35-9AE7-2EA6-D2335A4737D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33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437782327"/>
      </p:ext>
    </p:extLst>
  </p:cSld>
  <p:clrMapOvr>
    <a:masterClrMapping/>
  </p:clrMapOvr>
  <p:transition spd="slow">
    <p:wip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C6F85790-A6E6-9DCC-70C4-A99E6D590B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DEC94BD8-BDA1-88D3-231C-D05B41EC5C0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Manuscript Evidence of </a:t>
            </a:r>
            <a:r>
              <a:rPr lang="en-US" sz="4400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NT</a:t>
            </a:r>
            <a:endParaRPr sz="4400" u="sng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285FE5FC-5DBE-8E7E-401F-7EBCED670F6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A. The </a:t>
            </a:r>
            <a:r>
              <a:rPr lang="en-US" sz="3200" b="1" u="sng" dirty="0"/>
              <a:t>Quantity</a:t>
            </a:r>
            <a:r>
              <a:rPr lang="en-US" sz="3200" b="1" dirty="0"/>
              <a:t> of NT manuscripts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4. </a:t>
            </a:r>
            <a:r>
              <a:rPr lang="en-US" sz="3200" b="1" u="sng" dirty="0"/>
              <a:t>15-30,000</a:t>
            </a:r>
            <a:r>
              <a:rPr lang="en-US" sz="3200" b="1" dirty="0"/>
              <a:t> Latin texts of NT </a:t>
            </a:r>
          </a:p>
          <a:p>
            <a:pPr marL="76199" indent="0">
              <a:buNone/>
            </a:pPr>
            <a:r>
              <a:rPr lang="en-US" sz="3200" b="1" dirty="0"/>
              <a:t>		(Latin – language of early church)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C8ACFD4D-9701-EDB6-9C48-3D12E3A912D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34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041199800"/>
      </p:ext>
    </p:extLst>
  </p:cSld>
  <p:clrMapOvr>
    <a:masterClrMapping/>
  </p:clrMapOvr>
  <p:transition spd="slow">
    <p:wip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CAB9E3DF-FAFC-520C-F6DB-758BE109C9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20F49A4B-C586-3D11-524D-B5A1987EB26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Manuscript Evidence of </a:t>
            </a:r>
            <a:r>
              <a:rPr lang="en-US" sz="4400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NT</a:t>
            </a:r>
            <a:endParaRPr sz="4400" u="sng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10F53BF6-A32A-6587-2321-0100DCB3870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A. The </a:t>
            </a:r>
            <a:r>
              <a:rPr lang="en-US" sz="3200" b="1" u="sng" dirty="0"/>
              <a:t>Quantity</a:t>
            </a:r>
            <a:r>
              <a:rPr lang="en-US" sz="3200" b="1" dirty="0"/>
              <a:t> of NT manuscripts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4. </a:t>
            </a:r>
            <a:r>
              <a:rPr lang="en-US" sz="3200" b="1" u="sng" dirty="0"/>
              <a:t>15-30,000</a:t>
            </a:r>
            <a:r>
              <a:rPr lang="en-US" sz="3200" b="1" dirty="0"/>
              <a:t> Latin texts of NT </a:t>
            </a:r>
          </a:p>
          <a:p>
            <a:pPr marL="76199" indent="0">
              <a:buNone/>
            </a:pPr>
            <a:r>
              <a:rPr lang="en-US" sz="3200" b="1" dirty="0"/>
              <a:t>		(Latin – language of early church)</a:t>
            </a:r>
          </a:p>
          <a:p>
            <a:pPr marL="76199" indent="0">
              <a:buNone/>
            </a:pPr>
            <a:r>
              <a:rPr lang="en-US" sz="3200" b="1" dirty="0"/>
              <a:t>   5. </a:t>
            </a:r>
            <a:r>
              <a:rPr lang="en-US" sz="3200" b="1" u="sng" dirty="0"/>
              <a:t>1 Million</a:t>
            </a:r>
            <a:r>
              <a:rPr lang="en-US" sz="3200" b="1" dirty="0"/>
              <a:t> quotations from NT in the writings of </a:t>
            </a:r>
          </a:p>
          <a:p>
            <a:pPr marL="76199" indent="0">
              <a:buNone/>
            </a:pPr>
            <a:r>
              <a:rPr lang="en-US" sz="3200" b="1" dirty="0"/>
              <a:t>		early church fathers.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7B3FE42E-5A7A-C3B3-B66B-D0CE1542879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35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0078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BF0B2193-A638-A381-C206-97AC5C264F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60F25939-38C4-E4AD-44E7-D9F7541BD2F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Manuscript Evidence of </a:t>
            </a:r>
            <a:r>
              <a:rPr lang="en-US" sz="4400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NT</a:t>
            </a:r>
            <a:endParaRPr sz="4400" u="sng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5FEBD0F9-2784-4FB1-38D5-CC698970D73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 algn="ctr">
              <a:buNone/>
            </a:pPr>
            <a:endParaRPr lang="en-US" sz="3200" b="1" dirty="0"/>
          </a:p>
          <a:p>
            <a:pPr marL="76199" indent="0" algn="ctr">
              <a:buNone/>
            </a:pPr>
            <a:r>
              <a:rPr lang="en-US" sz="3200" b="1" dirty="0"/>
              <a:t>* There is a tremendous amount of material of the NT  to compare, evaluate, and balance to make sure </a:t>
            </a:r>
          </a:p>
          <a:p>
            <a:pPr marL="76199" indent="0" algn="ctr">
              <a:buNone/>
            </a:pPr>
            <a:r>
              <a:rPr lang="en-US" sz="3200" b="1" dirty="0"/>
              <a:t>that the original message is </a:t>
            </a:r>
            <a:r>
              <a:rPr lang="en-US" sz="3200" b="1" u="sng" dirty="0"/>
              <a:t>maintained</a:t>
            </a:r>
            <a:r>
              <a:rPr lang="en-US" sz="3200" b="1" dirty="0"/>
              <a:t>. </a:t>
            </a:r>
          </a:p>
          <a:p>
            <a:pPr marL="76199" indent="0" algn="ctr">
              <a:buNone/>
            </a:pPr>
            <a:endParaRPr lang="en-US" sz="800" b="1" dirty="0"/>
          </a:p>
          <a:p>
            <a:pPr marL="76199" indent="0" algn="ctr">
              <a:buNone/>
            </a:pPr>
            <a:r>
              <a:rPr lang="en-US" sz="3200" b="1" dirty="0"/>
              <a:t>Ex/ Like a jigsaw puzzle with too many pieces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706F0C69-7084-05D6-58E3-9AD8C2AAA78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36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4215416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E9EDAAB7-206A-F013-7641-4015DFB7E6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290FAC00-2858-92FA-82D7-073EBCCBBD7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Manuscript Evidence of </a:t>
            </a:r>
            <a:r>
              <a:rPr lang="en-US" sz="4400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NT</a:t>
            </a:r>
            <a:endParaRPr sz="4400" u="sng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36EDA5A5-FED1-3204-5E18-7EA172EEF0B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B. The </a:t>
            </a:r>
            <a:r>
              <a:rPr lang="en-US" sz="3200" b="1" u="sng" dirty="0"/>
              <a:t>Date</a:t>
            </a:r>
            <a:r>
              <a:rPr lang="en-US" sz="3200" b="1" dirty="0"/>
              <a:t> of NT texts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5FE28E33-85B7-71D5-8997-AD4666FA8A5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37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405243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FEE47BC0-6436-EC6D-20E5-22074CC24D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B86904D7-D593-2164-9E28-88765718BF1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Manuscript Evidence of </a:t>
            </a:r>
            <a:r>
              <a:rPr lang="en-US" sz="4400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NT</a:t>
            </a:r>
            <a:endParaRPr sz="4400" u="sng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52EAD9C8-D0FE-CBBF-70CB-32A0D08E673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B. The </a:t>
            </a:r>
            <a:r>
              <a:rPr lang="en-US" sz="3200" b="1" u="sng" dirty="0"/>
              <a:t>Date</a:t>
            </a:r>
            <a:r>
              <a:rPr lang="en-US" sz="3200" b="1" dirty="0"/>
              <a:t> of NT texts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1. The closer a copy is to the original writing, the </a:t>
            </a:r>
          </a:p>
          <a:p>
            <a:pPr marL="76199" indent="0">
              <a:buNone/>
            </a:pPr>
            <a:r>
              <a:rPr lang="en-US" sz="3200" b="1" dirty="0"/>
              <a:t>	more </a:t>
            </a:r>
            <a:r>
              <a:rPr lang="en-US" sz="3200" b="1" u="sng" dirty="0"/>
              <a:t>accurate</a:t>
            </a:r>
            <a:r>
              <a:rPr lang="en-US" sz="3200" b="1" dirty="0"/>
              <a:t> it is.</a:t>
            </a:r>
          </a:p>
          <a:p>
            <a:pPr marL="76199" indent="0">
              <a:buNone/>
            </a:pPr>
            <a:r>
              <a:rPr lang="en-US" sz="3200" b="1" dirty="0"/>
              <a:t>	Cp.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B01BA17A-2D06-0D9D-1A12-BD865CA800A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38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362464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22A28AD1-4962-A152-C9F1-6567CAE089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EBE57DD9-964C-B6C3-5D9C-2EDB1774424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Manuscript Evidence of </a:t>
            </a:r>
            <a:r>
              <a:rPr lang="en-US" sz="4400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NT</a:t>
            </a:r>
            <a:endParaRPr sz="4400" u="sng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A219659A-3B6C-78CB-0F85-9FEA948D3E2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B. The </a:t>
            </a:r>
            <a:r>
              <a:rPr lang="en-US" sz="3200" b="1" u="sng" dirty="0"/>
              <a:t>Date</a:t>
            </a:r>
            <a:r>
              <a:rPr lang="en-US" sz="3200" b="1" dirty="0"/>
              <a:t> of NT texts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1. The closer a copy is to the original writing, the </a:t>
            </a:r>
          </a:p>
          <a:p>
            <a:pPr marL="76199" indent="0">
              <a:buNone/>
            </a:pPr>
            <a:r>
              <a:rPr lang="en-US" sz="3200" b="1" dirty="0"/>
              <a:t>	more </a:t>
            </a:r>
            <a:r>
              <a:rPr lang="en-US" sz="3200" b="1" u="sng" dirty="0"/>
              <a:t>accurate</a:t>
            </a:r>
            <a:r>
              <a:rPr lang="en-US" sz="3200" b="1" dirty="0"/>
              <a:t> it is.</a:t>
            </a:r>
          </a:p>
          <a:p>
            <a:pPr marL="76199" indent="0">
              <a:buNone/>
            </a:pPr>
            <a:r>
              <a:rPr lang="en-US" sz="3200" b="1" dirty="0"/>
              <a:t>	Cp. Historian Tacitus wrote ca. 100AD, but the </a:t>
            </a:r>
          </a:p>
          <a:p>
            <a:pPr marL="76199" indent="0">
              <a:buNone/>
            </a:pPr>
            <a:r>
              <a:rPr lang="en-US" sz="3200" b="1" dirty="0"/>
              <a:t>	       earliest copies date ca. 900AD.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CA66C506-A89B-5DD4-5C41-78C0FDBAB0C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39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118656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F228A314-F498-FBDC-154D-E24F7C8B59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885BFAD-F372-701C-9B9B-77361B188AA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Manuscript Evidence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0BD45C47-AA27-BFF6-042C-41976D4BF4E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I. “Inspiration” extends to </a:t>
            </a:r>
            <a:r>
              <a:rPr lang="en-US" sz="3200" b="1" u="sng" dirty="0"/>
              <a:t>Original</a:t>
            </a:r>
            <a:r>
              <a:rPr lang="en-US" sz="3200" b="1" dirty="0"/>
              <a:t> Authors writings 	</a:t>
            </a:r>
            <a:r>
              <a:rPr lang="en-US" sz="3200" b="1" i="1" dirty="0"/>
              <a:t>alone</a:t>
            </a:r>
            <a:r>
              <a:rPr lang="en-US" sz="3200" b="1" dirty="0"/>
              <a:t>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A. All Scripture (</a:t>
            </a:r>
            <a:r>
              <a:rPr lang="en-US" sz="3200" b="1" u="sng" dirty="0"/>
              <a:t>written</a:t>
            </a:r>
            <a:r>
              <a:rPr lang="en-US" sz="3200" b="1" dirty="0"/>
              <a:t> word) is God-breathed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- 2 Tim 3:16; 2 Pet 1:21.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B. Original Scriptures are called the "</a:t>
            </a:r>
            <a:r>
              <a:rPr lang="en-US" sz="3200" b="1" i="1" dirty="0" err="1"/>
              <a:t>Autographa</a:t>
            </a:r>
            <a:r>
              <a:rPr lang="en-US" sz="3200" b="1" dirty="0"/>
              <a:t>"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= "</a:t>
            </a:r>
            <a:r>
              <a:rPr lang="en-US" sz="3200" b="1" u="sng" dirty="0"/>
              <a:t>self</a:t>
            </a:r>
            <a:r>
              <a:rPr lang="en-US" sz="3200" b="1" dirty="0"/>
              <a:t>-writing".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C82A713E-6A48-99C2-413C-F4F207EB2F9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282213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ED41185B-E4E3-433A-9EA1-A9308EE571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91175C9F-56A0-736D-AEEA-B247178ECC3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Manuscript Evidence of </a:t>
            </a:r>
            <a:r>
              <a:rPr lang="en-US" sz="4400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NT</a:t>
            </a:r>
            <a:endParaRPr sz="4400" u="sng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2A7B066C-8CF8-D9EA-9D9E-A481D8AE437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B. The </a:t>
            </a:r>
            <a:r>
              <a:rPr lang="en-US" sz="3200" b="1" u="sng" dirty="0"/>
              <a:t>Date</a:t>
            </a:r>
            <a:r>
              <a:rPr lang="en-US" sz="3200" b="1" dirty="0"/>
              <a:t> of NT texts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1. The closer a copy is to the original writing, the </a:t>
            </a:r>
          </a:p>
          <a:p>
            <a:pPr marL="76199" indent="0">
              <a:buNone/>
            </a:pPr>
            <a:r>
              <a:rPr lang="en-US" sz="3200" b="1" dirty="0"/>
              <a:t>	more </a:t>
            </a:r>
            <a:r>
              <a:rPr lang="en-US" sz="3200" b="1" u="sng" dirty="0"/>
              <a:t>accurate</a:t>
            </a:r>
            <a:r>
              <a:rPr lang="en-US" sz="3200" b="1" dirty="0"/>
              <a:t> it is.</a:t>
            </a:r>
          </a:p>
          <a:p>
            <a:pPr marL="76199" indent="0">
              <a:buNone/>
            </a:pPr>
            <a:r>
              <a:rPr lang="en-US" sz="3200" b="1" dirty="0"/>
              <a:t>	Cp. Historian Tacitus wrote ca. 100AD, but the </a:t>
            </a:r>
          </a:p>
          <a:p>
            <a:pPr marL="76199" indent="0">
              <a:buNone/>
            </a:pPr>
            <a:r>
              <a:rPr lang="en-US" sz="3200" b="1" dirty="0"/>
              <a:t>	       earliest copies date ca. 900AD.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2. We have a dozen manuscripts covering 40% of </a:t>
            </a:r>
          </a:p>
          <a:p>
            <a:pPr marL="76199" indent="0">
              <a:buNone/>
            </a:pPr>
            <a:r>
              <a:rPr lang="en-US" sz="3200" b="1" dirty="0"/>
              <a:t>	the NT from </a:t>
            </a:r>
            <a:r>
              <a:rPr lang="en-US" sz="3200" b="1" u="sng" dirty="0"/>
              <a:t>200</a:t>
            </a:r>
            <a:r>
              <a:rPr lang="en-US" sz="3200" b="1" dirty="0"/>
              <a:t> </a:t>
            </a:r>
            <a:r>
              <a:rPr lang="en-US" sz="3200" b="1" u="sng" dirty="0"/>
              <a:t>AD</a:t>
            </a:r>
            <a:r>
              <a:rPr lang="en-US" sz="3200" b="1" dirty="0"/>
              <a:t>. </a:t>
            </a:r>
          </a:p>
          <a:p>
            <a:pPr marL="76199" indent="0">
              <a:buNone/>
            </a:pPr>
            <a:r>
              <a:rPr lang="en-US" sz="3200" b="1" dirty="0"/>
              <a:t>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85D30CB7-34EB-5E1F-4522-B7D3F86AA65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40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633290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256E7AC4-751A-CC94-26FF-AD3F740BCA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B6B2631C-DD24-DB70-0387-1DA9FE7C0B0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Manuscript Evidence of </a:t>
            </a:r>
            <a:r>
              <a:rPr lang="en-US" sz="4400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NT</a:t>
            </a:r>
            <a:endParaRPr sz="4400" u="sng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9BCF85DA-1C16-D81E-A250-BBA384901F1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B. The </a:t>
            </a:r>
            <a:r>
              <a:rPr lang="en-US" sz="3200" b="1" u="sng" dirty="0"/>
              <a:t>Date</a:t>
            </a:r>
            <a:r>
              <a:rPr lang="en-US" sz="3200" b="1" dirty="0"/>
              <a:t> of NT texts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3. </a:t>
            </a:r>
            <a:r>
              <a:rPr lang="en-US" sz="3200" b="1" u="sng" dirty="0"/>
              <a:t>John</a:t>
            </a:r>
            <a:r>
              <a:rPr lang="en-US" sz="3200" b="1" dirty="0"/>
              <a:t> wrote his Gospel ca. 70-100AD. 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	We have nearly a </a:t>
            </a:r>
            <a:r>
              <a:rPr lang="en-US" sz="3200" b="1" u="sng" dirty="0"/>
              <a:t>complete</a:t>
            </a:r>
            <a:r>
              <a:rPr lang="en-US" sz="3200" b="1" dirty="0"/>
              <a:t> copy of John (P66), </a:t>
            </a:r>
          </a:p>
          <a:p>
            <a:pPr marL="76199" indent="0">
              <a:buNone/>
            </a:pPr>
            <a:r>
              <a:rPr lang="en-US" sz="3200" b="1" dirty="0"/>
              <a:t>	dated to ca. 200AD - roughly </a:t>
            </a:r>
            <a:r>
              <a:rPr lang="en-US" sz="3200" b="1" i="1" dirty="0"/>
              <a:t>100-130 years after </a:t>
            </a:r>
          </a:p>
          <a:p>
            <a:pPr marL="76199" indent="0">
              <a:buNone/>
            </a:pPr>
            <a:r>
              <a:rPr lang="en-US" sz="3200" b="1" dirty="0"/>
              <a:t>	the original autograph.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9934A896-099B-D0D8-DA0C-9535EAE77EB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41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588108166"/>
      </p:ext>
    </p:extLst>
  </p:cSld>
  <p:clrMapOvr>
    <a:masterClrMapping/>
  </p:clrMapOvr>
  <p:transition spd="slow">
    <p:randomBar dir="vert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40CE8F53-D493-0EA0-769C-038F639803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B746614-8B67-7A4C-4024-DA07080E493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Manuscript Evidence of </a:t>
            </a:r>
            <a:r>
              <a:rPr lang="en-US" sz="4400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NT</a:t>
            </a:r>
            <a:endParaRPr sz="4400" u="sng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42EA5F6D-81CF-5AA0-44DA-55B8353AB00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C. The </a:t>
            </a:r>
            <a:r>
              <a:rPr lang="en-US" sz="3200" b="1" u="sng" dirty="0"/>
              <a:t>Quality</a:t>
            </a:r>
            <a:r>
              <a:rPr lang="en-US" sz="3200" b="1" dirty="0"/>
              <a:t> of NT texts </a:t>
            </a:r>
          </a:p>
          <a:p>
            <a:pPr marL="76199" indent="0">
              <a:buNone/>
            </a:pPr>
            <a:r>
              <a:rPr lang="en-US" sz="3200" b="1" dirty="0"/>
              <a:t>     * Critics cite textual variants - places where NT </a:t>
            </a:r>
          </a:p>
          <a:p>
            <a:pPr marL="76199" indent="0">
              <a:buNone/>
            </a:pPr>
            <a:r>
              <a:rPr lang="en-US" sz="3200" b="1" dirty="0"/>
              <a:t>	copies differ.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	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7B2A9F74-0296-D212-5105-250BB7ACD5B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42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698344357"/>
      </p:ext>
    </p:extLst>
  </p:cSld>
  <p:clrMapOvr>
    <a:masterClrMapping/>
  </p:clrMapOvr>
  <p:transition spd="slow">
    <p:randomBar dir="vert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CE1C9CE3-3861-9F9E-D96A-BC04222D8D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D1F4127E-4A29-FCA6-3D1F-5A608F108C2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Manuscript Evidence of </a:t>
            </a:r>
            <a:r>
              <a:rPr lang="en-US" sz="4400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NT</a:t>
            </a:r>
            <a:endParaRPr sz="4400" u="sng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746CF7C5-35A6-74FF-AC1A-62F147C5892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C. The </a:t>
            </a:r>
            <a:r>
              <a:rPr lang="en-US" sz="3200" b="1" u="sng" dirty="0"/>
              <a:t>Quality</a:t>
            </a:r>
            <a:r>
              <a:rPr lang="en-US" sz="3200" b="1" dirty="0"/>
              <a:t> of NT texts </a:t>
            </a:r>
          </a:p>
          <a:p>
            <a:pPr marL="76199" indent="0">
              <a:buNone/>
            </a:pPr>
            <a:r>
              <a:rPr lang="en-US" sz="3200" b="1" dirty="0"/>
              <a:t>     * Critics cite textual variants - places where NT </a:t>
            </a:r>
          </a:p>
          <a:p>
            <a:pPr marL="76199" indent="0">
              <a:buNone/>
            </a:pPr>
            <a:r>
              <a:rPr lang="en-US" sz="3200" b="1" dirty="0"/>
              <a:t>	copies differ.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	1. The vast majority of variants is </a:t>
            </a:r>
            <a:r>
              <a:rPr lang="en-US" sz="3200" b="1" u="sng" dirty="0"/>
              <a:t>insignificant</a:t>
            </a:r>
            <a:r>
              <a:rPr lang="en-US" sz="3200" b="1" dirty="0"/>
              <a:t>.</a:t>
            </a:r>
          </a:p>
          <a:p>
            <a:pPr marL="76199" indent="0">
              <a:buNone/>
            </a:pPr>
            <a:r>
              <a:rPr lang="en-US" sz="3200" b="1" dirty="0"/>
              <a:t>		a.</a:t>
            </a:r>
          </a:p>
          <a:p>
            <a:pPr marL="76199" indent="0">
              <a:buNone/>
            </a:pPr>
            <a:r>
              <a:rPr lang="en-US" sz="3200" b="1" dirty="0"/>
              <a:t>		b.</a:t>
            </a:r>
          </a:p>
          <a:p>
            <a:pPr marL="76199" indent="0">
              <a:buNone/>
            </a:pPr>
            <a:r>
              <a:rPr lang="en-US" sz="3200" b="1" dirty="0"/>
              <a:t>		c.</a:t>
            </a:r>
          </a:p>
          <a:p>
            <a:pPr marL="76199" indent="0">
              <a:buNone/>
            </a:pPr>
            <a:r>
              <a:rPr lang="en-US" sz="3200" b="1" dirty="0"/>
              <a:t>		d.			</a:t>
            </a:r>
          </a:p>
          <a:p>
            <a:pPr marL="76199" indent="0">
              <a:buNone/>
            </a:pPr>
            <a:r>
              <a:rPr lang="en-US" sz="3200" b="1" dirty="0"/>
              <a:t>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408730E3-C2D6-4705-F6D3-86C370D58D8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43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039476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78290FD4-BDD6-A60E-D5B9-529A96DB60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6DFDDC1-A1CF-DB16-A5BA-CEB7C6290C4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Manuscript Evidence of </a:t>
            </a:r>
            <a:r>
              <a:rPr lang="en-US" sz="4400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NT</a:t>
            </a:r>
            <a:endParaRPr sz="4400" u="sng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E4ECA62B-2ABF-6E9D-736E-9C276685DE5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C. The </a:t>
            </a:r>
            <a:r>
              <a:rPr lang="en-US" sz="3200" b="1" u="sng" dirty="0"/>
              <a:t>Quality</a:t>
            </a:r>
            <a:r>
              <a:rPr lang="en-US" sz="3200" b="1" dirty="0"/>
              <a:t> of NT texts </a:t>
            </a:r>
          </a:p>
          <a:p>
            <a:pPr marL="76199" indent="0">
              <a:buNone/>
            </a:pPr>
            <a:r>
              <a:rPr lang="en-US" sz="3200" b="1" dirty="0"/>
              <a:t>   2. Through "textual criticism", we can determine </a:t>
            </a:r>
          </a:p>
          <a:p>
            <a:pPr marL="76199" indent="0">
              <a:buNone/>
            </a:pPr>
            <a:r>
              <a:rPr lang="en-US" sz="3200" b="1" dirty="0"/>
              <a:t>	which text is </a:t>
            </a:r>
            <a:r>
              <a:rPr lang="en-US" sz="3200" b="1" u="sng" dirty="0"/>
              <a:t>original</a:t>
            </a:r>
            <a:r>
              <a:rPr lang="en-US" sz="3200" b="1" dirty="0"/>
              <a:t>.</a:t>
            </a:r>
          </a:p>
          <a:p>
            <a:pPr marL="76199" indent="0">
              <a:buNone/>
            </a:pPr>
            <a:r>
              <a:rPr lang="en-US" sz="3200" b="1" dirty="0"/>
              <a:t>	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472BE9EF-C339-CFBE-66FC-B19BFEC7EA4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44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58972092"/>
      </p:ext>
    </p:extLst>
  </p:cSld>
  <p:clrMapOvr>
    <a:masterClrMapping/>
  </p:clrMapOvr>
  <p:transition spd="slow">
    <p:wipe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637233D4-6750-F5FB-D1B9-6859193354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D85DBECC-0ABF-A6F4-4B4A-934F23884B2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Manuscript Evidence of </a:t>
            </a:r>
            <a:r>
              <a:rPr lang="en-US" sz="4400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NT</a:t>
            </a:r>
            <a:endParaRPr sz="4400" u="sng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6177A26B-EB6F-075A-09CD-E01CE7D3AD6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C. The </a:t>
            </a:r>
            <a:r>
              <a:rPr lang="en-US" sz="3200" b="1" u="sng" dirty="0"/>
              <a:t>Quality</a:t>
            </a:r>
            <a:r>
              <a:rPr lang="en-US" sz="3200" b="1" dirty="0"/>
              <a:t> of NT texts </a:t>
            </a:r>
          </a:p>
          <a:p>
            <a:pPr marL="76199" indent="0">
              <a:buNone/>
            </a:pPr>
            <a:r>
              <a:rPr lang="en-US" sz="3200" b="1" dirty="0"/>
              <a:t>   2. Through "textual criticism", we can determine </a:t>
            </a:r>
          </a:p>
          <a:p>
            <a:pPr marL="76199" indent="0">
              <a:buNone/>
            </a:pPr>
            <a:r>
              <a:rPr lang="en-US" sz="3200" b="1" dirty="0"/>
              <a:t>	which text is </a:t>
            </a:r>
            <a:r>
              <a:rPr lang="en-US" sz="3200" b="1" u="sng" dirty="0"/>
              <a:t>original</a:t>
            </a:r>
            <a:r>
              <a:rPr lang="en-US" sz="3200" b="1" dirty="0"/>
              <a:t>.</a:t>
            </a:r>
          </a:p>
          <a:p>
            <a:pPr marL="76199" indent="0">
              <a:buNone/>
            </a:pPr>
            <a:r>
              <a:rPr lang="en-US" sz="3200" b="1" dirty="0"/>
              <a:t>	a. Mark 1:14 - Jesus came preaching "the gospel </a:t>
            </a:r>
          </a:p>
          <a:p>
            <a:pPr marL="76199" indent="0">
              <a:buNone/>
            </a:pPr>
            <a:r>
              <a:rPr lang="en-US" sz="3200" b="1" dirty="0"/>
              <a:t>	    of God" vs. “the gospel of the kingdom of God"</a:t>
            </a:r>
          </a:p>
          <a:p>
            <a:pPr marL="76199" indent="0">
              <a:buNone/>
            </a:pPr>
            <a:r>
              <a:rPr lang="en-US" sz="8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	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62E8C419-98CA-AC8F-915D-72C92CF42A8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45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179611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19C4B326-31C1-E434-45F4-63EB6E5B55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9716D4DB-DD2A-2767-B3CE-029C3F79127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Manuscript Evidence of </a:t>
            </a:r>
            <a:r>
              <a:rPr lang="en-US" sz="4400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NT</a:t>
            </a:r>
            <a:endParaRPr sz="4400" u="sng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7D805E39-D7C4-238A-D422-F8C7F8154BC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C. The </a:t>
            </a:r>
            <a:r>
              <a:rPr lang="en-US" sz="3200" b="1" u="sng" dirty="0"/>
              <a:t>Quality</a:t>
            </a:r>
            <a:r>
              <a:rPr lang="en-US" sz="3200" b="1" dirty="0"/>
              <a:t> of NT texts </a:t>
            </a:r>
          </a:p>
          <a:p>
            <a:pPr marL="76199" indent="0">
              <a:buNone/>
            </a:pPr>
            <a:r>
              <a:rPr lang="en-US" sz="3200" b="1" dirty="0"/>
              <a:t>   2. Through "textual criticism", we can determine </a:t>
            </a:r>
          </a:p>
          <a:p>
            <a:pPr marL="76199" indent="0">
              <a:buNone/>
            </a:pPr>
            <a:r>
              <a:rPr lang="en-US" sz="3200" b="1" dirty="0"/>
              <a:t>	which text is </a:t>
            </a:r>
            <a:r>
              <a:rPr lang="en-US" sz="3200" b="1" u="sng" dirty="0"/>
              <a:t>original</a:t>
            </a:r>
            <a:r>
              <a:rPr lang="en-US" sz="3200" b="1" dirty="0"/>
              <a:t>.</a:t>
            </a:r>
          </a:p>
          <a:p>
            <a:pPr marL="76199" indent="0">
              <a:buNone/>
            </a:pPr>
            <a:r>
              <a:rPr lang="en-US" sz="3200" b="1" dirty="0"/>
              <a:t>	a. Mark 1:14 - Jesus came preaching "the gospel </a:t>
            </a:r>
          </a:p>
          <a:p>
            <a:pPr marL="76199" indent="0">
              <a:buNone/>
            </a:pPr>
            <a:r>
              <a:rPr lang="en-US" sz="3200" b="1" dirty="0"/>
              <a:t>	    of God" vs. “the gospel of the kingdom of God"</a:t>
            </a:r>
          </a:p>
          <a:p>
            <a:pPr marL="76199" indent="0">
              <a:buNone/>
            </a:pPr>
            <a:r>
              <a:rPr lang="en-US" sz="800" b="1" dirty="0"/>
              <a:t> </a:t>
            </a:r>
          </a:p>
          <a:p>
            <a:pPr marL="76199" indent="0">
              <a:buNone/>
            </a:pPr>
            <a:r>
              <a:rPr lang="en-US" sz="3200" b="1" dirty="0"/>
              <a:t>	    - A scribe added </a:t>
            </a:r>
            <a:r>
              <a:rPr lang="en-US" sz="3200" b="1" i="1" dirty="0"/>
              <a:t>"the kingdom" </a:t>
            </a:r>
            <a:r>
              <a:rPr lang="en-US" sz="3200" b="1" dirty="0"/>
              <a:t>through </a:t>
            </a:r>
          </a:p>
          <a:p>
            <a:pPr marL="76199" indent="0">
              <a:buNone/>
            </a:pPr>
            <a:r>
              <a:rPr lang="en-US" sz="3200" b="1" dirty="0"/>
              <a:t>		</a:t>
            </a:r>
            <a:r>
              <a:rPr lang="en-US" sz="3200" b="1" u="sng" dirty="0"/>
              <a:t>harmonization</a:t>
            </a:r>
            <a:r>
              <a:rPr lang="en-US" sz="3200" b="1" dirty="0"/>
              <a:t> [unknowingly paraphrasing]</a:t>
            </a:r>
          </a:p>
          <a:p>
            <a:pPr marL="76199" indent="0">
              <a:buNone/>
            </a:pPr>
            <a:r>
              <a:rPr lang="en-US" sz="3200" b="1" dirty="0"/>
              <a:t>		from 250+ other Scriptures.</a:t>
            </a:r>
          </a:p>
          <a:p>
            <a:pPr marL="76199" indent="0">
              <a:buNone/>
            </a:pPr>
            <a:r>
              <a:rPr lang="en-US" sz="3200" b="1" dirty="0"/>
              <a:t>			</a:t>
            </a:r>
          </a:p>
          <a:p>
            <a:pPr marL="76199" indent="0">
              <a:buNone/>
            </a:pPr>
            <a:r>
              <a:rPr lang="en-US" sz="3200" b="1" dirty="0"/>
              <a:t>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C78ED5E4-E290-22EA-C9E3-84906E83A4D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46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387644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EBA7E3D8-15DF-A763-2A56-38F2BE29F3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EA993CEE-1AC3-C8BD-E021-5A4159AA3C7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Manuscript Evidence of </a:t>
            </a:r>
            <a:r>
              <a:rPr lang="en-US" sz="4400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NT</a:t>
            </a:r>
            <a:endParaRPr sz="4400" u="sng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6A79F051-4469-5817-7212-EF3AE5FAA4D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C. The </a:t>
            </a:r>
            <a:r>
              <a:rPr lang="en-US" sz="3200" b="1" u="sng" dirty="0"/>
              <a:t>Quality</a:t>
            </a:r>
            <a:r>
              <a:rPr lang="en-US" sz="3200" b="1" dirty="0"/>
              <a:t> of NT texts </a:t>
            </a:r>
          </a:p>
          <a:p>
            <a:pPr marL="76199" indent="0">
              <a:buNone/>
            </a:pPr>
            <a:r>
              <a:rPr lang="en-US" sz="3200" b="1" dirty="0"/>
              <a:t>   2. Through "textual criticism", we can determine </a:t>
            </a:r>
          </a:p>
          <a:p>
            <a:pPr marL="76199" indent="0">
              <a:buNone/>
            </a:pPr>
            <a:r>
              <a:rPr lang="en-US" sz="3200" b="1" dirty="0"/>
              <a:t>	which text is </a:t>
            </a:r>
            <a:r>
              <a:rPr lang="en-US" sz="3200" b="1" u="sng" dirty="0"/>
              <a:t>original</a:t>
            </a:r>
            <a:r>
              <a:rPr lang="en-US" sz="3200" b="1" dirty="0"/>
              <a:t>.</a:t>
            </a:r>
          </a:p>
          <a:p>
            <a:pPr marL="76199" indent="0">
              <a:buNone/>
            </a:pPr>
            <a:r>
              <a:rPr lang="en-US" sz="3200" b="1" dirty="0"/>
              <a:t>	b. Mark 16:9-20 (end) &amp; John 7:53 — 8:11 are </a:t>
            </a:r>
          </a:p>
          <a:p>
            <a:pPr marL="76199" indent="0">
              <a:buNone/>
            </a:pPr>
            <a:r>
              <a:rPr lang="en-US" sz="3200" b="1" dirty="0"/>
              <a:t>		unlikely to exist in the </a:t>
            </a:r>
            <a:r>
              <a:rPr lang="en-US" sz="3200" b="1" u="sng" dirty="0"/>
              <a:t>original</a:t>
            </a:r>
            <a:r>
              <a:rPr lang="en-US" sz="3200" b="1" dirty="0"/>
              <a:t> autographs.</a:t>
            </a: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	</a:t>
            </a:r>
          </a:p>
          <a:p>
            <a:pPr marL="76199" indent="0">
              <a:buNone/>
            </a:pPr>
            <a:r>
              <a:rPr lang="en-US" sz="3200" b="1" dirty="0"/>
              <a:t>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D5C0A206-6E4E-E91B-97CF-B86E1443686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47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142941284"/>
      </p:ext>
    </p:extLst>
  </p:cSld>
  <p:clrMapOvr>
    <a:masterClrMapping/>
  </p:clrMapOvr>
  <p:transition spd="slow">
    <p:wipe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E684DD1D-F7C8-59DA-78DD-F94A8C7E46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3CD42718-D1FA-2FC8-F13C-81CC64E0F3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Manuscript Evidence of </a:t>
            </a:r>
            <a:r>
              <a:rPr lang="en-US" sz="4400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NT</a:t>
            </a:r>
            <a:endParaRPr sz="4400" u="sng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42F0917E-6B9D-71B9-5C9B-5136DBC343E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C. The </a:t>
            </a:r>
            <a:r>
              <a:rPr lang="en-US" sz="3200" b="1" u="sng" dirty="0"/>
              <a:t>Quality</a:t>
            </a:r>
            <a:r>
              <a:rPr lang="en-US" sz="3200" b="1" dirty="0"/>
              <a:t> of NT texts </a:t>
            </a:r>
          </a:p>
          <a:p>
            <a:pPr marL="76199" indent="0">
              <a:buNone/>
            </a:pPr>
            <a:r>
              <a:rPr lang="en-US" sz="3200" b="1" dirty="0"/>
              <a:t>   2. Through "textual criticism", we can determine </a:t>
            </a:r>
          </a:p>
          <a:p>
            <a:pPr marL="76199" indent="0">
              <a:buNone/>
            </a:pPr>
            <a:r>
              <a:rPr lang="en-US" sz="3200" b="1" dirty="0"/>
              <a:t>	which text is </a:t>
            </a:r>
            <a:r>
              <a:rPr lang="en-US" sz="3200" b="1" u="sng" dirty="0"/>
              <a:t>original</a:t>
            </a:r>
            <a:r>
              <a:rPr lang="en-US" sz="3200" b="1" dirty="0"/>
              <a:t>.</a:t>
            </a:r>
          </a:p>
          <a:p>
            <a:pPr marL="76199" indent="0">
              <a:buNone/>
            </a:pPr>
            <a:r>
              <a:rPr lang="en-US" sz="3200" b="1" dirty="0"/>
              <a:t>	b. Mark 16:9-20 (end) &amp; John 7:53 — 8:11 are </a:t>
            </a:r>
          </a:p>
          <a:p>
            <a:pPr marL="76199" indent="0">
              <a:buNone/>
            </a:pPr>
            <a:r>
              <a:rPr lang="en-US" sz="3200" b="1" dirty="0"/>
              <a:t>		unlikely to exist in the </a:t>
            </a:r>
            <a:r>
              <a:rPr lang="en-US" sz="3200" b="1" u="sng" dirty="0"/>
              <a:t>original</a:t>
            </a:r>
            <a:r>
              <a:rPr lang="en-US" sz="3200" b="1" dirty="0"/>
              <a:t> autographs.</a:t>
            </a: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	- These 2 texts </a:t>
            </a:r>
            <a:r>
              <a:rPr lang="en-US" sz="3200" b="1" i="1" dirty="0"/>
              <a:t>do not appear</a:t>
            </a:r>
            <a:r>
              <a:rPr lang="en-US" sz="3200" b="1" dirty="0"/>
              <a:t> in the oldest 	manuscripts of P66, P75 (John), and Codex 	</a:t>
            </a:r>
            <a:r>
              <a:rPr lang="en-US" sz="3200" b="1" dirty="0" err="1"/>
              <a:t>Vaticanus</a:t>
            </a:r>
            <a:r>
              <a:rPr lang="en-US" sz="3200" b="1" dirty="0"/>
              <a:t> (350AD, discovered 1475), 			and Codex Sinaiticus.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9D2E12C8-9039-5EE5-24F4-C5F1006B829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48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804333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882CB022-6A4E-D8C0-7F37-0F466C20BF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38AA8E1A-CDED-5C2B-A1C1-F2C3C32745C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Manuscript Evidence of </a:t>
            </a:r>
            <a:r>
              <a:rPr lang="en-US" sz="4400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NT</a:t>
            </a:r>
            <a:endParaRPr sz="4400" u="sng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71FD25B7-1CBB-57B8-5213-9EF0430137E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C. The </a:t>
            </a:r>
            <a:r>
              <a:rPr lang="en-US" sz="3200" b="1" u="sng" dirty="0"/>
              <a:t>Quality</a:t>
            </a:r>
            <a:r>
              <a:rPr lang="en-US" sz="3200" b="1" dirty="0"/>
              <a:t> of NT texts </a:t>
            </a:r>
          </a:p>
          <a:p>
            <a:pPr marL="76199" indent="0">
              <a:buNone/>
            </a:pPr>
            <a:r>
              <a:rPr lang="en-US" sz="3200" b="1" dirty="0"/>
              <a:t>   3. The numerical statistics can be </a:t>
            </a:r>
            <a:r>
              <a:rPr lang="en-US" sz="3200" b="1" u="sng" dirty="0"/>
              <a:t>misleading</a:t>
            </a:r>
            <a:r>
              <a:rPr lang="en-US" sz="3200" b="1" dirty="0"/>
              <a:t> </a:t>
            </a:r>
          </a:p>
          <a:p>
            <a:pPr marL="76199" indent="0">
              <a:buNone/>
            </a:pPr>
            <a:r>
              <a:rPr lang="en-US" sz="3200" b="1" dirty="0"/>
              <a:t>	simply because the high number of copies we </a:t>
            </a:r>
          </a:p>
          <a:p>
            <a:pPr marL="76199" indent="0">
              <a:buNone/>
            </a:pPr>
            <a:r>
              <a:rPr lang="en-US" sz="3200" b="1" dirty="0"/>
              <a:t>	have increases the opportunities for more </a:t>
            </a:r>
          </a:p>
          <a:p>
            <a:pPr marL="76199" indent="0">
              <a:buNone/>
            </a:pPr>
            <a:r>
              <a:rPr lang="en-US" sz="3200" b="1" dirty="0"/>
              <a:t>	variants.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EA498385-82FD-4F33-931E-1F71063EE1A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49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985665237"/>
      </p:ext>
    </p:extLst>
  </p:cSld>
  <p:clrMapOvr>
    <a:masterClrMapping/>
  </p:clrMapOvr>
  <p:transition spd="slow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057536E7-E139-8628-ADDC-3D0E645D85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293D1DDE-6195-489F-3AF8-156644D3A2B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Manuscript Evidence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0A61E0F8-AD4E-9E22-C933-B198B3D7F8E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I. “Inspiration” extends to </a:t>
            </a:r>
            <a:r>
              <a:rPr lang="en-US" sz="3200" b="1" u="sng" dirty="0"/>
              <a:t>Original</a:t>
            </a:r>
            <a:r>
              <a:rPr lang="en-US" sz="3200" b="1" dirty="0"/>
              <a:t> Authors writings.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C. The </a:t>
            </a:r>
            <a:r>
              <a:rPr lang="en-US" sz="3200" b="1" u="sng" dirty="0"/>
              <a:t>Reliability</a:t>
            </a:r>
            <a:r>
              <a:rPr lang="en-US" sz="3200" b="1" dirty="0"/>
              <a:t> of the NT authors (Kruger, 168-69)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D7262CC5-89E2-B52E-BF4C-75D13FF1398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957329429"/>
      </p:ext>
    </p:extLst>
  </p:cSld>
  <p:clrMapOvr>
    <a:masterClrMapping/>
  </p:clrMapOvr>
  <p:transition spd="slow">
    <p:wipe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86BC9014-698C-C4D3-FAAA-EBC7DC9428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555EC0B5-A215-C9CF-FBEB-B792DD0F2ED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Manuscript Evidence of </a:t>
            </a:r>
            <a:r>
              <a:rPr lang="en-US" sz="4400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NT</a:t>
            </a:r>
            <a:endParaRPr sz="4400" u="sng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A384A64D-4207-C0D7-10B9-9DB7F1F524A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C. The </a:t>
            </a:r>
            <a:r>
              <a:rPr lang="en-US" sz="3200" b="1" u="sng" dirty="0"/>
              <a:t>Quality</a:t>
            </a:r>
            <a:r>
              <a:rPr lang="en-US" sz="3200" b="1" dirty="0"/>
              <a:t> of NT texts </a:t>
            </a:r>
          </a:p>
          <a:p>
            <a:pPr marL="76199" indent="0">
              <a:buNone/>
            </a:pPr>
            <a:r>
              <a:rPr lang="en-US" sz="3200" b="1" dirty="0"/>
              <a:t>   3. The numerical statistics can be </a:t>
            </a:r>
            <a:r>
              <a:rPr lang="en-US" sz="3200" b="1" u="sng" dirty="0"/>
              <a:t>misleading</a:t>
            </a:r>
            <a:r>
              <a:rPr lang="en-US" sz="3200" b="1" dirty="0"/>
              <a:t> </a:t>
            </a:r>
          </a:p>
          <a:p>
            <a:pPr marL="76199" indent="0">
              <a:buNone/>
            </a:pPr>
            <a:r>
              <a:rPr lang="en-US" sz="3200" b="1" dirty="0"/>
              <a:t>	simply because the high number of copies we </a:t>
            </a:r>
          </a:p>
          <a:p>
            <a:pPr marL="76199" indent="0">
              <a:buNone/>
            </a:pPr>
            <a:r>
              <a:rPr lang="en-US" sz="3200" b="1" dirty="0"/>
              <a:t>	have increases the opportunities for more </a:t>
            </a:r>
          </a:p>
          <a:p>
            <a:pPr marL="76199" indent="0">
              <a:buNone/>
            </a:pPr>
            <a:r>
              <a:rPr lang="en-US" sz="3200" b="1" dirty="0"/>
              <a:t>	variants.</a:t>
            </a: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   4. It is important to analyze &amp; critique biblical texts, </a:t>
            </a:r>
          </a:p>
          <a:p>
            <a:pPr marL="76199" indent="0">
              <a:buNone/>
            </a:pPr>
            <a:r>
              <a:rPr lang="en-US" sz="3200" b="1" dirty="0"/>
              <a:t>	but the Bible we have today </a:t>
            </a:r>
            <a:r>
              <a:rPr lang="en-US" sz="3200" b="1" u="sng" dirty="0"/>
              <a:t>passes</a:t>
            </a:r>
            <a:r>
              <a:rPr lang="en-US" sz="3200" b="1" dirty="0"/>
              <a:t> all the tests!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65133357-9CD1-CABB-71FF-B22198B9CB4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50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746350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A995B1D0-C580-C740-395F-64F70BB3B3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21439FFB-C9D4-5475-563D-4BD52CB6E1F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Conclusion: Perfect vs. Accurate</a:t>
            </a:r>
            <a:endParaRPr sz="3800" u="sng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B453121-5058-DC7F-9589-3FA6F822935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263F4780-CB72-E15B-B08D-2695B90816D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51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9269780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E1564E70-190C-3E06-80D9-9A1625618E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CFBAB9F4-D197-A7B9-8C21-2EB7FDBFF66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Conclusion: Perfect vs. Accurate</a:t>
            </a:r>
            <a:endParaRPr sz="3800" u="sng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FB6BFC2-DC07-392B-C88F-A1E51F32D87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Clr>
                <a:schemeClr val="accent5"/>
              </a:buClr>
            </a:pPr>
            <a:r>
              <a:rPr lang="en-US" sz="3200" dirty="0"/>
              <a:t>Only the </a:t>
            </a:r>
            <a:r>
              <a:rPr lang="en-US" sz="3200" u="sng" dirty="0"/>
              <a:t>Original</a:t>
            </a:r>
            <a:r>
              <a:rPr lang="en-US" sz="3200" dirty="0"/>
              <a:t> Autographs were </a:t>
            </a:r>
            <a:r>
              <a:rPr lang="en-US" sz="3200" i="1" dirty="0"/>
              <a:t>perfect</a:t>
            </a:r>
            <a:r>
              <a:rPr lang="en-US" sz="3200" dirty="0"/>
              <a:t> </a:t>
            </a:r>
          </a:p>
          <a:p>
            <a:pPr marL="76199" lvl="0" indent="0">
              <a:buClr>
                <a:schemeClr val="accent5"/>
              </a:buClr>
              <a:buNone/>
            </a:pPr>
            <a:r>
              <a:rPr lang="en-US" sz="3200" dirty="0"/>
              <a:t>	– Inspired by God.</a:t>
            </a: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4B666DBE-8AA5-7894-2DDE-EB8DC329169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52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508495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AD0AD232-540B-5196-66C8-DF6D9717D4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DA2DF017-6EC9-F15A-2355-33F8F670DC2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Conclusion: Perfect vs. Accurate</a:t>
            </a:r>
            <a:endParaRPr sz="3800" u="sng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06588F3-D9BD-D2CE-3B5D-36AD182835A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Clr>
                <a:schemeClr val="accent5"/>
              </a:buClr>
            </a:pPr>
            <a:r>
              <a:rPr lang="en-US" sz="3200" dirty="0"/>
              <a:t>Only the </a:t>
            </a:r>
            <a:r>
              <a:rPr lang="en-US" sz="3200" u="sng" dirty="0"/>
              <a:t>Original</a:t>
            </a:r>
            <a:r>
              <a:rPr lang="en-US" sz="3200" dirty="0"/>
              <a:t> Autographs were </a:t>
            </a:r>
            <a:r>
              <a:rPr lang="en-US" sz="3200" i="1" dirty="0"/>
              <a:t>perfect</a:t>
            </a:r>
            <a:r>
              <a:rPr lang="en-US" sz="3200" dirty="0"/>
              <a:t> </a:t>
            </a:r>
          </a:p>
          <a:p>
            <a:pPr marL="76199" lvl="0" indent="0">
              <a:buClr>
                <a:schemeClr val="accent5"/>
              </a:buClr>
              <a:buNone/>
            </a:pPr>
            <a:r>
              <a:rPr lang="en-US" sz="3200" dirty="0"/>
              <a:t>	– Inspired by God.</a:t>
            </a:r>
          </a:p>
          <a:p>
            <a:pPr>
              <a:buClr>
                <a:schemeClr val="accent5"/>
              </a:buClr>
            </a:pPr>
            <a:r>
              <a:rPr lang="en-US" sz="3200" dirty="0"/>
              <a:t>Copies &amp; translations do </a:t>
            </a:r>
            <a:r>
              <a:rPr lang="en-US" sz="3200" u="sng" dirty="0"/>
              <a:t>not</a:t>
            </a:r>
            <a:r>
              <a:rPr lang="en-US" sz="3200" dirty="0"/>
              <a:t> have a Perpetual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dirty="0"/>
              <a:t>	Inspiration and, thus, they were subject to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dirty="0"/>
              <a:t>	human fallibility.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2D91F2F1-A362-5E31-872B-E1B4A2DA7B5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53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652637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25B84823-315C-7DDD-E7B2-CB3D9B319D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408FC3DD-8242-FA41-7301-0D063CFB8CE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Conclusion: Perfect vs. Accurate</a:t>
            </a:r>
            <a:endParaRPr sz="3800" u="sng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5F3F505E-350D-E93F-CB46-2D0DA277DCA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Clr>
                <a:schemeClr val="accent5"/>
              </a:buClr>
            </a:pPr>
            <a:r>
              <a:rPr lang="en-US" sz="3200" dirty="0"/>
              <a:t>Translations, though not perfect, are </a:t>
            </a:r>
          </a:p>
          <a:p>
            <a:pPr marL="76199" lvl="0" indent="0">
              <a:buClr>
                <a:schemeClr val="accent5"/>
              </a:buClr>
              <a:buNone/>
            </a:pPr>
            <a:r>
              <a:rPr lang="en-US" sz="3200" dirty="0"/>
              <a:t>	NEVERTHELESS </a:t>
            </a:r>
            <a:r>
              <a:rPr lang="en-US" sz="3200" u="sng" dirty="0"/>
              <a:t>ACCURATE</a:t>
            </a:r>
            <a:r>
              <a:rPr lang="en-US" sz="3200" dirty="0"/>
              <a:t>!</a:t>
            </a: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1BD70E74-35A9-1CD7-AD38-DAA2F1569B6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54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502883489"/>
      </p:ext>
    </p:extLst>
  </p:cSld>
  <p:clrMapOvr>
    <a:masterClrMapping/>
  </p:clrMapOvr>
  <p:transition spd="slow">
    <p:wipe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9A6562AD-6DB5-1A8A-CAE3-D7D379D2FE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5EF03B89-0E9B-0CEF-367A-8BB1E5CE9A2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Conclusion: Perfect vs. Accurate</a:t>
            </a:r>
            <a:endParaRPr sz="3800" u="sng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18E5BED-5FA1-D7EC-F85A-234D786829C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Clr>
                <a:schemeClr val="accent5"/>
              </a:buClr>
            </a:pPr>
            <a:r>
              <a:rPr lang="en-US" sz="3200" dirty="0"/>
              <a:t>Translations, though not perfect, are </a:t>
            </a:r>
          </a:p>
          <a:p>
            <a:pPr marL="76199" lvl="0" indent="0">
              <a:buClr>
                <a:schemeClr val="accent5"/>
              </a:buClr>
              <a:buNone/>
            </a:pPr>
            <a:r>
              <a:rPr lang="en-US" sz="3200" dirty="0"/>
              <a:t>	NEVERTHELESS </a:t>
            </a:r>
            <a:r>
              <a:rPr lang="en-US" sz="3200" u="sng" dirty="0"/>
              <a:t>ACCURATE</a:t>
            </a:r>
            <a:r>
              <a:rPr lang="en-US" sz="3200" dirty="0"/>
              <a:t>!</a:t>
            </a:r>
          </a:p>
          <a:p>
            <a:pPr marL="76199" indent="0">
              <a:buNone/>
            </a:pPr>
            <a:r>
              <a:rPr lang="en-US" sz="3200" dirty="0"/>
              <a:t>	Ex #1: An archer shoots a deer</a:t>
            </a:r>
          </a:p>
          <a:p>
            <a:pPr marL="76199" indent="0">
              <a:buNone/>
            </a:pPr>
            <a:r>
              <a:rPr lang="en-US" sz="3200" dirty="0"/>
              <a:t>	</a:t>
            </a: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57C96485-113E-E4D3-DED1-0541FA642DD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55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229589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3B37F562-0D90-A6AD-B1C8-A08C03B26F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58D9C658-EABA-32E5-E27D-991F39B0B2E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Conclusion: Perfect vs. Accurate</a:t>
            </a:r>
            <a:endParaRPr sz="3800" u="sng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2ED192C4-51BF-B0F5-1414-FD1AE36BC31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Clr>
                <a:schemeClr val="accent5"/>
              </a:buClr>
            </a:pPr>
            <a:r>
              <a:rPr lang="en-US" sz="3200" dirty="0"/>
              <a:t>Translations, though not perfect, are </a:t>
            </a:r>
          </a:p>
          <a:p>
            <a:pPr marL="76199" lvl="0" indent="0">
              <a:buClr>
                <a:schemeClr val="accent5"/>
              </a:buClr>
              <a:buNone/>
            </a:pPr>
            <a:r>
              <a:rPr lang="en-US" sz="3200" dirty="0"/>
              <a:t>	NEVERTHELESS </a:t>
            </a:r>
            <a:r>
              <a:rPr lang="en-US" sz="3200" u="sng" dirty="0"/>
              <a:t>ACCURATE</a:t>
            </a:r>
            <a:r>
              <a:rPr lang="en-US" sz="3200" dirty="0"/>
              <a:t>!</a:t>
            </a:r>
          </a:p>
          <a:p>
            <a:pPr marL="76199" indent="0">
              <a:buNone/>
            </a:pPr>
            <a:r>
              <a:rPr lang="en-US" sz="3200" dirty="0"/>
              <a:t>	Ex #1: An archer shoots a deer</a:t>
            </a:r>
          </a:p>
          <a:p>
            <a:pPr marL="76199" indent="0">
              <a:buNone/>
            </a:pPr>
            <a:r>
              <a:rPr lang="en-US" sz="3200" dirty="0"/>
              <a:t>	Ex #2: Basketball shot hits the rim instead of a </a:t>
            </a:r>
          </a:p>
          <a:p>
            <a:pPr marL="76199" indent="0">
              <a:buNone/>
            </a:pPr>
            <a:r>
              <a:rPr lang="en-US" sz="3200" dirty="0"/>
              <a:t>		  	swish = Not perfect, but </a:t>
            </a:r>
            <a:r>
              <a:rPr lang="en-US" sz="3200" i="1" u="sng" dirty="0"/>
              <a:t>accurate</a:t>
            </a:r>
            <a:r>
              <a:rPr lang="en-US" sz="3200" dirty="0"/>
              <a:t>.</a:t>
            </a:r>
          </a:p>
          <a:p>
            <a:pPr marL="76199" indent="0">
              <a:buNone/>
            </a:pPr>
            <a:r>
              <a:rPr lang="en-US" sz="3200" dirty="0"/>
              <a:t> 	</a:t>
            </a: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51AAEAB3-34F8-DAC2-F81E-16F74507153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56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816786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5ADFDE94-EFAC-7B9B-DFC2-46D3DF68B1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3EDD0153-0203-3EBD-AD00-AD705D76375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Conclusion: Perfect vs. Accurate</a:t>
            </a:r>
            <a:endParaRPr sz="3800" u="sng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6BF445D0-078E-A495-85F7-67D8E329EBD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Clr>
                <a:schemeClr val="accent5"/>
              </a:buClr>
            </a:pPr>
            <a:r>
              <a:rPr lang="en-US" sz="3200" dirty="0"/>
              <a:t>Translations, though not perfect, are </a:t>
            </a:r>
          </a:p>
          <a:p>
            <a:pPr marL="76199" lvl="0" indent="0">
              <a:buClr>
                <a:schemeClr val="accent5"/>
              </a:buClr>
              <a:buNone/>
            </a:pPr>
            <a:r>
              <a:rPr lang="en-US" sz="3200" dirty="0"/>
              <a:t>	NEVERTHELESS </a:t>
            </a:r>
            <a:r>
              <a:rPr lang="en-US" sz="3200" u="sng" dirty="0"/>
              <a:t>ACCURATE</a:t>
            </a:r>
            <a:r>
              <a:rPr lang="en-US" sz="3200" dirty="0"/>
              <a:t>!</a:t>
            </a:r>
          </a:p>
          <a:p>
            <a:pPr marL="76199" indent="0">
              <a:buNone/>
            </a:pPr>
            <a:r>
              <a:rPr lang="en-US" sz="3200" dirty="0"/>
              <a:t>	Ex #1: An archer shoots a deer</a:t>
            </a:r>
          </a:p>
          <a:p>
            <a:pPr marL="76199" indent="0">
              <a:buNone/>
            </a:pPr>
            <a:r>
              <a:rPr lang="en-US" sz="3200" dirty="0"/>
              <a:t>	Ex #2: Basketball shot hits the rim instead of a </a:t>
            </a:r>
          </a:p>
          <a:p>
            <a:pPr marL="76199" indent="0">
              <a:buNone/>
            </a:pPr>
            <a:r>
              <a:rPr lang="en-US" sz="3200" dirty="0"/>
              <a:t>		  	swish = Not perfect, but </a:t>
            </a:r>
            <a:r>
              <a:rPr lang="en-US" sz="3200" i="1" u="sng" dirty="0"/>
              <a:t>accurate</a:t>
            </a:r>
            <a:r>
              <a:rPr lang="en-US" sz="3200" dirty="0"/>
              <a:t>.</a:t>
            </a:r>
          </a:p>
          <a:p>
            <a:pPr marL="76199" indent="0">
              <a:buNone/>
            </a:pPr>
            <a:r>
              <a:rPr lang="en-US" sz="3200" dirty="0"/>
              <a:t> 	Ex #3: Ezra's 2nd was not as beautiful as 				Solomon’s temple, but God 					accepted the worshiped from				this temple.  </a:t>
            </a: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4753D10B-FF6D-0211-800E-3027E34F064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57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558784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FBE7BD6C-51CC-08AA-0569-E353AE20AF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500C7CC0-B950-F74C-9B6A-D422C656D79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Conclusion: Perfect vs. Accurate</a:t>
            </a:r>
            <a:endParaRPr sz="3800" u="sng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30373B61-C146-6C8C-2DD9-B5C54D5CA7E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chemeClr val="accent5"/>
              </a:buClr>
            </a:pPr>
            <a:r>
              <a:rPr lang="en-US" sz="3200" dirty="0"/>
              <a:t> We have reliable, accurate, and authoritative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dirty="0"/>
              <a:t>	evidence that what we have was written by the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dirty="0"/>
              <a:t>	prophets and </a:t>
            </a:r>
            <a:r>
              <a:rPr lang="en-US" sz="3200" u="sng" dirty="0"/>
              <a:t>apostles</a:t>
            </a:r>
            <a:r>
              <a:rPr lang="en-US" sz="3200" dirty="0"/>
              <a:t>;</a:t>
            </a: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8ECA8042-3DBB-DC93-1DFE-7F4C434746A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58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690140686"/>
      </p:ext>
    </p:extLst>
  </p:cSld>
  <p:clrMapOvr>
    <a:masterClrMapping/>
  </p:clrMapOvr>
  <p:transition spd="slow">
    <p:randomBar dir="vert"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F8164835-77BB-E663-B67D-47076BA3D1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552CC31A-01E2-4198-21CD-9F4E18F34E5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Conclusion: Perfect vs. Accurate</a:t>
            </a:r>
            <a:endParaRPr sz="3800" u="sng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65A13806-A671-B0BB-0230-B297A941AFA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chemeClr val="accent5"/>
              </a:buClr>
            </a:pPr>
            <a:r>
              <a:rPr lang="en-US" sz="3200" dirty="0"/>
              <a:t> We have reliable, accurate, and authoritative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dirty="0"/>
              <a:t>	evidence that what we have was written by the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dirty="0"/>
              <a:t>	prophets and </a:t>
            </a:r>
            <a:r>
              <a:rPr lang="en-US" sz="3200" u="sng" dirty="0"/>
              <a:t>apostles</a:t>
            </a:r>
            <a:r>
              <a:rPr lang="en-US" sz="3200" dirty="0"/>
              <a:t>;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dirty="0"/>
              <a:t> </a:t>
            </a:r>
          </a:p>
          <a:p>
            <a:pPr>
              <a:buClr>
                <a:schemeClr val="accent5"/>
              </a:buClr>
            </a:pPr>
            <a:r>
              <a:rPr lang="en-US" sz="3200" dirty="0"/>
              <a:t> and that what they wrote was the </a:t>
            </a:r>
            <a:r>
              <a:rPr lang="en-US" sz="3200" u="sng" dirty="0"/>
              <a:t>Word</a:t>
            </a:r>
            <a:r>
              <a:rPr lang="en-US" sz="3200" dirty="0"/>
              <a:t> of </a:t>
            </a:r>
            <a:r>
              <a:rPr lang="en-US" sz="3200" u="sng" dirty="0"/>
              <a:t>God</a:t>
            </a:r>
            <a:r>
              <a:rPr lang="en-US" sz="3200" dirty="0"/>
              <a:t>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dirty="0"/>
              <a:t>	breathed out upon them!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dirty="0"/>
          </a:p>
          <a:p>
            <a:pPr marL="76199" lvl="0" indent="0">
              <a:buClr>
                <a:schemeClr val="accent5"/>
              </a:buClr>
              <a:buNone/>
            </a:pPr>
            <a:r>
              <a:rPr lang="en-US" sz="3200" dirty="0"/>
              <a:t>	</a:t>
            </a: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EBF586C3-6134-5802-DE98-6044AA22FCC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59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966052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F1A588B3-0E23-02AB-BBD5-DDF54D3712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442D5D60-7EEA-A08C-6436-9A115D73292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Manuscript Evidence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B347EB8D-12B1-66FC-F5E0-96AE85912C6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I. “Inspiration” extends to </a:t>
            </a:r>
            <a:r>
              <a:rPr lang="en-US" sz="3200" b="1" u="sng" dirty="0"/>
              <a:t>Original</a:t>
            </a:r>
            <a:r>
              <a:rPr lang="en-US" sz="3200" b="1" dirty="0"/>
              <a:t> Authors writings.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C. The </a:t>
            </a:r>
            <a:r>
              <a:rPr lang="en-US" sz="3200" b="1" u="sng" dirty="0"/>
              <a:t>Reliability</a:t>
            </a:r>
            <a:r>
              <a:rPr lang="en-US" sz="3200" b="1" dirty="0"/>
              <a:t> of the NT authors (Kruger, 168-69)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  1. All were all </a:t>
            </a:r>
            <a:r>
              <a:rPr lang="en-US" sz="3200" b="1" u="sng" dirty="0"/>
              <a:t>eyewitnesses</a:t>
            </a:r>
            <a:r>
              <a:rPr lang="en-US" sz="3200" b="1" dirty="0"/>
              <a:t> of Jesus' life - Lk 1:1-4;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Acts 1:1-3; 1 Pet 5:1; 2 Pet 1:16; </a:t>
            </a:r>
            <a:r>
              <a:rPr lang="en-US" sz="3200" b="1" i="1" u="sng" dirty="0"/>
              <a:t>I Jn 1:1-4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331606CA-5157-C20D-B8F3-B0E495C997E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6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728730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>
          <a:extLst>
            <a:ext uri="{FF2B5EF4-FFF2-40B4-BE49-F238E27FC236}">
              <a16:creationId xmlns:a16="http://schemas.microsoft.com/office/drawing/2014/main" id="{1C2204EF-F0BE-69F7-009A-027E774E58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1">
            <a:extLst>
              <a:ext uri="{FF2B5EF4-FFF2-40B4-BE49-F238E27FC236}">
                <a16:creationId xmlns:a16="http://schemas.microsoft.com/office/drawing/2014/main" id="{447F1CEA-CF74-A1BE-BE4D-BB9C6D97AD21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0" y="1948001"/>
            <a:ext cx="5799083" cy="296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 dirty="0"/>
              <a:t>How We Got </a:t>
            </a:r>
            <a:br>
              <a:rPr lang="en" dirty="0"/>
            </a:br>
            <a:r>
              <a:rPr lang="en" dirty="0"/>
              <a:t>Our Bible #8:</a:t>
            </a:r>
            <a:br>
              <a:rPr lang="en" dirty="0"/>
            </a:br>
            <a:br>
              <a:rPr lang="en" sz="800" dirty="0"/>
            </a:br>
            <a:r>
              <a:rPr lang="en-US" sz="44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Manuscript Evidence</a:t>
            </a:r>
            <a:br>
              <a:rPr lang="en-US" sz="4400" b="1" i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4400" b="1" i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     </a:t>
            </a:r>
            <a:endParaRPr sz="4400" i="1" dirty="0">
              <a:solidFill>
                <a:schemeClr val="accent6">
                  <a:lumMod val="60000"/>
                  <a:lumOff val="40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8285158"/>
      </p:ext>
    </p:extLst>
  </p:cSld>
  <p:clrMapOvr>
    <a:masterClrMapping/>
  </p:clrMapOvr>
  <p:transition spd="slow"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13305D5D-C57A-DE80-655B-D4C7C30E05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27390D36-0A66-1F68-2B31-9F63F150150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Manuscript Evidence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33823D15-F5F7-97D7-3DC6-6EEEBB374C4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I. “Inspiration” extends to </a:t>
            </a:r>
            <a:r>
              <a:rPr lang="en-US" sz="3200" b="1" u="sng" dirty="0"/>
              <a:t>Original</a:t>
            </a:r>
            <a:r>
              <a:rPr lang="en-US" sz="3200" b="1" dirty="0"/>
              <a:t> Authors writings.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C. The </a:t>
            </a:r>
            <a:r>
              <a:rPr lang="en-US" sz="3200" b="1" u="sng" dirty="0"/>
              <a:t>Reliability</a:t>
            </a:r>
            <a:r>
              <a:rPr lang="en-US" sz="3200" b="1" dirty="0"/>
              <a:t> of the NT authors (Kruger, 168-69)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  1. All were all </a:t>
            </a:r>
            <a:r>
              <a:rPr lang="en-US" sz="3200" b="1" u="sng" dirty="0"/>
              <a:t>eyewitnesses</a:t>
            </a:r>
            <a:r>
              <a:rPr lang="en-US" sz="3200" b="1" dirty="0"/>
              <a:t> of Jesus' life - Lk 1:1-4;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Acts 1:1-3; 1 Pet 5:1; 2 Pet 1:16; </a:t>
            </a:r>
            <a:r>
              <a:rPr lang="en-US" sz="3200" b="1" i="1" u="sng" dirty="0"/>
              <a:t>I Jn 1:1-4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  2. All were apostles ("messengers") expressly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</a:t>
            </a:r>
            <a:r>
              <a:rPr lang="en-US" sz="3200" b="1" u="sng" dirty="0"/>
              <a:t>commissioned</a:t>
            </a:r>
            <a:r>
              <a:rPr lang="en-US" sz="3200" b="1" dirty="0"/>
              <a:t> by Christ to 	represent him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- Jn 14:25-26 &amp; Mt 28:18-20.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B428F0DF-B298-4269-C94E-1FBF2BBF726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7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812804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D18C5E9D-CF09-CF72-F3AB-4B2D4E097F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6A7AB56A-B51E-B37F-3612-AC269633CAA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Manuscript Evidence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B545E951-9C3C-D084-CA4D-A65317B4D89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I. “Inspiration” extends to </a:t>
            </a:r>
            <a:r>
              <a:rPr lang="en-US" sz="3200" b="1" u="sng" dirty="0"/>
              <a:t>Original</a:t>
            </a:r>
            <a:r>
              <a:rPr lang="en-US" sz="3200" b="1" dirty="0"/>
              <a:t> Authors writings.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C. The </a:t>
            </a:r>
            <a:r>
              <a:rPr lang="en-US" sz="3200" b="1" u="sng" dirty="0"/>
              <a:t>Reliability</a:t>
            </a:r>
            <a:r>
              <a:rPr lang="en-US" sz="3200" b="1" dirty="0"/>
              <a:t> of the NT authors (Kruger, 168-69)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  3. All had accurate &amp; </a:t>
            </a:r>
            <a:r>
              <a:rPr lang="en-US" sz="3200" b="1" u="sng" dirty="0"/>
              <a:t>detailed</a:t>
            </a:r>
            <a:r>
              <a:rPr lang="en-US" sz="3200" b="1" dirty="0"/>
              <a:t> knowledge of the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geography, culture, language, and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practices of first-century Palestine. 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F0794293-614F-FF25-7EE0-C7418CBECE6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8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548863715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E4565FDB-7290-0874-549D-130035E496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75A6ABA-7D4C-9931-1204-2F20395217E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Manuscript Evidence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1AE96051-01FC-4058-A28A-E5F9A561507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I. “Inspiration” extends to </a:t>
            </a:r>
            <a:r>
              <a:rPr lang="en-US" sz="3200" b="1" u="sng" dirty="0"/>
              <a:t>Original</a:t>
            </a:r>
            <a:r>
              <a:rPr lang="en-US" sz="3200" b="1" dirty="0"/>
              <a:t> Authors writings.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C. The </a:t>
            </a:r>
            <a:r>
              <a:rPr lang="en-US" sz="3200" b="1" u="sng" dirty="0"/>
              <a:t>Reliability</a:t>
            </a:r>
            <a:r>
              <a:rPr lang="en-US" sz="3200" b="1" dirty="0"/>
              <a:t> of the NT authors (Kruger, 168-69)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  3. All had accurate &amp; </a:t>
            </a:r>
            <a:r>
              <a:rPr lang="en-US" sz="3200" b="1" u="sng" dirty="0"/>
              <a:t>detailed</a:t>
            </a:r>
            <a:r>
              <a:rPr lang="en-US" sz="3200" b="1" dirty="0"/>
              <a:t> knowledge of the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geography, culture, language, and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practices of first-century Palestine.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     4. All had intimate knowledge of Jewish </a:t>
            </a:r>
            <a:r>
              <a:rPr lang="en-US" sz="3200" b="1" u="sng" dirty="0"/>
              <a:t>names</a:t>
            </a:r>
            <a:r>
              <a:rPr lang="en-US" sz="3200" b="1" dirty="0"/>
              <a:t>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used in Palestine vs. other regions.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8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38153780-152C-932E-9FC8-FE65D05F54F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9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503114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alerio template">
  <a:themeElements>
    <a:clrScheme name="Custom 347">
      <a:dk1>
        <a:srgbClr val="263248"/>
      </a:dk1>
      <a:lt1>
        <a:srgbClr val="FFFFFF"/>
      </a:lt1>
      <a:dk2>
        <a:srgbClr val="434343"/>
      </a:dk2>
      <a:lt2>
        <a:srgbClr val="E0E4E9"/>
      </a:lt2>
      <a:accent1>
        <a:srgbClr val="3F5378"/>
      </a:accent1>
      <a:accent2>
        <a:srgbClr val="263248"/>
      </a:accent2>
      <a:accent3>
        <a:srgbClr val="92A8C8"/>
      </a:accent3>
      <a:accent4>
        <a:srgbClr val="C7D3E6"/>
      </a:accent4>
      <a:accent5>
        <a:srgbClr val="FF9800"/>
      </a:accent5>
      <a:accent6>
        <a:srgbClr val="D26F00"/>
      </a:accent6>
      <a:hlink>
        <a:srgbClr val="3F5378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14113</TotalTime>
  <Words>2675</Words>
  <Application>Microsoft Office PowerPoint</Application>
  <PresentationFormat>On-screen Show (4:3)</PresentationFormat>
  <Paragraphs>647</Paragraphs>
  <Slides>60</Slides>
  <Notes>60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67" baseType="lpstr">
      <vt:lpstr>Arial</vt:lpstr>
      <vt:lpstr>Arvo</vt:lpstr>
      <vt:lpstr>Calibri</vt:lpstr>
      <vt:lpstr>Roboto</vt:lpstr>
      <vt:lpstr>Roboto Condensed</vt:lpstr>
      <vt:lpstr>Roboto Condensed Light</vt:lpstr>
      <vt:lpstr>Salerio template</vt:lpstr>
      <vt:lpstr>How We Got  Our Bible #8:  - Manuscript Evidence         </vt:lpstr>
      <vt:lpstr>Manuscript Evidence</vt:lpstr>
      <vt:lpstr>Manuscript Evidence</vt:lpstr>
      <vt:lpstr>Manuscript Evidence</vt:lpstr>
      <vt:lpstr>Manuscript Evidence</vt:lpstr>
      <vt:lpstr>Manuscript Evidence</vt:lpstr>
      <vt:lpstr>Manuscript Evidence</vt:lpstr>
      <vt:lpstr>Manuscript Evidence</vt:lpstr>
      <vt:lpstr>Manuscript Evidence</vt:lpstr>
      <vt:lpstr>Manuscript Evidence</vt:lpstr>
      <vt:lpstr>Manuscript Evidence</vt:lpstr>
      <vt:lpstr>Manuscript Evidence</vt:lpstr>
      <vt:lpstr>Manuscript Evidence</vt:lpstr>
      <vt:lpstr>Manuscript Evidence</vt:lpstr>
      <vt:lpstr>Manuscript Evidence of OT</vt:lpstr>
      <vt:lpstr>Manuscript Evidence of OT</vt:lpstr>
      <vt:lpstr>Manuscript Evidence of OT</vt:lpstr>
      <vt:lpstr>Manuscript Evidence of OT</vt:lpstr>
      <vt:lpstr>Manuscript Evidence of OT</vt:lpstr>
      <vt:lpstr>Manuscript Evidence of OT</vt:lpstr>
      <vt:lpstr>Manuscript Evidence of OT</vt:lpstr>
      <vt:lpstr>Manuscript Evidence of OT</vt:lpstr>
      <vt:lpstr>Manuscript Evidence of OT</vt:lpstr>
      <vt:lpstr>Manuscript Evidence of OT</vt:lpstr>
      <vt:lpstr>Manuscript Evidence of NT</vt:lpstr>
      <vt:lpstr>Manuscript Evidence of NT</vt:lpstr>
      <vt:lpstr>Manuscript Evidence of NT</vt:lpstr>
      <vt:lpstr>Manuscript Evidence of NT</vt:lpstr>
      <vt:lpstr>Manuscript Evidence of NT</vt:lpstr>
      <vt:lpstr>Manuscript Evidence of NT</vt:lpstr>
      <vt:lpstr>Manuscript Evidence of NT</vt:lpstr>
      <vt:lpstr>Manuscript Evidence of NT</vt:lpstr>
      <vt:lpstr>Manuscript Evidence of NT</vt:lpstr>
      <vt:lpstr>Manuscript Evidence of NT</vt:lpstr>
      <vt:lpstr>Manuscript Evidence of NT</vt:lpstr>
      <vt:lpstr>Manuscript Evidence of NT</vt:lpstr>
      <vt:lpstr>Manuscript Evidence of NT</vt:lpstr>
      <vt:lpstr>Manuscript Evidence of NT</vt:lpstr>
      <vt:lpstr>Manuscript Evidence of NT</vt:lpstr>
      <vt:lpstr>Manuscript Evidence of NT</vt:lpstr>
      <vt:lpstr>Manuscript Evidence of NT</vt:lpstr>
      <vt:lpstr>Manuscript Evidence of NT</vt:lpstr>
      <vt:lpstr>Manuscript Evidence of NT</vt:lpstr>
      <vt:lpstr>Manuscript Evidence of NT</vt:lpstr>
      <vt:lpstr>Manuscript Evidence of NT</vt:lpstr>
      <vt:lpstr>Manuscript Evidence of NT</vt:lpstr>
      <vt:lpstr>Manuscript Evidence of NT</vt:lpstr>
      <vt:lpstr>Manuscript Evidence of NT</vt:lpstr>
      <vt:lpstr>Manuscript Evidence of NT</vt:lpstr>
      <vt:lpstr>Manuscript Evidence of NT</vt:lpstr>
      <vt:lpstr>Conclusion: Perfect vs. Accurate</vt:lpstr>
      <vt:lpstr>Conclusion: Perfect vs. Accurate</vt:lpstr>
      <vt:lpstr>Conclusion: Perfect vs. Accurate</vt:lpstr>
      <vt:lpstr>Conclusion: Perfect vs. Accurate</vt:lpstr>
      <vt:lpstr>Conclusion: Perfect vs. Accurate</vt:lpstr>
      <vt:lpstr>Conclusion: Perfect vs. Accurate</vt:lpstr>
      <vt:lpstr>Conclusion: Perfect vs. Accurate</vt:lpstr>
      <vt:lpstr>Conclusion: Perfect vs. Accurate</vt:lpstr>
      <vt:lpstr>Conclusion: Perfect vs. Accurate</vt:lpstr>
      <vt:lpstr>How We Got  Our Bible #8:  - Manuscript Evidence  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Vanaman</dc:creator>
  <cp:lastModifiedBy>MRMS Admin</cp:lastModifiedBy>
  <cp:revision>90</cp:revision>
  <dcterms:created xsi:type="dcterms:W3CDTF">2024-02-22T19:55:30Z</dcterms:created>
  <dcterms:modified xsi:type="dcterms:W3CDTF">2026-02-06T18:08:40Z</dcterms:modified>
</cp:coreProperties>
</file>