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838" r:id="rId2"/>
  </p:sldMasterIdLst>
  <p:notesMasterIdLst>
    <p:notesMasterId r:id="rId77"/>
  </p:notesMasterIdLst>
  <p:sldIdLst>
    <p:sldId id="258" r:id="rId3"/>
    <p:sldId id="355" r:id="rId4"/>
    <p:sldId id="356" r:id="rId5"/>
    <p:sldId id="357" r:id="rId6"/>
    <p:sldId id="358" r:id="rId7"/>
    <p:sldId id="359" r:id="rId8"/>
    <p:sldId id="360" r:id="rId9"/>
    <p:sldId id="361" r:id="rId10"/>
    <p:sldId id="362" r:id="rId11"/>
    <p:sldId id="363" r:id="rId12"/>
    <p:sldId id="364" r:id="rId13"/>
    <p:sldId id="365" r:id="rId14"/>
    <p:sldId id="366" r:id="rId15"/>
    <p:sldId id="458" r:id="rId16"/>
    <p:sldId id="455" r:id="rId17"/>
    <p:sldId id="456" r:id="rId18"/>
    <p:sldId id="459" r:id="rId19"/>
    <p:sldId id="368" r:id="rId20"/>
    <p:sldId id="367" r:id="rId21"/>
    <p:sldId id="369" r:id="rId22"/>
    <p:sldId id="373" r:id="rId23"/>
    <p:sldId id="374" r:id="rId24"/>
    <p:sldId id="375" r:id="rId25"/>
    <p:sldId id="376" r:id="rId26"/>
    <p:sldId id="377" r:id="rId27"/>
    <p:sldId id="378" r:id="rId28"/>
    <p:sldId id="381" r:id="rId29"/>
    <p:sldId id="382" r:id="rId30"/>
    <p:sldId id="383" r:id="rId31"/>
    <p:sldId id="384" r:id="rId32"/>
    <p:sldId id="385" r:id="rId33"/>
    <p:sldId id="386" r:id="rId34"/>
    <p:sldId id="387" r:id="rId35"/>
    <p:sldId id="388" r:id="rId36"/>
    <p:sldId id="389" r:id="rId37"/>
    <p:sldId id="390" r:id="rId38"/>
    <p:sldId id="391" r:id="rId39"/>
    <p:sldId id="392" r:id="rId40"/>
    <p:sldId id="393" r:id="rId41"/>
    <p:sldId id="394" r:id="rId42"/>
    <p:sldId id="398" r:id="rId43"/>
    <p:sldId id="460" r:id="rId44"/>
    <p:sldId id="461" r:id="rId45"/>
    <p:sldId id="397" r:id="rId46"/>
    <p:sldId id="401" r:id="rId47"/>
    <p:sldId id="462" r:id="rId48"/>
    <p:sldId id="463" r:id="rId49"/>
    <p:sldId id="403" r:id="rId50"/>
    <p:sldId id="464" r:id="rId51"/>
    <p:sldId id="465" r:id="rId52"/>
    <p:sldId id="404" r:id="rId53"/>
    <p:sldId id="466" r:id="rId54"/>
    <p:sldId id="467" r:id="rId55"/>
    <p:sldId id="468" r:id="rId56"/>
    <p:sldId id="405" r:id="rId57"/>
    <p:sldId id="406" r:id="rId58"/>
    <p:sldId id="469" r:id="rId59"/>
    <p:sldId id="410" r:id="rId60"/>
    <p:sldId id="470" r:id="rId61"/>
    <p:sldId id="471" r:id="rId62"/>
    <p:sldId id="472" r:id="rId63"/>
    <p:sldId id="473" r:id="rId64"/>
    <p:sldId id="474" r:id="rId65"/>
    <p:sldId id="425" r:id="rId66"/>
    <p:sldId id="475" r:id="rId67"/>
    <p:sldId id="476" r:id="rId68"/>
    <p:sldId id="421" r:id="rId69"/>
    <p:sldId id="477" r:id="rId70"/>
    <p:sldId id="427" r:id="rId71"/>
    <p:sldId id="478" r:id="rId72"/>
    <p:sldId id="479" r:id="rId73"/>
    <p:sldId id="480" r:id="rId74"/>
    <p:sldId id="426" r:id="rId75"/>
    <p:sldId id="481" r:id="rId7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72"/>
    <p:restoredTop sz="94643"/>
  </p:normalViewPr>
  <p:slideViewPr>
    <p:cSldViewPr>
      <p:cViewPr varScale="1">
        <p:scale>
          <a:sx n="134" d="100"/>
          <a:sy n="134" d="100"/>
        </p:scale>
        <p:origin x="311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6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16" Type="http://schemas.openxmlformats.org/officeDocument/2006/relationships/slide" Target="slides/slide14.xml"/><Relationship Id="rId11" Type="http://schemas.openxmlformats.org/officeDocument/2006/relationships/slide" Target="slides/slide9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74" Type="http://schemas.openxmlformats.org/officeDocument/2006/relationships/slide" Target="slides/slide72.xml"/><Relationship Id="rId79" Type="http://schemas.openxmlformats.org/officeDocument/2006/relationships/viewProps" Target="viewProp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theme" Target="theme/theme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slide" Target="slides/slide74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Relationship Id="rId24" Type="http://schemas.openxmlformats.org/officeDocument/2006/relationships/slide" Target="slides/slide22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66" Type="http://schemas.openxmlformats.org/officeDocument/2006/relationships/slide" Target="slides/slide6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BFE1E-2AA9-4FDA-AE3C-5033795B3892}" type="datetimeFigureOut">
              <a:rPr lang="en-US" smtClean="0"/>
              <a:pPr/>
              <a:t>2/6/2026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FC5FD-1682-4E22-A6E8-07B1115FDA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7498-E743-4D9C-B477-7C712391EF33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3B2C-E79B-44F7-A121-5E8BF5A9850C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7498-E743-4D9C-B477-7C712391EF33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3B2C-E79B-44F7-A121-5E8BF5A9850C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7498-E743-4D9C-B477-7C712391EF33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3B2C-E79B-44F7-A121-5E8BF5A9850C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44524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75405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81821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8966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79599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18803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8845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59074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7498-E743-4D9C-B477-7C712391EF33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3B2C-E79B-44F7-A121-5E8BF5A9850C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84085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08065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395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7498-E743-4D9C-B477-7C712391EF33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3B2C-E79B-44F7-A121-5E8BF5A9850C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7498-E743-4D9C-B477-7C712391EF33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3B2C-E79B-44F7-A121-5E8BF5A9850C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7498-E743-4D9C-B477-7C712391EF33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3B2C-E79B-44F7-A121-5E8BF5A9850C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7498-E743-4D9C-B477-7C712391EF33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3B2C-E79B-44F7-A121-5E8BF5A9850C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7498-E743-4D9C-B477-7C712391EF33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3B2C-E79B-44F7-A121-5E8BF5A9850C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7498-E743-4D9C-B477-7C712391EF33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3B2C-E79B-44F7-A121-5E8BF5A9850C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7498-E743-4D9C-B477-7C712391EF33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3B2C-E79B-44F7-A121-5E8BF5A9850C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37498-E743-4D9C-B477-7C712391EF33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93B2C-E79B-44F7-A121-5E8BF5A9850C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C991D-6F4C-0F45-A755-45398F6805B1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2/6/2026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D94BC-5BC7-3C45-B99E-FB748833D6A0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782816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549" y="2564643"/>
            <a:ext cx="9144000" cy="914399"/>
          </a:xfrm>
        </p:spPr>
        <p:txBody>
          <a:bodyPr/>
          <a:lstStyle/>
          <a:p>
            <a:r>
              <a:rPr lang="en-US" sz="5000" b="1" dirty="0">
                <a:solidFill>
                  <a:srgbClr val="FFFF00"/>
                </a:solidFill>
              </a:rPr>
              <a:t>How We Got Our Bible #9</a:t>
            </a:r>
            <a:br>
              <a:rPr lang="en-US" sz="5000" b="1" dirty="0">
                <a:solidFill>
                  <a:srgbClr val="FFFF00"/>
                </a:solidFill>
              </a:rPr>
            </a:br>
            <a:br>
              <a:rPr lang="en-US" sz="5000" b="1" dirty="0">
                <a:solidFill>
                  <a:srgbClr val="FFFF00"/>
                </a:solidFill>
              </a:rPr>
            </a:br>
            <a:r>
              <a:rPr lang="en-US" sz="5000" b="1" dirty="0">
                <a:solidFill>
                  <a:srgbClr val="FFFF00"/>
                </a:solidFill>
              </a:rPr>
              <a:t>The Old Testament</a:t>
            </a:r>
            <a:br>
              <a:rPr lang="en-US" sz="5000" b="1" dirty="0">
                <a:solidFill>
                  <a:srgbClr val="FFFF00"/>
                </a:solidFill>
              </a:rPr>
            </a:br>
            <a:r>
              <a:rPr lang="en-US" sz="5000" b="1" dirty="0">
                <a:solidFill>
                  <a:srgbClr val="FFFF00"/>
                </a:solidFill>
              </a:rPr>
              <a:t>Canon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549" y="342900"/>
            <a:ext cx="9144000" cy="6019800"/>
          </a:xfrm>
        </p:spPr>
        <p:txBody>
          <a:bodyPr/>
          <a:lstStyle/>
          <a:p>
            <a:pPr lvl="0" algn="l"/>
            <a:r>
              <a:rPr lang="en-US" sz="4000" b="1" dirty="0"/>
              <a:t>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I. OT Canonicity Determined by God</a:t>
            </a:r>
            <a:endParaRPr lang="en-US" sz="4800" b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b="1" dirty="0"/>
              <a:t> A. The OT is Self-Authenticating</a:t>
            </a:r>
          </a:p>
          <a:p>
            <a:pPr lvl="0" algn="l"/>
            <a:r>
              <a:rPr lang="en-US" sz="4000" dirty="0"/>
              <a:t>    </a:t>
            </a:r>
            <a:r>
              <a:rPr lang="en-US" sz="4000" b="1" dirty="0"/>
              <a:t>4. Jeremiah 1:2-4 </a:t>
            </a:r>
            <a:r>
              <a:rPr lang="en-US" sz="4000" b="1" i="1" dirty="0"/>
              <a:t>Then the word of the 		LORD came unto me, saying,</a:t>
            </a:r>
            <a:endParaRPr lang="en-US" sz="4000" b="1" dirty="0"/>
          </a:p>
          <a:p>
            <a:pPr algn="l"/>
            <a:r>
              <a:rPr lang="en-US" sz="4000" b="1" dirty="0"/>
              <a:t>			</a:t>
            </a:r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zoom dir="in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I. OT Canonicity Determined by God</a:t>
            </a:r>
            <a:endParaRPr lang="en-US" sz="4800" b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b="1" dirty="0"/>
              <a:t> A. The OT is Self-Authenticating</a:t>
            </a:r>
          </a:p>
          <a:p>
            <a:pPr lvl="0" algn="l"/>
            <a:r>
              <a:rPr lang="en-US" sz="4000" dirty="0"/>
              <a:t>    </a:t>
            </a:r>
            <a:r>
              <a:rPr lang="en-US" sz="4000" b="1" dirty="0"/>
              <a:t>4. Jeremiah 1:2-4 </a:t>
            </a:r>
            <a:r>
              <a:rPr lang="en-US" sz="4000" b="1" i="1" dirty="0"/>
              <a:t>Then the word of the 		LORD came unto me, saying,</a:t>
            </a:r>
            <a:endParaRPr lang="en-US" sz="4000" b="1" dirty="0"/>
          </a:p>
          <a:p>
            <a:pPr lvl="0" algn="l"/>
            <a:r>
              <a:rPr lang="en-US" sz="4000" b="1" dirty="0"/>
              <a:t>    5. “Thus says the Lord” - 3600 times</a:t>
            </a:r>
          </a:p>
          <a:p>
            <a:pPr algn="l"/>
            <a:r>
              <a:rPr lang="en-US" sz="4000" b="1" dirty="0"/>
              <a:t>			</a:t>
            </a:r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I. OT Canonicity Determined by God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b="1" dirty="0"/>
              <a:t> A. The OT is Self-Authenticating</a:t>
            </a:r>
          </a:p>
          <a:p>
            <a:pPr lvl="0" algn="l"/>
            <a:r>
              <a:rPr lang="en-US" sz="4000" dirty="0"/>
              <a:t>    </a:t>
            </a:r>
            <a:r>
              <a:rPr lang="en-US" sz="4000" b="1" dirty="0"/>
              <a:t>4. Jeremiah 1:2-4 </a:t>
            </a:r>
            <a:r>
              <a:rPr lang="en-US" sz="4000" b="1" i="1" dirty="0"/>
              <a:t>Then the word of the 		LORD came unto me, saying,</a:t>
            </a:r>
            <a:endParaRPr lang="en-US" sz="4000" b="1" dirty="0"/>
          </a:p>
          <a:p>
            <a:pPr lvl="0" algn="l"/>
            <a:r>
              <a:rPr lang="en-US" sz="4000" b="1" dirty="0"/>
              <a:t>    5. “Thus says the Lord” - 3600 times</a:t>
            </a:r>
          </a:p>
          <a:p>
            <a:pPr lvl="0" algn="l"/>
            <a:r>
              <a:rPr lang="en-US" sz="4000" b="1" dirty="0"/>
              <a:t>    6. 50% of Exodus and </a:t>
            </a:r>
            <a:r>
              <a:rPr lang="en-US" sz="4000" b="1" u="sng" dirty="0"/>
              <a:t>90</a:t>
            </a:r>
            <a:r>
              <a:rPr lang="en-US" sz="4000" b="1" dirty="0"/>
              <a:t>% of Leviticus 		are direct quotations from God.</a:t>
            </a:r>
          </a:p>
          <a:p>
            <a:pPr algn="l"/>
            <a:r>
              <a:rPr lang="en-US" sz="4000" b="1" dirty="0"/>
              <a:t>			</a:t>
            </a:r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I. OT Canonicity Determined by God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b="1" dirty="0"/>
              <a:t> B. </a:t>
            </a:r>
            <a:r>
              <a:rPr lang="en-US" sz="4000" b="1" u="sng" dirty="0"/>
              <a:t>Christ</a:t>
            </a:r>
            <a:r>
              <a:rPr lang="en-US" sz="4000" b="1" dirty="0"/>
              <a:t> affirmed what books are 	canonical (35 ref’s to OT books).</a:t>
            </a:r>
          </a:p>
          <a:p>
            <a:pPr algn="l"/>
            <a:r>
              <a:rPr lang="en-US" sz="4000" b="1" dirty="0"/>
              <a:t>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 spd="slow"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77AA94-506E-E428-A2FB-BF5A808B3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9F43D-2E88-8D91-93FD-CABB87F963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I. OT Canonicity Determined by God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553134-FFF0-682D-C0BE-E70E7935A1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b="1" dirty="0"/>
              <a:t> B. </a:t>
            </a:r>
            <a:r>
              <a:rPr lang="en-US" sz="4000" b="1" u="sng" dirty="0"/>
              <a:t>Christ</a:t>
            </a:r>
            <a:r>
              <a:rPr lang="en-US" sz="4000" b="1" dirty="0"/>
              <a:t> affirmed what books are 	canonical (35 ref’s to OT books).</a:t>
            </a:r>
          </a:p>
          <a:p>
            <a:pPr algn="l"/>
            <a:r>
              <a:rPr lang="en-US" sz="4000" b="1" dirty="0"/>
              <a:t>    * If we understand the continuity of 	the 	whole Bible, we can read our Bible 	</a:t>
            </a:r>
            <a:r>
              <a:rPr lang="en-US" sz="4000" b="1" u="sng" dirty="0"/>
              <a:t>backwards</a:t>
            </a:r>
            <a:r>
              <a:rPr lang="en-US" sz="4000" b="1" dirty="0"/>
              <a:t>.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742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820CAC-F87F-1998-70F9-F718509F9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F38EB-C8E5-50E1-353A-9806A0620A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I. OT Canonicity Determined by God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6E06C-DE4D-8758-2F2F-F6E64A542C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b="1" dirty="0"/>
              <a:t> B. </a:t>
            </a:r>
            <a:r>
              <a:rPr lang="en-US" sz="4000" b="1" u="sng" dirty="0"/>
              <a:t>Christ</a:t>
            </a:r>
            <a:r>
              <a:rPr lang="en-US" sz="4000" b="1" dirty="0"/>
              <a:t> affirmed what books are 	canonical (35 ref’s to OT books).</a:t>
            </a:r>
          </a:p>
          <a:p>
            <a:pPr algn="l"/>
            <a:r>
              <a:rPr lang="en-US" sz="4000" b="1" dirty="0"/>
              <a:t>    * If we understand the continuity of 	the 	whole Bible, we can read our Bible 	</a:t>
            </a:r>
            <a:r>
              <a:rPr lang="en-US" sz="4000" b="1" u="sng" dirty="0"/>
              <a:t>backwards</a:t>
            </a:r>
            <a:r>
              <a:rPr lang="en-US" sz="4000" b="1" dirty="0"/>
              <a:t>.</a:t>
            </a:r>
          </a:p>
          <a:p>
            <a:pPr algn="l"/>
            <a:r>
              <a:rPr lang="en-US" sz="4000" b="1" dirty="0"/>
              <a:t>    * It is proven that the historical Jesus 	lived on earth.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27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872B9D-6C66-23C8-840E-8CE78F8B2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766B7-C807-7434-95A3-C1524A7476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I. OT Canonicity Determined by God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CAD462-5D00-5C43-5933-040A4CDC13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b="1" dirty="0"/>
              <a:t> B. </a:t>
            </a:r>
            <a:r>
              <a:rPr lang="en-US" sz="4000" b="1" u="sng" dirty="0"/>
              <a:t>Christ</a:t>
            </a:r>
            <a:r>
              <a:rPr lang="en-US" sz="4000" b="1" dirty="0"/>
              <a:t> affirmed what books are 	canonical (35 ref’s to OT books).</a:t>
            </a:r>
          </a:p>
          <a:p>
            <a:pPr algn="l"/>
            <a:r>
              <a:rPr lang="en-US" sz="4000" b="1" dirty="0"/>
              <a:t>* Since Jesus predicted his death &amp; 	resurrection, and that is proven, then 	Jesus is the </a:t>
            </a:r>
            <a:r>
              <a:rPr lang="en-US" sz="4000" b="1" u="sng" dirty="0"/>
              <a:t>Son</a:t>
            </a:r>
            <a:r>
              <a:rPr lang="en-US" sz="4000" b="1" dirty="0"/>
              <a:t> of </a:t>
            </a:r>
            <a:r>
              <a:rPr lang="en-US" sz="4000" b="1" u="sng" dirty="0"/>
              <a:t>God</a:t>
            </a:r>
            <a:r>
              <a:rPr lang="en-US" sz="4000" b="1" dirty="0"/>
              <a:t>.</a:t>
            </a:r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59494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51E281-ED25-2E04-6F95-0B4037A51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607B3-3B3D-DC6C-C97E-F727BA06AC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I. OT Canonicity Determined by God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972A54-4B31-DF9B-7F13-B9F73E639B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b="1" dirty="0"/>
              <a:t> B. </a:t>
            </a:r>
            <a:r>
              <a:rPr lang="en-US" sz="4000" b="1" u="sng" dirty="0"/>
              <a:t>Christ</a:t>
            </a:r>
            <a:r>
              <a:rPr lang="en-US" sz="4000" b="1" dirty="0"/>
              <a:t> affirmed what books are 	canonical (35 ref’s to OT books).</a:t>
            </a:r>
          </a:p>
          <a:p>
            <a:pPr algn="l"/>
            <a:r>
              <a:rPr lang="en-US" sz="4000" b="1" dirty="0"/>
              <a:t>* Since Jesus predicted his death &amp; 	resurrection, and that is proven, then 	Jesus is the </a:t>
            </a:r>
            <a:r>
              <a:rPr lang="en-US" sz="4000" b="1" u="sng" dirty="0"/>
              <a:t>Son</a:t>
            </a:r>
            <a:r>
              <a:rPr lang="en-US" sz="4000" b="1" dirty="0"/>
              <a:t> of </a:t>
            </a:r>
            <a:r>
              <a:rPr lang="en-US" sz="4000" b="1" u="sng" dirty="0"/>
              <a:t>God</a:t>
            </a:r>
            <a:r>
              <a:rPr lang="en-US" sz="4000" b="1" dirty="0"/>
              <a:t>.</a:t>
            </a:r>
          </a:p>
          <a:p>
            <a:pPr algn="l"/>
            <a:r>
              <a:rPr lang="en-US" sz="4000" b="1" dirty="0"/>
              <a:t>* Jesus, the Son of God, </a:t>
            </a:r>
            <a:r>
              <a:rPr lang="en-US" sz="4000" b="1" u="sng" dirty="0"/>
              <a:t>validates</a:t>
            </a:r>
            <a:r>
              <a:rPr lang="en-US" sz="4000" b="1" dirty="0"/>
              <a:t> and 	affirms the OT. </a:t>
            </a:r>
          </a:p>
          <a:p>
            <a:pPr algn="l"/>
            <a:r>
              <a:rPr lang="en-US" sz="4000" b="1" dirty="0"/>
              <a:t>    </a:t>
            </a:r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570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I. OT Canonicity Determined by God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b="1" dirty="0"/>
              <a:t> B. </a:t>
            </a:r>
            <a:r>
              <a:rPr lang="en-US" sz="4000" b="1" u="sng" dirty="0"/>
              <a:t>Christ</a:t>
            </a:r>
            <a:r>
              <a:rPr lang="en-US" sz="4000" b="1" dirty="0"/>
              <a:t> affirmed what books are 	canonical (35 ref’s to OT books).</a:t>
            </a:r>
          </a:p>
          <a:p>
            <a:pPr algn="l"/>
            <a:r>
              <a:rPr lang="en-US" sz="4000" b="1" dirty="0"/>
              <a:t>    1. Creation – Mtt 19:3-9</a:t>
            </a:r>
          </a:p>
          <a:p>
            <a:pPr algn="l"/>
            <a:r>
              <a:rPr lang="en-US" sz="4000" b="1" dirty="0"/>
              <a:t>    2. Flood – </a:t>
            </a:r>
            <a:r>
              <a:rPr lang="en-US" sz="4000" b="1" dirty="0" err="1"/>
              <a:t>Lk</a:t>
            </a:r>
            <a:r>
              <a:rPr lang="en-US" sz="4000" b="1" dirty="0"/>
              <a:t> 17:26-27</a:t>
            </a:r>
          </a:p>
          <a:p>
            <a:pPr algn="l"/>
            <a:r>
              <a:rPr lang="en-US" sz="4000" b="1" dirty="0"/>
              <a:t>    3. Sodom destroyed – </a:t>
            </a:r>
            <a:r>
              <a:rPr lang="en-US" sz="4000" b="1" dirty="0" err="1"/>
              <a:t>Lk</a:t>
            </a:r>
            <a:r>
              <a:rPr lang="en-US" sz="4000" b="1" dirty="0"/>
              <a:t> 17:28-29</a:t>
            </a:r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I. OT Canonicity Determined by God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b="1" dirty="0"/>
              <a:t> B. </a:t>
            </a:r>
            <a:r>
              <a:rPr lang="en-US" sz="4000" b="1" u="sng" dirty="0"/>
              <a:t>Christ</a:t>
            </a:r>
            <a:r>
              <a:rPr lang="en-US" sz="4000" b="1" dirty="0"/>
              <a:t> affirmed what books are 	canonical (35 ref’s to OT books).</a:t>
            </a:r>
          </a:p>
          <a:p>
            <a:pPr algn="l"/>
            <a:r>
              <a:rPr lang="en-US" sz="4000" b="1" dirty="0"/>
              <a:t>    1. Creation – Mtt 19:3-9</a:t>
            </a:r>
          </a:p>
          <a:p>
            <a:pPr algn="l"/>
            <a:r>
              <a:rPr lang="en-US" sz="4000" b="1" dirty="0"/>
              <a:t>    2. Flood – </a:t>
            </a:r>
            <a:r>
              <a:rPr lang="en-US" sz="4000" b="1" dirty="0" err="1"/>
              <a:t>Lk</a:t>
            </a:r>
            <a:r>
              <a:rPr lang="en-US" sz="4000" b="1" dirty="0"/>
              <a:t> 17:26-27</a:t>
            </a:r>
          </a:p>
          <a:p>
            <a:pPr algn="l"/>
            <a:r>
              <a:rPr lang="en-US" sz="4000" b="1" dirty="0"/>
              <a:t>    3. Sodom destroyed – </a:t>
            </a:r>
            <a:r>
              <a:rPr lang="en-US" sz="4000" b="1" dirty="0" err="1"/>
              <a:t>Lk</a:t>
            </a:r>
            <a:r>
              <a:rPr lang="en-US" sz="4000" b="1" dirty="0"/>
              <a:t> 17:28-29</a:t>
            </a:r>
          </a:p>
          <a:p>
            <a:pPr algn="l"/>
            <a:r>
              <a:rPr lang="en-US" sz="4000" b="1" dirty="0"/>
              <a:t>    4. Lot’s wife turned into salt – </a:t>
            </a:r>
            <a:r>
              <a:rPr lang="en-US" sz="4000" b="1" dirty="0" err="1"/>
              <a:t>Lk</a:t>
            </a:r>
            <a:r>
              <a:rPr lang="en-US" sz="4000" b="1" dirty="0"/>
              <a:t> 17:32</a:t>
            </a:r>
          </a:p>
          <a:p>
            <a:pPr algn="l"/>
            <a:r>
              <a:rPr lang="en-US" sz="4000" b="1" dirty="0"/>
              <a:t>    5. Naaman, the leper – </a:t>
            </a:r>
            <a:r>
              <a:rPr lang="en-US" sz="4000" b="1" dirty="0" err="1"/>
              <a:t>Lk</a:t>
            </a:r>
            <a:r>
              <a:rPr lang="en-US" sz="4000" b="1" dirty="0"/>
              <a:t> 4:27</a:t>
            </a:r>
          </a:p>
          <a:p>
            <a:pPr algn="l"/>
            <a:r>
              <a:rPr lang="en-US" sz="4000" b="1" dirty="0"/>
              <a:t>    6. Brass serpent – </a:t>
            </a:r>
            <a:r>
              <a:rPr lang="en-US" sz="4000" b="1" dirty="0" err="1"/>
              <a:t>Jn</a:t>
            </a:r>
            <a:r>
              <a:rPr lang="en-US" sz="4000" b="1" dirty="0"/>
              <a:t> 3:14</a:t>
            </a:r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/>
          <a:lstStyle/>
          <a:p>
            <a:r>
              <a:rPr lang="en-US" sz="5000" b="1" u="sng" dirty="0">
                <a:solidFill>
                  <a:srgbClr val="FFFF00"/>
                </a:solidFill>
              </a:rPr>
              <a:t>The OT Canon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 spd="slow">
    <p:randomBar dir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I. OT Canonicity Determined by God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b="1" dirty="0"/>
              <a:t> B. </a:t>
            </a:r>
            <a:r>
              <a:rPr lang="en-US" sz="4000" b="1" u="sng" dirty="0"/>
              <a:t>Christ</a:t>
            </a:r>
            <a:r>
              <a:rPr lang="en-US" sz="4000" b="1" dirty="0"/>
              <a:t> affirmed what books are 	canonical (35 ref’s to OT books).</a:t>
            </a:r>
          </a:p>
          <a:p>
            <a:pPr lvl="0" algn="l"/>
            <a:r>
              <a:rPr lang="en-US" sz="4000" b="1" dirty="0"/>
              <a:t>    7. Psalms – Mtt 21:42</a:t>
            </a:r>
          </a:p>
          <a:p>
            <a:pPr algn="l"/>
            <a:r>
              <a:rPr lang="en-US" sz="4000" b="1" dirty="0"/>
              <a:t>    8. Isaiah – Mk 7:6</a:t>
            </a:r>
          </a:p>
          <a:p>
            <a:pPr algn="l"/>
            <a:r>
              <a:rPr lang="en-US" sz="4000" b="1" dirty="0"/>
              <a:t>    9. Jonah – Matt 12:40</a:t>
            </a:r>
          </a:p>
          <a:p>
            <a:pPr algn="l"/>
            <a:r>
              <a:rPr lang="en-US" sz="4000" b="1" dirty="0"/>
              <a:t>   10. Nineveh’s existence – Mtt 12:41</a:t>
            </a:r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 spd="slow">
    <p:randomBa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I. OT Canonicity Determined by God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b="1" dirty="0"/>
              <a:t> B. </a:t>
            </a:r>
            <a:r>
              <a:rPr lang="en-US" sz="4000" b="1" u="sng" dirty="0"/>
              <a:t>Christ</a:t>
            </a:r>
            <a:r>
              <a:rPr lang="en-US" sz="4000" b="1" dirty="0"/>
              <a:t> affirmed what books are 	canonical (35 ref’s to OT books).</a:t>
            </a:r>
          </a:p>
          <a:p>
            <a:pPr lvl="0" algn="l"/>
            <a:r>
              <a:rPr lang="en-US" sz="4000" b="1" dirty="0"/>
              <a:t>   11. Quoted Deut at temptation – Mtt 4 </a:t>
            </a:r>
          </a:p>
          <a:p>
            <a:pPr lvl="0" algn="l"/>
            <a:r>
              <a:rPr lang="en-US" sz="4000" b="1" dirty="0"/>
              <a:t>   12. Abraham, Isaac, Jacob – Mtt 8:11</a:t>
            </a:r>
          </a:p>
          <a:p>
            <a:pPr lvl="0" algn="l"/>
            <a:r>
              <a:rPr lang="en-US" sz="4000" b="1" dirty="0"/>
              <a:t>   13. Pentateuch &amp; Prophets</a:t>
            </a:r>
            <a:r>
              <a:rPr lang="en-US" sz="4000" dirty="0"/>
              <a:t> – </a:t>
            </a:r>
            <a:r>
              <a:rPr lang="en-US" sz="4000" b="1" dirty="0" err="1"/>
              <a:t>Lk</a:t>
            </a:r>
            <a:r>
              <a:rPr lang="en-US" sz="4000" b="1" dirty="0"/>
              <a:t> 16:31</a:t>
            </a:r>
            <a:r>
              <a:rPr lang="en-US" sz="4000" dirty="0"/>
              <a:t> </a:t>
            </a:r>
            <a:endParaRPr lang="en-US" sz="4000" b="1" dirty="0"/>
          </a:p>
          <a:p>
            <a:pPr lvl="0" algn="l"/>
            <a:r>
              <a:rPr lang="en-US" sz="4000" b="1" dirty="0"/>
              <a:t>   14. Entire OT – Lk 22:44</a:t>
            </a:r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 spd="slow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I. OT Canonicity Determined by God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b="1" dirty="0"/>
              <a:t> C. </a:t>
            </a:r>
            <a:r>
              <a:rPr lang="en-US" sz="4000" b="1" u="sng" dirty="0"/>
              <a:t>NT authors</a:t>
            </a:r>
            <a:r>
              <a:rPr lang="en-US" sz="4000" b="1" dirty="0"/>
              <a:t> affirmed OT Scriptures</a:t>
            </a:r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 spd="slow">
    <p:randomBar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I. OT Canonicity Determined by God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b="1" dirty="0"/>
              <a:t> C. </a:t>
            </a:r>
            <a:r>
              <a:rPr lang="en-US" sz="4000" b="1" u="sng" dirty="0"/>
              <a:t>NT authors</a:t>
            </a:r>
            <a:r>
              <a:rPr lang="en-US" sz="4000" b="1" dirty="0"/>
              <a:t> affirmed OT Scriptures</a:t>
            </a:r>
          </a:p>
          <a:p>
            <a:pPr lvl="0" algn="l"/>
            <a:r>
              <a:rPr lang="en-US" sz="4000" b="1" dirty="0"/>
              <a:t>    1. Sermons by Peter, Stephen, Paul </a:t>
            </a:r>
          </a:p>
          <a:p>
            <a:pPr lvl="0" algn="l"/>
            <a:r>
              <a:rPr lang="en-US" sz="4000" b="1" dirty="0"/>
              <a:t>	- Acts 3, 7, 26.</a:t>
            </a:r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I. OT Canonicity Determined by God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b="1" dirty="0"/>
              <a:t> C. </a:t>
            </a:r>
            <a:r>
              <a:rPr lang="en-US" sz="4000" b="1" u="sng" dirty="0"/>
              <a:t>NT</a:t>
            </a:r>
            <a:r>
              <a:rPr lang="en-US" sz="4000" b="1" dirty="0"/>
              <a:t> </a:t>
            </a:r>
            <a:r>
              <a:rPr lang="en-US" sz="4000" b="1" u="sng" dirty="0"/>
              <a:t>authors</a:t>
            </a:r>
            <a:r>
              <a:rPr lang="en-US" sz="4000" b="1" dirty="0"/>
              <a:t> affirmed OT Scriptures</a:t>
            </a:r>
          </a:p>
          <a:p>
            <a:pPr lvl="0" algn="l"/>
            <a:r>
              <a:rPr lang="en-US" sz="4000" b="1" dirty="0"/>
              <a:t>    1. Sermons by Peter, Stephen, Paul </a:t>
            </a:r>
          </a:p>
          <a:p>
            <a:pPr lvl="0" algn="l"/>
            <a:r>
              <a:rPr lang="en-US" sz="4000" b="1" dirty="0"/>
              <a:t>	- Acts 3, 7, 26.</a:t>
            </a:r>
          </a:p>
          <a:p>
            <a:pPr lvl="0" algn="l"/>
            <a:r>
              <a:rPr lang="en-US" sz="4000" b="1" dirty="0"/>
              <a:t>    2. Abraham – Rom 4, Gal 3, Jas 2, 1 Pet 3</a:t>
            </a:r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I. OT Canonicity Determined by God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b="1" dirty="0"/>
              <a:t> C. </a:t>
            </a:r>
            <a:r>
              <a:rPr lang="en-US" sz="4000" b="1" u="sng" dirty="0"/>
              <a:t>NT</a:t>
            </a:r>
            <a:r>
              <a:rPr lang="en-US" sz="4000" b="1" dirty="0"/>
              <a:t> </a:t>
            </a:r>
            <a:r>
              <a:rPr lang="en-US" sz="4000" b="1" u="sng" dirty="0"/>
              <a:t>authors</a:t>
            </a:r>
            <a:r>
              <a:rPr lang="en-US" sz="4000" b="1" dirty="0"/>
              <a:t> affirmed OT Scriptures</a:t>
            </a:r>
          </a:p>
          <a:p>
            <a:pPr lvl="0" algn="l"/>
            <a:r>
              <a:rPr lang="en-US" sz="4000" b="1" dirty="0"/>
              <a:t>    1. Sermons by Peter, Stephen, Paul </a:t>
            </a:r>
          </a:p>
          <a:p>
            <a:pPr lvl="0" algn="l"/>
            <a:r>
              <a:rPr lang="en-US" sz="4000" b="1" dirty="0"/>
              <a:t>	- Acts 3, 7, 26.</a:t>
            </a:r>
          </a:p>
          <a:p>
            <a:pPr lvl="0" algn="l"/>
            <a:r>
              <a:rPr lang="en-US" sz="4000" b="1" dirty="0"/>
              <a:t>    2. Abraham – Rom 4, Gal 3, Jas 2, 1 Pet 3</a:t>
            </a:r>
          </a:p>
          <a:p>
            <a:pPr algn="l"/>
            <a:r>
              <a:rPr lang="en-US" sz="4000" b="1" dirty="0"/>
              <a:t>    3. Prophets - Rom 16:25 </a:t>
            </a:r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I. OT Canonicity Determined by God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b="1" dirty="0"/>
              <a:t> D. Fulfilled </a:t>
            </a:r>
            <a:r>
              <a:rPr lang="en-US" sz="4000" b="1" u="sng" dirty="0"/>
              <a:t>Prophecies</a:t>
            </a:r>
            <a:r>
              <a:rPr lang="en-US" sz="4000" b="1" dirty="0"/>
              <a:t> of OT</a:t>
            </a:r>
          </a:p>
          <a:p>
            <a:pPr lvl="0" algn="l"/>
            <a:r>
              <a:rPr lang="en-US" sz="4000" b="1" dirty="0"/>
              <a:t>   </a:t>
            </a:r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 spd="slow">
    <p:randomBar dir="vert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I. OT Canonicity Determined by God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b="1" dirty="0"/>
              <a:t> D. Fulfilled </a:t>
            </a:r>
            <a:r>
              <a:rPr lang="en-US" sz="4000" b="1" u="sng" dirty="0"/>
              <a:t>Prophecies</a:t>
            </a:r>
            <a:r>
              <a:rPr lang="en-US" sz="4000" b="1" dirty="0"/>
              <a:t> of OT</a:t>
            </a:r>
          </a:p>
          <a:p>
            <a:pPr lvl="0" algn="l"/>
            <a:r>
              <a:rPr lang="en-US" sz="4000" b="1" dirty="0"/>
              <a:t>   1. World Empires - Daniel 4 (statue). 			(Babylon, Persia, Greece, Rome)</a:t>
            </a:r>
          </a:p>
          <a:p>
            <a:pPr lvl="0" algn="l"/>
            <a:r>
              <a:rPr lang="en-US" sz="4000" b="1" dirty="0"/>
              <a:t>   2. Conquest of cities – Ezek 26</a:t>
            </a:r>
          </a:p>
          <a:p>
            <a:pPr lvl="0" algn="l"/>
            <a:r>
              <a:rPr lang="en-US" sz="4000" b="1" dirty="0"/>
              <a:t>   3. Israel’s Babylonian Captivity for 			exactly 70 years  - </a:t>
            </a:r>
            <a:r>
              <a:rPr lang="en-US" sz="4000" b="1" dirty="0" err="1"/>
              <a:t>Jer</a:t>
            </a:r>
            <a:r>
              <a:rPr lang="en-US" sz="4000" b="1" dirty="0"/>
              <a:t> 25; 29:10.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I. OT Canonicity Determined by God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b="1" dirty="0"/>
              <a:t> D. Fulfilled </a:t>
            </a:r>
            <a:r>
              <a:rPr lang="en-US" sz="4000" b="1" u="sng" dirty="0"/>
              <a:t>Prophecies</a:t>
            </a:r>
            <a:r>
              <a:rPr lang="en-US" sz="4000" b="1" dirty="0"/>
              <a:t> of OT</a:t>
            </a:r>
          </a:p>
          <a:p>
            <a:pPr lvl="0" algn="l"/>
            <a:r>
              <a:rPr lang="en-US" sz="4000" b="1" dirty="0"/>
              <a:t>   4. Virgin Birth  								- Isa 7:14 = Matt 1:20</a:t>
            </a:r>
          </a:p>
          <a:p>
            <a:pPr algn="l"/>
            <a:r>
              <a:rPr lang="en-US" sz="4000" b="1" dirty="0"/>
              <a:t>   5. Christ born in Bethlehem 					- Micah 5:2 = Matt 2:5-6 </a:t>
            </a:r>
          </a:p>
          <a:p>
            <a:pPr algn="l"/>
            <a:r>
              <a:rPr lang="en-US" sz="4000" b="1" dirty="0"/>
              <a:t>   6. Triumphal Entry 							- Zech 9:9-10 = </a:t>
            </a:r>
            <a:r>
              <a:rPr lang="en-US" sz="4000" b="1" dirty="0" err="1"/>
              <a:t>Jn</a:t>
            </a:r>
            <a:r>
              <a:rPr lang="en-US" sz="4000" b="1" dirty="0"/>
              <a:t> 12:12-19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 spd="slow">
    <p:wip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I. OT Canonicity Determined by God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b="1" dirty="0"/>
              <a:t> D. Fulfilled </a:t>
            </a:r>
            <a:r>
              <a:rPr lang="en-US" sz="4000" b="1" u="sng" dirty="0"/>
              <a:t>Prophecies</a:t>
            </a:r>
            <a:r>
              <a:rPr lang="en-US" sz="4000" b="1" dirty="0"/>
              <a:t> of OT</a:t>
            </a:r>
          </a:p>
          <a:p>
            <a:pPr lvl="0" algn="l"/>
            <a:r>
              <a:rPr lang="en-US" sz="4000" b="1" dirty="0"/>
              <a:t>   7. Crucifixion 								- Psa 22; 35 – John 19</a:t>
            </a:r>
          </a:p>
          <a:p>
            <a:pPr algn="l"/>
            <a:r>
              <a:rPr lang="en-US" sz="4000" b="1" dirty="0"/>
              <a:t>   8. Resurrection 								- Ps 16:10, Isa 53:8-10 – Lk 24</a:t>
            </a:r>
          </a:p>
          <a:p>
            <a:pPr algn="l"/>
            <a:r>
              <a:rPr lang="en-US" sz="4000" b="1" dirty="0"/>
              <a:t>   9. Ascension 								- Ps 110:1 – Acts 1:8-11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/>
          <a:lstStyle/>
          <a:p>
            <a:r>
              <a:rPr lang="en-US" sz="5000" b="1" u="sng" dirty="0">
                <a:solidFill>
                  <a:srgbClr val="FFFF00"/>
                </a:solidFill>
              </a:rPr>
              <a:t>The OT Canon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b="1" u="sng" dirty="0"/>
              <a:t>INTRO:</a:t>
            </a:r>
            <a:endParaRPr lang="en-US" sz="4000" b="1" dirty="0"/>
          </a:p>
          <a:p>
            <a:pPr lvl="0" algn="l"/>
            <a:r>
              <a:rPr lang="en-US" sz="4000" b="1" dirty="0"/>
              <a:t>1.  “Canon” – “rule” or “measure” by 	which a writing is </a:t>
            </a:r>
            <a:r>
              <a:rPr lang="en-US" sz="4000" b="1" i="1" u="sng" dirty="0"/>
              <a:t>recognized</a:t>
            </a:r>
            <a:r>
              <a:rPr lang="en-US" sz="4000" b="1" i="1" dirty="0"/>
              <a:t> </a:t>
            </a:r>
            <a:r>
              <a:rPr lang="en-US" sz="4000" b="1" dirty="0"/>
              <a:t>to be 	Inspired.</a:t>
            </a:r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II. OT Canonicity </a:t>
            </a:r>
            <a:r>
              <a:rPr lang="en-US" sz="4600" b="1" u="sng" dirty="0">
                <a:solidFill>
                  <a:srgbClr val="FFFF00"/>
                </a:solidFill>
              </a:rPr>
              <a:t>Recognized</a:t>
            </a:r>
            <a:r>
              <a:rPr lang="en-US" sz="4600" b="1" dirty="0">
                <a:solidFill>
                  <a:srgbClr val="FFFF00"/>
                </a:solidFill>
              </a:rPr>
              <a:t> by </a:t>
            </a:r>
            <a:r>
              <a:rPr lang="en-US" sz="4600" b="1" u="sng" dirty="0">
                <a:solidFill>
                  <a:srgbClr val="FFFF00"/>
                </a:solidFill>
              </a:rPr>
              <a:t>Man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b="1" dirty="0"/>
              <a:t> </a:t>
            </a:r>
          </a:p>
          <a:p>
            <a:pPr lvl="0" algn="l"/>
            <a:r>
              <a:rPr lang="en-US" sz="4000" b="1" dirty="0"/>
              <a:t>   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II. OT Canonicity Recognized by Man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b="1" dirty="0"/>
              <a:t>  A. </a:t>
            </a:r>
            <a:r>
              <a:rPr lang="en-US" sz="4000" b="1" u="sng" dirty="0"/>
              <a:t>Scientific</a:t>
            </a:r>
            <a:r>
              <a:rPr lang="en-US" sz="4000" b="1" dirty="0"/>
              <a:t> Accuracy</a:t>
            </a:r>
          </a:p>
          <a:p>
            <a:pPr lvl="0" algn="l"/>
            <a:r>
              <a:rPr lang="en-US" sz="4000" b="1" dirty="0"/>
              <a:t>	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II. OT Canonicity Recognized by Man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b="1" dirty="0"/>
              <a:t>  A. </a:t>
            </a:r>
            <a:r>
              <a:rPr lang="en-US" sz="4000" b="1" u="sng" dirty="0"/>
              <a:t>Scientific</a:t>
            </a:r>
            <a:r>
              <a:rPr lang="en-US" sz="4000" b="1" dirty="0"/>
              <a:t> Accuracy</a:t>
            </a:r>
          </a:p>
          <a:p>
            <a:pPr lvl="0" algn="l"/>
            <a:r>
              <a:rPr lang="en-US" sz="4000" b="1" dirty="0"/>
              <a:t>	1. Earth’s hydrological cycle - Ps 135:7</a:t>
            </a:r>
          </a:p>
          <a:p>
            <a:pPr algn="l"/>
            <a:r>
              <a:rPr lang="en-US" sz="4000" b="1" dirty="0"/>
              <a:t>	2. Earth is a sphere - Isa 40:22</a:t>
            </a:r>
          </a:p>
          <a:p>
            <a:pPr algn="l"/>
            <a:r>
              <a:rPr lang="en-US" sz="4000" b="1" dirty="0"/>
              <a:t>	3. Sun rises &amp; sets consistently 			- Ps 50:1; 113:3; Isa 59:19; 			  Mal 1:11; Job 38:13-14 </a:t>
            </a:r>
          </a:p>
          <a:p>
            <a:pPr algn="l"/>
            <a:r>
              <a:rPr lang="en-US" sz="4000" b="1" dirty="0"/>
              <a:t>	4. Earth suspended in space - Job 26:7</a:t>
            </a:r>
          </a:p>
          <a:p>
            <a:pPr lvl="0" algn="l"/>
            <a:r>
              <a:rPr lang="en-US" sz="4000" b="1" dirty="0"/>
              <a:t>   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II. OT Canonicity Recognized by Man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b="1" dirty="0"/>
              <a:t>  A. </a:t>
            </a:r>
            <a:r>
              <a:rPr lang="en-US" sz="4000" b="1" u="sng" dirty="0"/>
              <a:t>Scientific</a:t>
            </a:r>
            <a:r>
              <a:rPr lang="en-US" sz="4000" b="1" dirty="0"/>
              <a:t> Accuracy</a:t>
            </a:r>
          </a:p>
          <a:p>
            <a:pPr algn="l"/>
            <a:r>
              <a:rPr lang="en-US" sz="4000" b="1" dirty="0"/>
              <a:t>      5. Characteristics of creation - </a:t>
            </a:r>
            <a:r>
              <a:rPr lang="en-US" sz="3600" b="1" dirty="0"/>
              <a:t>Job 38-39</a:t>
            </a:r>
            <a:endParaRPr lang="en-US" sz="4000" b="1" dirty="0"/>
          </a:p>
          <a:p>
            <a:pPr algn="l"/>
            <a:r>
              <a:rPr lang="en-US" sz="4000" b="1" dirty="0"/>
              <a:t>      6. Atmosphere has weight – Job 28:25</a:t>
            </a:r>
          </a:p>
          <a:p>
            <a:pPr lvl="0" algn="l"/>
            <a:r>
              <a:rPr lang="en-US" sz="4000" b="1" dirty="0"/>
              <a:t>   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II. OT Canonicity Recognized by Man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b="1" dirty="0"/>
              <a:t>  A. </a:t>
            </a:r>
            <a:r>
              <a:rPr lang="en-US" sz="4000" b="1" u="sng" dirty="0"/>
              <a:t>Scientific</a:t>
            </a:r>
            <a:r>
              <a:rPr lang="en-US" sz="4000" b="1" dirty="0"/>
              <a:t> Accuracy</a:t>
            </a:r>
          </a:p>
          <a:p>
            <a:pPr lvl="0" algn="l"/>
            <a:r>
              <a:rPr lang="en-US" sz="4000" b="1" dirty="0"/>
              <a:t>      7. Stars are innumerable </a:t>
            </a:r>
          </a:p>
          <a:p>
            <a:pPr lvl="0" algn="l"/>
            <a:r>
              <a:rPr lang="en-US" sz="4000" b="1" dirty="0"/>
              <a:t>		– Gen 22:17; Jer 33:22</a:t>
            </a:r>
          </a:p>
          <a:p>
            <a:pPr algn="l"/>
            <a:r>
              <a:rPr lang="en-US" sz="4000" b="1" dirty="0"/>
              <a:t>      8. Stars travel in a path – Judges 5:20</a:t>
            </a:r>
          </a:p>
          <a:p>
            <a:pPr algn="l"/>
            <a:r>
              <a:rPr lang="en-US" sz="4000" b="1" dirty="0"/>
              <a:t>      9. Stars at great distance from earth 						 – Job 22:12</a:t>
            </a:r>
          </a:p>
          <a:p>
            <a:pPr algn="l"/>
            <a:r>
              <a:rPr lang="en-US" sz="4000" b="1" dirty="0"/>
              <a:t>     10. Stars differ in magnitude 								– 1 Cor 15:41   	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II. OT Canonicity Recognized by Man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b="1" dirty="0"/>
              <a:t>  A. </a:t>
            </a:r>
            <a:r>
              <a:rPr lang="en-US" sz="4000" b="1" u="sng" dirty="0"/>
              <a:t>Scientific</a:t>
            </a:r>
            <a:r>
              <a:rPr lang="en-US" sz="4000" b="1" dirty="0"/>
              <a:t> Accuracy</a:t>
            </a:r>
          </a:p>
          <a:p>
            <a:pPr lvl="0" algn="l"/>
            <a:r>
              <a:rPr lang="en-US" sz="4000" b="1" dirty="0"/>
              <a:t>     11. Blood sustains life – Lev 17:11-14</a:t>
            </a:r>
          </a:p>
          <a:p>
            <a:pPr algn="l"/>
            <a:r>
              <a:rPr lang="en-US" sz="4000" b="1" dirty="0"/>
              <a:t>     12. Chemical composition of man and 	 earth is identical – Gen 2:7, Ps 103:14</a:t>
            </a:r>
          </a:p>
          <a:p>
            <a:pPr algn="l"/>
            <a:r>
              <a:rPr lang="en-US" sz="4000" b="1" dirty="0"/>
              <a:t>	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II. OT Canonicity Recognized by Man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b="1" dirty="0"/>
              <a:t>  B. </a:t>
            </a:r>
            <a:r>
              <a:rPr lang="en-US" sz="4000" b="1" u="sng" dirty="0"/>
              <a:t>Archeological</a:t>
            </a:r>
            <a:r>
              <a:rPr lang="en-US" sz="4000" b="1" dirty="0"/>
              <a:t> Verification</a:t>
            </a:r>
          </a:p>
          <a:p>
            <a:pPr lvl="0" algn="l"/>
            <a:endParaRPr lang="en-US" sz="4000" b="1" dirty="0"/>
          </a:p>
          <a:p>
            <a:pPr algn="l"/>
            <a:r>
              <a:rPr lang="en-US" sz="4000" b="1" dirty="0"/>
              <a:t>	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zoom dir="in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II. OT Canonicity Recognized by Man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b="1" dirty="0"/>
              <a:t>  B. </a:t>
            </a:r>
            <a:r>
              <a:rPr lang="en-US" sz="4000" b="1" u="sng" dirty="0"/>
              <a:t>Archeological</a:t>
            </a:r>
            <a:r>
              <a:rPr lang="en-US" sz="4000" b="1" dirty="0"/>
              <a:t> Verification</a:t>
            </a:r>
          </a:p>
          <a:p>
            <a:pPr algn="l"/>
            <a:r>
              <a:rPr lang="en-US" sz="4000" b="1" dirty="0"/>
              <a:t>	1. Existence of </a:t>
            </a:r>
            <a:r>
              <a:rPr lang="en-US" sz="4000" b="1" u="sng" dirty="0"/>
              <a:t>Hittites</a:t>
            </a:r>
            <a:r>
              <a:rPr lang="en-US" sz="4000" b="1" dirty="0"/>
              <a:t> – discovered 		by Hugo Winkler in 1906.</a:t>
            </a:r>
          </a:p>
          <a:p>
            <a:pPr algn="l"/>
            <a:r>
              <a:rPr lang="en-US" sz="4000" b="1" dirty="0"/>
              <a:t>	</a:t>
            </a:r>
          </a:p>
          <a:p>
            <a:pPr algn="l"/>
            <a:r>
              <a:rPr lang="en-US" sz="4000" b="1" dirty="0"/>
              <a:t>	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II. OT Canonicity Recognized by Man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b="1" dirty="0"/>
              <a:t>  B. </a:t>
            </a:r>
            <a:r>
              <a:rPr lang="en-US" sz="4000" b="1" u="sng" dirty="0"/>
              <a:t>Archeological</a:t>
            </a:r>
            <a:r>
              <a:rPr lang="en-US" sz="4000" b="1" dirty="0"/>
              <a:t> Verification</a:t>
            </a:r>
          </a:p>
          <a:p>
            <a:pPr algn="l"/>
            <a:r>
              <a:rPr lang="en-US" sz="4000" b="1" dirty="0"/>
              <a:t>	1. Existence of </a:t>
            </a:r>
            <a:r>
              <a:rPr lang="en-US" sz="4000" b="1" u="sng" dirty="0"/>
              <a:t>Hittites</a:t>
            </a:r>
            <a:r>
              <a:rPr lang="en-US" sz="4000" b="1" dirty="0"/>
              <a:t> – discovered 		by Hugo Winkler in 1906.</a:t>
            </a:r>
          </a:p>
          <a:p>
            <a:pPr algn="l"/>
            <a:r>
              <a:rPr lang="en-US" sz="4000" b="1" dirty="0"/>
              <a:t>	2. </a:t>
            </a:r>
            <a:r>
              <a:rPr lang="en-US" sz="4000" b="1" u="sng" dirty="0"/>
              <a:t>Writing</a:t>
            </a:r>
            <a:r>
              <a:rPr lang="en-US" sz="4000" b="1" dirty="0"/>
              <a:t> in existence at time of 			Moses – by Sinai script in 1948</a:t>
            </a:r>
          </a:p>
          <a:p>
            <a:pPr algn="l"/>
            <a:r>
              <a:rPr lang="en-US" sz="4000" b="1" dirty="0"/>
              <a:t>		- code of Hammurabi = writing at 		   time of Abraham.</a:t>
            </a:r>
          </a:p>
          <a:p>
            <a:pPr algn="l"/>
            <a:r>
              <a:rPr lang="en-US" sz="4000" b="1" dirty="0"/>
              <a:t>	</a:t>
            </a:r>
          </a:p>
          <a:p>
            <a:pPr lvl="0" algn="l"/>
            <a:endParaRPr lang="en-US" sz="4000" b="1" dirty="0"/>
          </a:p>
          <a:p>
            <a:pPr algn="l"/>
            <a:r>
              <a:rPr lang="en-US" sz="4000" b="1" dirty="0"/>
              <a:t>	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II. OT Canonicity Recognized by Man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b="1" dirty="0"/>
              <a:t>  B. </a:t>
            </a:r>
            <a:r>
              <a:rPr lang="en-US" sz="4000" b="1" u="sng" dirty="0"/>
              <a:t>Archeological</a:t>
            </a:r>
            <a:r>
              <a:rPr lang="en-US" sz="4000" b="1" dirty="0"/>
              <a:t> Verification</a:t>
            </a:r>
          </a:p>
          <a:p>
            <a:pPr algn="l"/>
            <a:r>
              <a:rPr lang="en-US" sz="4000" b="1" dirty="0"/>
              <a:t>	1. Existence of </a:t>
            </a:r>
            <a:r>
              <a:rPr lang="en-US" sz="4000" b="1" u="sng" dirty="0"/>
              <a:t>Hittites</a:t>
            </a:r>
            <a:r>
              <a:rPr lang="en-US" sz="4000" b="1" dirty="0"/>
              <a:t> – discovered 		by Hugo Winkler in 1906.</a:t>
            </a:r>
          </a:p>
          <a:p>
            <a:pPr algn="l"/>
            <a:r>
              <a:rPr lang="en-US" sz="4000" b="1" dirty="0"/>
              <a:t>	2. </a:t>
            </a:r>
            <a:r>
              <a:rPr lang="en-US" sz="4000" b="1" u="sng" dirty="0"/>
              <a:t>Writing</a:t>
            </a:r>
            <a:r>
              <a:rPr lang="en-US" sz="4000" b="1" dirty="0"/>
              <a:t> in existence at time of 			Moses – by Sinai script in 1948</a:t>
            </a:r>
          </a:p>
          <a:p>
            <a:pPr algn="l"/>
            <a:r>
              <a:rPr lang="en-US" sz="4000" b="1" dirty="0"/>
              <a:t>		- code of Hammurabi = writing at 		   time of Abraham.</a:t>
            </a:r>
          </a:p>
          <a:p>
            <a:pPr algn="l"/>
            <a:r>
              <a:rPr lang="en-US" sz="4000" b="1" dirty="0"/>
              <a:t>	3. Existence of Belshazzar (Dan 5)</a:t>
            </a:r>
          </a:p>
          <a:p>
            <a:pPr lvl="0" algn="l"/>
            <a:endParaRPr lang="en-US" sz="4000" b="1" dirty="0"/>
          </a:p>
          <a:p>
            <a:pPr algn="l"/>
            <a:r>
              <a:rPr lang="en-US" sz="4000" b="1" dirty="0"/>
              <a:t>	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/>
          <a:lstStyle/>
          <a:p>
            <a:r>
              <a:rPr lang="en-US" sz="5000" b="1" u="sng" dirty="0">
                <a:solidFill>
                  <a:srgbClr val="FFFF00"/>
                </a:solidFill>
              </a:rPr>
              <a:t>The OT Canon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b="1" u="sng" dirty="0"/>
              <a:t>INTRO:</a:t>
            </a:r>
            <a:endParaRPr lang="en-US" sz="4000" b="1" dirty="0"/>
          </a:p>
          <a:p>
            <a:pPr lvl="0" algn="l"/>
            <a:r>
              <a:rPr lang="en-US" sz="4000" b="1" dirty="0"/>
              <a:t>1.  “Canon” – “rule” or “measure” by 	which a writing is </a:t>
            </a:r>
            <a:r>
              <a:rPr lang="en-US" sz="4000" b="1" i="1" u="sng" dirty="0"/>
              <a:t>recognized</a:t>
            </a:r>
            <a:r>
              <a:rPr lang="en-US" sz="4000" b="1" i="1" dirty="0"/>
              <a:t> </a:t>
            </a:r>
            <a:r>
              <a:rPr lang="en-US" sz="4000" b="1" dirty="0"/>
              <a:t>to be 	Inspired.</a:t>
            </a:r>
          </a:p>
          <a:p>
            <a:pPr lvl="0" algn="l"/>
            <a:r>
              <a:rPr lang="en-US" sz="4000" b="1" dirty="0"/>
              <a:t>2. Canonicity is:</a:t>
            </a:r>
          </a:p>
          <a:p>
            <a:pPr lvl="0" algn="l"/>
            <a:r>
              <a:rPr lang="en-US" sz="4000" b="1" dirty="0"/>
              <a:t>	</a:t>
            </a:r>
            <a:r>
              <a:rPr lang="en-US" sz="4000" b="1" dirty="0">
                <a:solidFill>
                  <a:srgbClr val="FFFF00"/>
                </a:solidFill>
              </a:rPr>
              <a:t>Determined by </a:t>
            </a:r>
            <a:r>
              <a:rPr lang="en-US" sz="4000" b="1" u="sng" dirty="0">
                <a:solidFill>
                  <a:srgbClr val="FFFF00"/>
                </a:solidFill>
              </a:rPr>
              <a:t>God</a:t>
            </a:r>
          </a:p>
          <a:p>
            <a:pPr lvl="0" algn="l"/>
            <a:r>
              <a:rPr lang="en-US" sz="4000" b="1" i="1" dirty="0">
                <a:solidFill>
                  <a:srgbClr val="FFFF00"/>
                </a:solidFill>
              </a:rPr>
              <a:t>	</a:t>
            </a:r>
            <a:r>
              <a:rPr lang="en-US" sz="4000" b="1" dirty="0">
                <a:solidFill>
                  <a:srgbClr val="FFFF00"/>
                </a:solidFill>
              </a:rPr>
              <a:t>Recognized</a:t>
            </a:r>
            <a:r>
              <a:rPr lang="en-US" sz="4000" b="1" i="1" dirty="0">
                <a:solidFill>
                  <a:srgbClr val="FFFF00"/>
                </a:solidFill>
              </a:rPr>
              <a:t> </a:t>
            </a:r>
            <a:r>
              <a:rPr lang="en-US" sz="4000" b="1" dirty="0">
                <a:solidFill>
                  <a:srgbClr val="FFFF00"/>
                </a:solidFill>
              </a:rPr>
              <a:t>by </a:t>
            </a:r>
            <a:r>
              <a:rPr lang="en-US" sz="4000" b="1" u="sng" dirty="0">
                <a:solidFill>
                  <a:srgbClr val="FFFF00"/>
                </a:solidFill>
              </a:rPr>
              <a:t>man</a:t>
            </a:r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II. OT Canonicity Recognized by Man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dirty="0"/>
              <a:t>  </a:t>
            </a:r>
            <a:r>
              <a:rPr lang="en-US" sz="4000" b="1" dirty="0"/>
              <a:t>C. </a:t>
            </a:r>
            <a:r>
              <a:rPr lang="en-US" sz="4000" b="1" u="sng" dirty="0"/>
              <a:t>Historical</a:t>
            </a:r>
            <a:r>
              <a:rPr lang="en-US" sz="4000" b="1" dirty="0"/>
              <a:t> Verification</a:t>
            </a:r>
          </a:p>
          <a:p>
            <a:pPr algn="l"/>
            <a:r>
              <a:rPr lang="en-US" sz="4000" b="1" dirty="0"/>
              <a:t>	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zoom dir="in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II. OT Canonicity Recognized by Man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dirty="0"/>
              <a:t>  </a:t>
            </a:r>
            <a:r>
              <a:rPr lang="en-US" sz="4000" b="1" dirty="0"/>
              <a:t>C. </a:t>
            </a:r>
            <a:r>
              <a:rPr lang="en-US" sz="4000" b="1" u="sng" dirty="0"/>
              <a:t>Historical</a:t>
            </a:r>
            <a:r>
              <a:rPr lang="en-US" sz="4000" b="1" dirty="0"/>
              <a:t> Verification</a:t>
            </a:r>
          </a:p>
          <a:p>
            <a:pPr algn="l"/>
            <a:r>
              <a:rPr lang="en-US" sz="4000" b="1" dirty="0"/>
              <a:t>	1. Emperor Diocletian (AD 245-312) </a:t>
            </a:r>
          </a:p>
          <a:p>
            <a:pPr algn="l"/>
            <a:r>
              <a:rPr lang="en-US" sz="4000" b="1" dirty="0"/>
              <a:t>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6C5D05-E71E-8A8C-F76B-F547D2483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875C8-15CB-FFCE-62A4-8878E532F3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II. OT Canonicity Recognized by Man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7C07CC-C277-F9E1-5734-B996BB8A1B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dirty="0"/>
              <a:t>  </a:t>
            </a:r>
            <a:r>
              <a:rPr lang="en-US" sz="4000" b="1" dirty="0"/>
              <a:t>C. </a:t>
            </a:r>
            <a:r>
              <a:rPr lang="en-US" sz="4000" b="1" u="sng" dirty="0"/>
              <a:t>Historical</a:t>
            </a:r>
            <a:r>
              <a:rPr lang="en-US" sz="4000" b="1" dirty="0"/>
              <a:t> Verification</a:t>
            </a:r>
          </a:p>
          <a:p>
            <a:pPr algn="l"/>
            <a:r>
              <a:rPr lang="en-US" sz="4000" b="1" dirty="0"/>
              <a:t>	1. Emperor Diocletian (AD 245-312) </a:t>
            </a:r>
          </a:p>
          <a:p>
            <a:pPr algn="l"/>
            <a:r>
              <a:rPr lang="en-US" sz="4000" b="1" dirty="0"/>
              <a:t>	2. Voltaire, the French atheist				   	        (AD 1694-1778) </a:t>
            </a:r>
          </a:p>
          <a:p>
            <a:pPr algn="l"/>
            <a:r>
              <a:rPr lang="en-US" sz="4000" b="1" dirty="0"/>
              <a:t>	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881077"/>
      </p:ext>
    </p:extLst>
  </p:cSld>
  <p:clrMapOvr>
    <a:masterClrMapping/>
  </p:clrMapOvr>
  <p:transition>
    <p:fad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3510E1-DFFE-6CCA-BEA9-47400902E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0D75D-2C42-B244-F8F3-9AB83AF8FA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II. OT Canonicity Recognized by Man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79BA45-DEEE-85F8-7456-4EDC52ED68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dirty="0"/>
              <a:t>  </a:t>
            </a:r>
            <a:r>
              <a:rPr lang="en-US" sz="4000" b="1" dirty="0"/>
              <a:t>C. </a:t>
            </a:r>
            <a:r>
              <a:rPr lang="en-US" sz="4000" b="1" u="sng" dirty="0"/>
              <a:t>Historical</a:t>
            </a:r>
            <a:r>
              <a:rPr lang="en-US" sz="4000" b="1" dirty="0"/>
              <a:t> Verification</a:t>
            </a:r>
          </a:p>
          <a:p>
            <a:pPr algn="l"/>
            <a:r>
              <a:rPr lang="en-US" sz="4000" b="1" dirty="0"/>
              <a:t>	1. Emperor Diocletian (AD 245-312) </a:t>
            </a:r>
          </a:p>
          <a:p>
            <a:pPr algn="l"/>
            <a:r>
              <a:rPr lang="en-US" sz="4000" b="1" dirty="0"/>
              <a:t>	2. Voltaire, the French atheist				   	        (AD 1694-1778) </a:t>
            </a:r>
          </a:p>
          <a:p>
            <a:r>
              <a:rPr lang="en-US" sz="4000" b="1" u="sng" dirty="0"/>
              <a:t>Isa 40:8 </a:t>
            </a:r>
            <a:r>
              <a:rPr lang="en-US" sz="4000" b="1" i="1" dirty="0"/>
              <a:t>The word of our God shall </a:t>
            </a:r>
          </a:p>
          <a:p>
            <a:r>
              <a:rPr lang="en-US" sz="4000" b="1" i="1" dirty="0"/>
              <a:t>stand for ever.</a:t>
            </a:r>
          </a:p>
          <a:p>
            <a:r>
              <a:rPr lang="en-US" sz="4000" b="1" u="sng" dirty="0"/>
              <a:t>Matt 24:35 </a:t>
            </a:r>
            <a:r>
              <a:rPr lang="en-US" sz="4000" b="1" i="1" dirty="0"/>
              <a:t>Heaven and earth shall pass away, but my words shall not pass away.</a:t>
            </a:r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	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437646"/>
      </p:ext>
    </p:extLst>
  </p:cSld>
  <p:clrMapOvr>
    <a:masterClrMapping/>
  </p:clrMapOvr>
  <p:transition>
    <p:fad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III. Pseudepigrapha not Canonical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dirty="0"/>
              <a:t> 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/>
              <a:t>	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III. Pseudepigrapha not Canonical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dirty="0"/>
              <a:t>A. </a:t>
            </a:r>
            <a:r>
              <a:rPr lang="en-US" sz="4000" b="1" dirty="0"/>
              <a:t>“Pseudepigrapha” </a:t>
            </a:r>
            <a:r>
              <a:rPr lang="en-US" sz="4000" dirty="0"/>
              <a:t>(</a:t>
            </a:r>
            <a:r>
              <a:rPr lang="en-US" sz="4000" b="1" dirty="0"/>
              <a:t>Gk) </a:t>
            </a:r>
          </a:p>
          <a:p>
            <a:pPr lvl="0" algn="l"/>
            <a:r>
              <a:rPr lang="en-US" sz="4000" b="1" dirty="0"/>
              <a:t>		= "</a:t>
            </a:r>
            <a:r>
              <a:rPr lang="en-US" sz="4000" b="1" i="1" u="sng" dirty="0"/>
              <a:t>falsely</a:t>
            </a:r>
            <a:r>
              <a:rPr lang="en-US" sz="4000" b="1" dirty="0"/>
              <a:t> </a:t>
            </a:r>
            <a:r>
              <a:rPr lang="en-US" sz="4000" b="1" i="1" u="sng" dirty="0"/>
              <a:t>attributed</a:t>
            </a:r>
            <a:r>
              <a:rPr lang="en-US" sz="4000" b="1" dirty="0"/>
              <a:t>"		        </a:t>
            </a:r>
          </a:p>
          <a:p>
            <a:pPr algn="l"/>
            <a:r>
              <a:rPr lang="en-US" sz="4000" b="1" dirty="0"/>
              <a:t>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8588C1-37FC-9786-4BDF-EF274D590B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D7E92-932E-F382-75B9-726F48F70A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III. Pseudepigrapha not Canonical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54605E-88CB-8078-2126-D95CD86132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dirty="0"/>
              <a:t>A. </a:t>
            </a:r>
            <a:r>
              <a:rPr lang="en-US" sz="4000" b="1" dirty="0"/>
              <a:t>“Pseudepigrapha” </a:t>
            </a:r>
            <a:r>
              <a:rPr lang="en-US" sz="4000" dirty="0"/>
              <a:t>(</a:t>
            </a:r>
            <a:r>
              <a:rPr lang="en-US" sz="4000" b="1" dirty="0"/>
              <a:t>Gk) </a:t>
            </a:r>
          </a:p>
          <a:p>
            <a:pPr lvl="0" algn="l"/>
            <a:r>
              <a:rPr lang="en-US" sz="4000" b="1" dirty="0"/>
              <a:t>		= "</a:t>
            </a:r>
            <a:r>
              <a:rPr lang="en-US" sz="4000" b="1" i="1" u="sng" dirty="0"/>
              <a:t>falsely</a:t>
            </a:r>
            <a:r>
              <a:rPr lang="en-US" sz="4000" b="1" dirty="0"/>
              <a:t> </a:t>
            </a:r>
            <a:r>
              <a:rPr lang="en-US" sz="4000" b="1" i="1" u="sng" dirty="0"/>
              <a:t>attributed</a:t>
            </a:r>
            <a:r>
              <a:rPr lang="en-US" sz="4000" b="1" dirty="0"/>
              <a:t>"		        </a:t>
            </a:r>
          </a:p>
          <a:p>
            <a:pPr algn="l"/>
            <a:r>
              <a:rPr lang="en-US" sz="4000" b="1" dirty="0"/>
              <a:t>	- Authors </a:t>
            </a:r>
            <a:r>
              <a:rPr lang="en-US" sz="4000" b="1" i="1" dirty="0"/>
              <a:t>falsely</a:t>
            </a:r>
            <a:r>
              <a:rPr lang="en-US" sz="4000" b="1" dirty="0"/>
              <a:t> </a:t>
            </a:r>
            <a:r>
              <a:rPr lang="en-US" sz="4000" b="1" i="1" dirty="0"/>
              <a:t>attributed</a:t>
            </a:r>
            <a:r>
              <a:rPr lang="en-US" sz="4000" b="1" dirty="0"/>
              <a:t> their 	  </a:t>
            </a:r>
          </a:p>
          <a:p>
            <a:pPr algn="l"/>
            <a:r>
              <a:rPr lang="en-US" sz="4000" b="1" dirty="0"/>
              <a:t>	  writing to a famous </a:t>
            </a:r>
            <a:r>
              <a:rPr lang="en-US" sz="4000" b="1" u="sng" dirty="0"/>
              <a:t>Bible</a:t>
            </a:r>
            <a:r>
              <a:rPr lang="en-US" sz="4000" b="1" dirty="0"/>
              <a:t> author.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439887"/>
      </p:ext>
    </p:extLst>
  </p:cSld>
  <p:clrMapOvr>
    <a:masterClrMapping/>
  </p:clrMapOvr>
  <p:transition>
    <p:fade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C5DF2-FAFE-CD38-325C-E53F8C1D3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6E442-B101-EDA1-AD0F-BD73AC47D1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III. Pseudepigrapha not Canonical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95FA65-1DA9-426E-A0B6-97F7C61948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dirty="0"/>
              <a:t>A. </a:t>
            </a:r>
            <a:r>
              <a:rPr lang="en-US" sz="4000" b="1" dirty="0"/>
              <a:t>“Pseudepigrapha” </a:t>
            </a:r>
            <a:r>
              <a:rPr lang="en-US" sz="4000" dirty="0"/>
              <a:t>(</a:t>
            </a:r>
            <a:r>
              <a:rPr lang="en-US" sz="4000" b="1" dirty="0"/>
              <a:t>Gk) </a:t>
            </a:r>
          </a:p>
          <a:p>
            <a:pPr lvl="0" algn="l"/>
            <a:r>
              <a:rPr lang="en-US" sz="4000" b="1" dirty="0"/>
              <a:t>		= "</a:t>
            </a:r>
            <a:r>
              <a:rPr lang="en-US" sz="4000" b="1" i="1" u="sng" dirty="0"/>
              <a:t>falsely</a:t>
            </a:r>
            <a:r>
              <a:rPr lang="en-US" sz="4000" b="1" dirty="0"/>
              <a:t> </a:t>
            </a:r>
            <a:r>
              <a:rPr lang="en-US" sz="4000" b="1" i="1" u="sng" dirty="0"/>
              <a:t>attributed</a:t>
            </a:r>
            <a:r>
              <a:rPr lang="en-US" sz="4000" b="1" dirty="0"/>
              <a:t>"		        </a:t>
            </a:r>
          </a:p>
          <a:p>
            <a:pPr algn="l"/>
            <a:r>
              <a:rPr lang="en-US" sz="4000" b="1" dirty="0"/>
              <a:t>	- Authors </a:t>
            </a:r>
            <a:r>
              <a:rPr lang="en-US" sz="4000" b="1" i="1" dirty="0"/>
              <a:t>falsely</a:t>
            </a:r>
            <a:r>
              <a:rPr lang="en-US" sz="4000" b="1" dirty="0"/>
              <a:t> </a:t>
            </a:r>
            <a:r>
              <a:rPr lang="en-US" sz="4000" b="1" i="1" dirty="0"/>
              <a:t>attributed</a:t>
            </a:r>
            <a:r>
              <a:rPr lang="en-US" sz="4000" b="1" dirty="0"/>
              <a:t> their 	  </a:t>
            </a:r>
          </a:p>
          <a:p>
            <a:pPr algn="l"/>
            <a:r>
              <a:rPr lang="en-US" sz="4000" b="1" dirty="0"/>
              <a:t>	  writing to a famous </a:t>
            </a:r>
            <a:r>
              <a:rPr lang="en-US" sz="4000" b="1" u="sng" dirty="0"/>
              <a:t>Bible</a:t>
            </a:r>
            <a:r>
              <a:rPr lang="en-US" sz="4000" b="1" dirty="0"/>
              <a:t> author.</a:t>
            </a:r>
          </a:p>
          <a:p>
            <a:pPr algn="l"/>
            <a:endParaRPr lang="en-US" sz="1600" b="1" dirty="0"/>
          </a:p>
          <a:p>
            <a:pPr algn="l"/>
            <a:r>
              <a:rPr lang="en-US" sz="4000" b="1" dirty="0"/>
              <a:t>B. Jewish </a:t>
            </a:r>
            <a:r>
              <a:rPr lang="en-US" sz="4000" b="1" i="1" dirty="0"/>
              <a:t>historical</a:t>
            </a:r>
            <a:r>
              <a:rPr lang="en-US" sz="4000" b="1" dirty="0"/>
              <a:t> literature from </a:t>
            </a:r>
          </a:p>
          <a:p>
            <a:pPr algn="l"/>
            <a:r>
              <a:rPr lang="en-US" sz="4000" b="1" dirty="0"/>
              <a:t>	400BC - 200AD. 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629409"/>
      </p:ext>
    </p:extLst>
  </p:cSld>
  <p:clrMapOvr>
    <a:masterClrMapping/>
  </p:clrMapOvr>
  <p:transition>
    <p:fad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III. Pseudepigrapha not Canonical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b="1" dirty="0"/>
              <a:t>C. NT references these only twice:</a:t>
            </a:r>
          </a:p>
          <a:p>
            <a:pPr algn="l"/>
            <a:r>
              <a:rPr lang="en-US" sz="4000" b="1" dirty="0"/>
              <a:t>	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DF9CC1-5BAD-15E8-D3C9-C05169C6C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FB075-B5B9-4767-ED83-A18CEBD1C5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III. Pseudepigrapha not Canonical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C315A8-63E5-57AB-42E4-0A1F8013DD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b="1" dirty="0"/>
              <a:t>C. NT references these only twice:</a:t>
            </a:r>
          </a:p>
          <a:p>
            <a:pPr lvl="0" algn="l"/>
            <a:r>
              <a:rPr lang="en-US" sz="4000" b="1" dirty="0"/>
              <a:t>     1. Jude 9 - Satan disputing w/ Michael 			over body of Moses</a:t>
            </a:r>
          </a:p>
          <a:p>
            <a:pPr algn="l"/>
            <a:r>
              <a:rPr lang="en-US" sz="4000" b="1" dirty="0"/>
              <a:t>     </a:t>
            </a:r>
          </a:p>
          <a:p>
            <a:pPr algn="l"/>
            <a:r>
              <a:rPr lang="en-US" sz="4000" b="1" dirty="0"/>
              <a:t>	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17493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/>
          <a:lstStyle/>
          <a:p>
            <a:r>
              <a:rPr lang="en-US" sz="5000" b="1" u="sng" dirty="0">
                <a:solidFill>
                  <a:srgbClr val="FFFF00"/>
                </a:solidFill>
              </a:rPr>
              <a:t>The OT Canon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b="1" u="sng" dirty="0"/>
              <a:t>INTRO:</a:t>
            </a:r>
            <a:endParaRPr lang="en-US" sz="4000" b="1" dirty="0"/>
          </a:p>
          <a:p>
            <a:pPr lvl="0" algn="l"/>
            <a:r>
              <a:rPr lang="en-US" sz="4000" b="1" dirty="0"/>
              <a:t>3. Not simply a collection of all the Jewish 	writings of the ancient world.</a:t>
            </a:r>
          </a:p>
          <a:p>
            <a:pPr lvl="0" algn="l"/>
            <a:r>
              <a:rPr lang="en-US" sz="4000" b="1" dirty="0"/>
              <a:t>		</a:t>
            </a:r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zoom dir="in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F385B-ACCD-730F-09C7-CE555DD77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D3CD7-AA87-8871-8987-87803315B4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III. Pseudepigrapha not Canonical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6945B8-12CF-7CAE-890A-D9A719C704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b="1" dirty="0"/>
              <a:t>C. NT references these only twice:</a:t>
            </a:r>
          </a:p>
          <a:p>
            <a:pPr lvl="0" algn="l"/>
            <a:r>
              <a:rPr lang="en-US" sz="4000" b="1" dirty="0"/>
              <a:t>     1. Jude 9 - Satan disputing w/ Michael 			over body of Moses</a:t>
            </a:r>
          </a:p>
          <a:p>
            <a:pPr algn="l"/>
            <a:r>
              <a:rPr lang="en-US" sz="4000" b="1" dirty="0"/>
              <a:t>     2. Jude 14 - book of Enoch, which </a:t>
            </a:r>
          </a:p>
          <a:p>
            <a:pPr algn="l"/>
            <a:r>
              <a:rPr lang="en-US" sz="4000" b="1" dirty="0"/>
              <a:t>		contains similar wording found in </a:t>
            </a:r>
          </a:p>
          <a:p>
            <a:pPr algn="l"/>
            <a:r>
              <a:rPr lang="en-US" sz="4000" b="1" dirty="0"/>
              <a:t>		Mtt 25:31-45; 2 Thes 1:7-8; </a:t>
            </a:r>
          </a:p>
          <a:p>
            <a:pPr algn="l"/>
            <a:r>
              <a:rPr lang="en-US" sz="4000" b="1" dirty="0"/>
              <a:t>		about God calling </a:t>
            </a:r>
            <a:r>
              <a:rPr lang="en-US" sz="4000" b="1" u="sng" dirty="0"/>
              <a:t>angels</a:t>
            </a:r>
            <a:r>
              <a:rPr lang="en-US" sz="4000" b="1" dirty="0"/>
              <a:t> for 	</a:t>
            </a:r>
          </a:p>
          <a:p>
            <a:pPr algn="l"/>
            <a:r>
              <a:rPr lang="en-US" sz="4000" b="1" dirty="0"/>
              <a:t>		judgment. </a:t>
            </a:r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	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08040"/>
      </p:ext>
    </p:extLst>
  </p:cSld>
  <p:clrMapOvr>
    <a:masterClrMapping/>
  </p:clrMapOvr>
  <p:transition>
    <p:fade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III. Pseudepigrapha not Canonical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b="1" dirty="0"/>
              <a:t>C. NT references these only twice:</a:t>
            </a:r>
          </a:p>
          <a:p>
            <a:pPr lvl="0" algn="l"/>
            <a:r>
              <a:rPr lang="en-US" sz="4000" b="1" dirty="0"/>
              <a:t>  3. Referenced by Jude as part in Jewish </a:t>
            </a:r>
          </a:p>
          <a:p>
            <a:pPr algn="l"/>
            <a:r>
              <a:rPr lang="en-US" sz="4000" b="1" i="1" dirty="0"/>
              <a:t>	  literature</a:t>
            </a:r>
            <a:r>
              <a:rPr lang="en-US" sz="4000" b="1" dirty="0"/>
              <a:t> &amp; </a:t>
            </a:r>
            <a:r>
              <a:rPr lang="en-US" sz="4000" b="1" i="1" u="sng" dirty="0"/>
              <a:t>history</a:t>
            </a:r>
            <a:r>
              <a:rPr lang="en-US" sz="4000" b="1" dirty="0"/>
              <a:t>, similar to the OT </a:t>
            </a:r>
          </a:p>
          <a:p>
            <a:pPr algn="l"/>
            <a:r>
              <a:rPr lang="en-US" sz="4000" b="1" dirty="0"/>
              <a:t>	  references the books of </a:t>
            </a:r>
            <a:r>
              <a:rPr lang="en-US" sz="4000" b="1" dirty="0" err="1"/>
              <a:t>Jashur</a:t>
            </a:r>
            <a:r>
              <a:rPr lang="en-US" sz="4000" b="1" dirty="0"/>
              <a:t>, </a:t>
            </a:r>
          </a:p>
          <a:p>
            <a:pPr algn="l"/>
            <a:r>
              <a:rPr lang="en-US" sz="4000" b="1" dirty="0"/>
              <a:t>	  Nathan, and of War.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 spd="slow">
    <p:wipe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288F8C-DAD5-DF55-E99C-4F52D3B9C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4D997-B0F6-9073-61B6-89232CC2F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III. Pseudepigrapha not Canonical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83E1D5-486F-39E2-2504-61EA2397FB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b="1" dirty="0"/>
              <a:t>C. NT references these only twice:</a:t>
            </a:r>
          </a:p>
          <a:p>
            <a:pPr lvl="0" algn="l"/>
            <a:r>
              <a:rPr lang="en-US" sz="4000" b="1" dirty="0"/>
              <a:t>4. Similar to Paul quoting Athenian </a:t>
            </a:r>
          </a:p>
          <a:p>
            <a:pPr algn="l"/>
            <a:r>
              <a:rPr lang="en-US" sz="4000" b="1" dirty="0"/>
              <a:t>	</a:t>
            </a:r>
            <a:r>
              <a:rPr lang="en-US" sz="4000" b="1" u="sng" dirty="0"/>
              <a:t>poets</a:t>
            </a:r>
            <a:r>
              <a:rPr lang="en-US" sz="4000" b="1" dirty="0"/>
              <a:t> on Mars hill (Acts 17). </a:t>
            </a:r>
          </a:p>
          <a:p>
            <a:pPr algn="l"/>
            <a:r>
              <a:rPr lang="en-US" sz="4000" b="1" dirty="0"/>
              <a:t>		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024791"/>
      </p:ext>
    </p:extLst>
  </p:cSld>
  <p:clrMapOvr>
    <a:masterClrMapping/>
  </p:clrMapOvr>
  <p:transition>
    <p:fade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EA2C0-D59E-162F-BB72-D3FDD7210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F8F93-0123-44E1-46A0-E4B343DCFB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III. Pseudepigrapha not Canonical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E0C9B3-0A3E-81DC-54C8-AC6C0AD0E7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b="1" dirty="0"/>
              <a:t>C. NT references these only twice:</a:t>
            </a:r>
          </a:p>
          <a:p>
            <a:pPr lvl="0" algn="l"/>
            <a:r>
              <a:rPr lang="en-US" sz="4000" b="1" dirty="0"/>
              <a:t>4. Similar to Paul quoting Athenian </a:t>
            </a:r>
          </a:p>
          <a:p>
            <a:pPr algn="l"/>
            <a:r>
              <a:rPr lang="en-US" sz="4000" b="1" dirty="0"/>
              <a:t>	</a:t>
            </a:r>
            <a:r>
              <a:rPr lang="en-US" sz="4000" b="1" u="sng" dirty="0"/>
              <a:t>poets</a:t>
            </a:r>
            <a:r>
              <a:rPr lang="en-US" sz="4000" b="1" dirty="0"/>
              <a:t> on Mars hill (Acts 17). </a:t>
            </a:r>
          </a:p>
          <a:p>
            <a:pPr algn="l"/>
            <a:r>
              <a:rPr lang="en-US" sz="4000" b="1" dirty="0"/>
              <a:t>	 Cp. Pastor Tigg referring to Lincoln’s </a:t>
            </a:r>
          </a:p>
          <a:p>
            <a:pPr algn="l"/>
            <a:r>
              <a:rPr lang="en-US" sz="4000" b="1" dirty="0"/>
              <a:t>		Gettysburg Address. </a:t>
            </a:r>
          </a:p>
          <a:p>
            <a:pPr algn="l"/>
            <a:r>
              <a:rPr lang="en-US" sz="4000" b="1" dirty="0"/>
              <a:t>	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395466"/>
      </p:ext>
    </p:extLst>
  </p:cSld>
  <p:clrMapOvr>
    <a:masterClrMapping/>
  </p:clrMapOvr>
  <p:transition>
    <p:fade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17425-8304-FFB8-2038-E5966751A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91833-72C1-5F19-BEC2-D75D89F9C3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III. Pseudepigrapha not Canonical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A85E6E-4F28-72CD-9D17-9B9A774D34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b="1" dirty="0"/>
              <a:t>C. NT references these only twice:</a:t>
            </a:r>
          </a:p>
          <a:p>
            <a:pPr lvl="0" algn="l"/>
            <a:r>
              <a:rPr lang="en-US" sz="4000" b="1" dirty="0"/>
              <a:t>4. Similar to Paul quoting Athenian </a:t>
            </a:r>
          </a:p>
          <a:p>
            <a:pPr algn="l"/>
            <a:r>
              <a:rPr lang="en-US" sz="4000" b="1" dirty="0"/>
              <a:t>	</a:t>
            </a:r>
            <a:r>
              <a:rPr lang="en-US" sz="4000" b="1" u="sng" dirty="0"/>
              <a:t>poets</a:t>
            </a:r>
            <a:r>
              <a:rPr lang="en-US" sz="4000" b="1" dirty="0"/>
              <a:t> on Mars hill (Acts 17). </a:t>
            </a:r>
          </a:p>
          <a:p>
            <a:pPr algn="l"/>
            <a:r>
              <a:rPr lang="en-US" sz="4000" b="1" dirty="0"/>
              <a:t>	 Cp. Pastor Tigg referring to Lincoln’s </a:t>
            </a:r>
          </a:p>
          <a:p>
            <a:pPr algn="l"/>
            <a:r>
              <a:rPr lang="en-US" sz="4000" b="1" dirty="0"/>
              <a:t>		Gettysburg Address. </a:t>
            </a:r>
          </a:p>
          <a:p>
            <a:pPr algn="l"/>
            <a:r>
              <a:rPr lang="en-US" sz="4000" b="1" dirty="0"/>
              <a:t>5. * But this does </a:t>
            </a:r>
            <a:r>
              <a:rPr lang="en-US" sz="4000" b="1" i="1" dirty="0"/>
              <a:t>not</a:t>
            </a:r>
            <a:r>
              <a:rPr lang="en-US" sz="4000" b="1" dirty="0"/>
              <a:t> signify that any of 	these are </a:t>
            </a:r>
            <a:r>
              <a:rPr lang="en-US" sz="4000" b="1" u="sng" dirty="0"/>
              <a:t>inspired</a:t>
            </a:r>
            <a:r>
              <a:rPr lang="en-US" sz="4000" b="1" dirty="0"/>
              <a:t> writings. </a:t>
            </a:r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	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221969"/>
      </p:ext>
    </p:extLst>
  </p:cSld>
  <p:clrMapOvr>
    <a:masterClrMapping/>
  </p:clrMapOvr>
  <p:transition>
    <p:fade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IV. Apocrypha is not Canonical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dirty="0"/>
              <a:t> </a:t>
            </a:r>
            <a:endParaRPr lang="en-US" sz="4000" b="1" dirty="0"/>
          </a:p>
          <a:p>
            <a:pPr algn="l"/>
            <a:r>
              <a:rPr lang="en-US" sz="4000" b="1" dirty="0"/>
              <a:t>	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IV. Apocrypha is not Canonical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b="1" dirty="0"/>
              <a:t>A. “</a:t>
            </a:r>
            <a:r>
              <a:rPr lang="en-US" sz="4000" b="1" i="1" dirty="0"/>
              <a:t>Apocrypha</a:t>
            </a:r>
            <a:r>
              <a:rPr lang="en-US" sz="4000" b="1" dirty="0"/>
              <a:t>" = "</a:t>
            </a:r>
            <a:r>
              <a:rPr lang="en-US" sz="4000" b="1" u="sng" dirty="0"/>
              <a:t>hidden</a:t>
            </a:r>
            <a:r>
              <a:rPr lang="en-US" sz="4000" b="1" dirty="0"/>
              <a:t>, concealed" 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42E493-5675-FA38-29E8-D35250F7B5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6D6A8-E910-C85F-8FDD-5B55D44E8F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IV. Apocrypha is not Canonical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7EC6F3-2989-BAEC-AE42-B0EAC70024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b="1" dirty="0"/>
              <a:t>A. </a:t>
            </a:r>
            <a:r>
              <a:rPr lang="en-US" sz="4000" b="1" i="1" dirty="0"/>
              <a:t>“Apocrypha</a:t>
            </a:r>
            <a:r>
              <a:rPr lang="en-US" sz="4000" b="1" dirty="0"/>
              <a:t>" = "</a:t>
            </a:r>
            <a:r>
              <a:rPr lang="en-US" sz="4000" b="1" u="sng" dirty="0"/>
              <a:t>hidden</a:t>
            </a:r>
            <a:r>
              <a:rPr lang="en-US" sz="4000" b="1" dirty="0"/>
              <a:t>, concealed" </a:t>
            </a:r>
          </a:p>
          <a:p>
            <a:pPr algn="l"/>
            <a:r>
              <a:rPr lang="en-US" sz="4000" b="1" dirty="0"/>
              <a:t>B. Historical Jewish literature written 	between Malachi (400BC) &amp; Christ. 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719671"/>
      </p:ext>
    </p:extLst>
  </p:cSld>
  <p:clrMapOvr>
    <a:masterClrMapping/>
  </p:clrMapOvr>
  <p:transition>
    <p:fade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IV. Apocrypha is not Canonical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b="1" dirty="0"/>
              <a:t>C. Some of them have historic value, </a:t>
            </a:r>
          </a:p>
          <a:p>
            <a:pPr algn="l"/>
            <a:r>
              <a:rPr lang="en-US" sz="4000" b="1" dirty="0"/>
              <a:t>	but all are spurious, and of unknown </a:t>
            </a:r>
          </a:p>
          <a:p>
            <a:pPr algn="l"/>
            <a:r>
              <a:rPr lang="en-US" sz="4000" b="1" dirty="0"/>
              <a:t>	authorship. Some are legendary &amp; </a:t>
            </a:r>
          </a:p>
          <a:p>
            <a:pPr algn="l"/>
            <a:r>
              <a:rPr lang="en-US" sz="4000" b="1" dirty="0"/>
              <a:t>	fantasy. Many of them are written to </a:t>
            </a:r>
          </a:p>
          <a:p>
            <a:pPr algn="l"/>
            <a:r>
              <a:rPr lang="en-US" sz="4000" b="1" dirty="0"/>
              <a:t>	reinforce post-exilic Jewish opposition </a:t>
            </a:r>
          </a:p>
          <a:p>
            <a:pPr algn="l"/>
            <a:r>
              <a:rPr lang="en-US" sz="4000" b="1" dirty="0"/>
              <a:t>	to idolatry. All existing copies of the </a:t>
            </a:r>
          </a:p>
          <a:p>
            <a:pPr algn="l"/>
            <a:r>
              <a:rPr lang="en-US" sz="4000" b="1" dirty="0"/>
              <a:t>	Apocrypha are written in Greek, not </a:t>
            </a:r>
          </a:p>
          <a:p>
            <a:pPr algn="l"/>
            <a:r>
              <a:rPr lang="en-US" sz="4000" b="1" dirty="0"/>
              <a:t>	Hebrew.</a:t>
            </a:r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 spd="slow">
    <p:randomBar dir="vert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67F10F-5D80-6927-A147-477D31A52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44BC1-2676-E1A5-D44C-DFBFC4E8A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IV. Apocrypha is not Canonical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F26979-4856-C08B-FA2A-69E4EFE6A3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b="1" dirty="0"/>
              <a:t>  D. It was </a:t>
            </a:r>
            <a:r>
              <a:rPr lang="en-US" sz="4000" b="1" u="sng" dirty="0"/>
              <a:t>never</a:t>
            </a:r>
            <a:r>
              <a:rPr lang="en-US" sz="4000" b="1" dirty="0"/>
              <a:t> accepted by the Jews as </a:t>
            </a:r>
          </a:p>
          <a:p>
            <a:pPr lvl="0" algn="l"/>
            <a:r>
              <a:rPr lang="en-US" sz="4000" b="1" dirty="0"/>
              <a:t>	Divinely Inspired.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194199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/>
          <a:lstStyle/>
          <a:p>
            <a:r>
              <a:rPr lang="en-US" sz="5000" b="1" u="sng" dirty="0">
                <a:solidFill>
                  <a:srgbClr val="FFFF00"/>
                </a:solidFill>
              </a:rPr>
              <a:t>The OT Canon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b="1" u="sng" dirty="0"/>
              <a:t>INTRO:</a:t>
            </a:r>
            <a:endParaRPr lang="en-US" sz="4000" b="1" dirty="0"/>
          </a:p>
          <a:p>
            <a:pPr lvl="0" algn="l"/>
            <a:r>
              <a:rPr lang="en-US" sz="4000" b="1" dirty="0"/>
              <a:t>3. Not simply a collection of all the Jewish 	writings of the ancient world.</a:t>
            </a:r>
          </a:p>
          <a:p>
            <a:pPr lvl="0" algn="l"/>
            <a:r>
              <a:rPr lang="en-US" sz="4000" b="1" dirty="0"/>
              <a:t>   Cp. non-canonical</a:t>
            </a:r>
          </a:p>
          <a:p>
            <a:pPr lvl="0" algn="l"/>
            <a:r>
              <a:rPr lang="en-US" sz="4000" b="1" dirty="0"/>
              <a:t>   - Book of </a:t>
            </a:r>
            <a:r>
              <a:rPr lang="en-US" sz="4000" b="1" dirty="0" err="1"/>
              <a:t>Jashur</a:t>
            </a:r>
            <a:r>
              <a:rPr lang="en-US" sz="4000" b="1" dirty="0"/>
              <a:t> (Josh 10:13; 2 Sam 1:18)</a:t>
            </a:r>
          </a:p>
          <a:p>
            <a:pPr algn="l"/>
            <a:r>
              <a:rPr lang="en-US" sz="4000" b="1" dirty="0"/>
              <a:t>   - Book of Nathan the prophet &amp; of 			Samuel the seer - 1 Chron 29:29 </a:t>
            </a:r>
            <a:r>
              <a:rPr lang="en-US" sz="4000" b="1" i="1" dirty="0"/>
              <a:t> </a:t>
            </a:r>
            <a:endParaRPr lang="en-US" sz="4000" b="1" dirty="0"/>
          </a:p>
          <a:p>
            <a:pPr algn="l"/>
            <a:r>
              <a:rPr lang="en-US" sz="4000" b="1" dirty="0"/>
              <a:t>   - Book of war (Num 21:14) 			</a:t>
            </a:r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8C778A-181D-6586-D5D3-B2A17BCAC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734F2-73A4-4E9E-D15B-CD691B9A0C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IV. Apocrypha is not Canonical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AD6548-18FC-98DF-79F3-0E239974D7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b="1" dirty="0"/>
              <a:t>  D. It was </a:t>
            </a:r>
            <a:r>
              <a:rPr lang="en-US" sz="4000" b="1" u="sng" dirty="0"/>
              <a:t>never</a:t>
            </a:r>
            <a:r>
              <a:rPr lang="en-US" sz="4000" b="1" dirty="0"/>
              <a:t> accepted by the Jews as </a:t>
            </a:r>
          </a:p>
          <a:p>
            <a:pPr lvl="0" algn="l"/>
            <a:r>
              <a:rPr lang="en-US" sz="4000" b="1" dirty="0"/>
              <a:t>	Divinely Inspired.</a:t>
            </a:r>
          </a:p>
          <a:p>
            <a:pPr algn="l"/>
            <a:r>
              <a:rPr lang="en-US" sz="4000" b="1" dirty="0"/>
              <a:t>  E. It is </a:t>
            </a:r>
            <a:r>
              <a:rPr lang="en-US" sz="4000" b="1" i="1" dirty="0"/>
              <a:t>never</a:t>
            </a:r>
            <a:r>
              <a:rPr lang="en-US" sz="4000" b="1" dirty="0"/>
              <a:t> quoted or alluded to by </a:t>
            </a:r>
          </a:p>
          <a:p>
            <a:pPr algn="l"/>
            <a:r>
              <a:rPr lang="en-US" sz="4000" b="1" dirty="0"/>
              <a:t>	</a:t>
            </a:r>
            <a:r>
              <a:rPr lang="en-US" sz="4000" b="1" u="sng" dirty="0"/>
              <a:t>Jesus</a:t>
            </a:r>
            <a:r>
              <a:rPr lang="en-US" sz="4000" b="1" dirty="0"/>
              <a:t> or the </a:t>
            </a:r>
            <a:r>
              <a:rPr lang="en-US" sz="4000" b="1" u="sng" dirty="0"/>
              <a:t>apostles</a:t>
            </a:r>
            <a:r>
              <a:rPr lang="en-US" sz="4000" b="1" dirty="0"/>
              <a:t>. 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80846"/>
      </p:ext>
    </p:extLst>
  </p:cSld>
  <p:clrMapOvr>
    <a:masterClrMapping/>
  </p:clrMapOvr>
  <p:transition>
    <p:fade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CD023-B240-3B9E-3D7A-6FDEEA7F20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321D5-0AF8-4ECE-1508-4620D07F41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IV. Apocrypha is not Canonical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F74471-3468-2B43-7EDD-65788AA56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b="1" dirty="0"/>
              <a:t>F. Josephus, 1st century historian (60 AD), </a:t>
            </a:r>
          </a:p>
          <a:p>
            <a:pPr algn="l"/>
            <a:r>
              <a:rPr lang="en-US" sz="4000" b="1" dirty="0"/>
              <a:t>	explicitly </a:t>
            </a:r>
            <a:r>
              <a:rPr lang="en-US" sz="4000" b="1" u="sng" dirty="0"/>
              <a:t>excluded</a:t>
            </a:r>
            <a:r>
              <a:rPr lang="en-US" sz="4000" b="1" dirty="0"/>
              <a:t> them from his list.</a:t>
            </a:r>
          </a:p>
          <a:p>
            <a:pPr algn="l"/>
            <a:endParaRPr lang="en-US" sz="800" b="1" dirty="0"/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880956"/>
      </p:ext>
    </p:extLst>
  </p:cSld>
  <p:clrMapOvr>
    <a:masterClrMapping/>
  </p:clrMapOvr>
  <p:transition spd="slow">
    <p:wipe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E72F67-1C8E-8574-B649-FF5C2DE9C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089F2-4C9B-F976-4013-1D8E80B9D4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IV. Apocrypha is not Canonical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BD01B8-3295-BEFB-C0B2-51FB87FF8B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b="1" dirty="0"/>
              <a:t>F. Josephus, 1st century historian (60 AD), </a:t>
            </a:r>
          </a:p>
          <a:p>
            <a:pPr algn="l"/>
            <a:r>
              <a:rPr lang="en-US" sz="4000" b="1" dirty="0"/>
              <a:t>	explicitly </a:t>
            </a:r>
            <a:r>
              <a:rPr lang="en-US" sz="4000" b="1" u="sng" dirty="0"/>
              <a:t>excluded</a:t>
            </a:r>
            <a:r>
              <a:rPr lang="en-US" sz="4000" b="1" dirty="0"/>
              <a:t> them from his list.</a:t>
            </a:r>
          </a:p>
          <a:p>
            <a:pPr algn="l"/>
            <a:endParaRPr lang="en-US" sz="800" b="1" dirty="0"/>
          </a:p>
          <a:p>
            <a:pPr algn="l"/>
            <a:r>
              <a:rPr lang="en-US" sz="4000" b="1" dirty="0"/>
              <a:t>G. No Apocryphal writings </a:t>
            </a:r>
            <a:r>
              <a:rPr lang="en-US" sz="4000" b="1" u="sng" dirty="0"/>
              <a:t>claim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/>
              <a:t>	inspiration or divine authority.</a:t>
            </a:r>
          </a:p>
          <a:p>
            <a:pPr algn="l"/>
            <a:r>
              <a:rPr lang="en-US" sz="4000" b="1" dirty="0"/>
              <a:t>	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320102"/>
      </p:ext>
    </p:extLst>
  </p:cSld>
  <p:clrMapOvr>
    <a:masterClrMapping/>
  </p:clrMapOvr>
  <p:transition>
    <p:fade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452FA1-CB13-1E6F-B3D7-F80234CBA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F337B-0D38-06B1-86BE-82F585B43C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IV. Apocrypha is not Canonical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EB0B14-94EA-B6DA-A1EA-9617322EFD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b="1" dirty="0"/>
              <a:t>F. Josephus, 1st century historian (60 AD), </a:t>
            </a:r>
          </a:p>
          <a:p>
            <a:pPr algn="l"/>
            <a:r>
              <a:rPr lang="en-US" sz="4000" b="1" dirty="0"/>
              <a:t>	explicitly </a:t>
            </a:r>
            <a:r>
              <a:rPr lang="en-US" sz="4000" b="1" u="sng" dirty="0"/>
              <a:t>excluded</a:t>
            </a:r>
            <a:r>
              <a:rPr lang="en-US" sz="4000" b="1" dirty="0"/>
              <a:t> them from his list.</a:t>
            </a:r>
          </a:p>
          <a:p>
            <a:pPr algn="l"/>
            <a:endParaRPr lang="en-US" sz="800" b="1" dirty="0"/>
          </a:p>
          <a:p>
            <a:pPr algn="l"/>
            <a:r>
              <a:rPr lang="en-US" sz="4000" b="1" dirty="0"/>
              <a:t>G. No Apocryphal writings </a:t>
            </a:r>
            <a:r>
              <a:rPr lang="en-US" sz="4000" b="1" u="sng" dirty="0"/>
              <a:t>claim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/>
              <a:t>	inspiration or divine authority.</a:t>
            </a:r>
          </a:p>
          <a:p>
            <a:pPr algn="l"/>
            <a:r>
              <a:rPr lang="en-US" sz="4000" b="1" dirty="0"/>
              <a:t>	Cp: “Thus says the Lord” 3600 times </a:t>
            </a:r>
          </a:p>
          <a:p>
            <a:pPr algn="l"/>
            <a:r>
              <a:rPr lang="en-US" sz="4000" b="1" dirty="0"/>
              <a:t>		  in the Inspired Canon.</a:t>
            </a:r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640115"/>
      </p:ext>
    </p:extLst>
  </p:cSld>
  <p:clrMapOvr>
    <a:masterClrMapping/>
  </p:clrMapOvr>
  <p:transition>
    <p:fade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IV. Apocrypha is not Canonical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b="1" dirty="0"/>
              <a:t>H. Contains doctrines </a:t>
            </a:r>
            <a:r>
              <a:rPr lang="en-US" sz="4000" b="1" u="sng" dirty="0"/>
              <a:t>contrary</a:t>
            </a:r>
            <a:r>
              <a:rPr lang="en-US" sz="4000" b="1" dirty="0"/>
              <a:t> to the rest 	of Biblical teaching.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 spd="slow">
    <p:wipe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FD0AAE-B62D-F779-FA82-5BCC40D9D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55954-5EBE-BC03-2358-F20C885E6A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IV. Apocrypha is not Canonical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7B05DD-CB84-B650-A5B4-53D6F7A731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b="1" dirty="0"/>
              <a:t>H. Contains doctrines </a:t>
            </a:r>
            <a:r>
              <a:rPr lang="en-US" sz="4000" b="1" u="sng" dirty="0"/>
              <a:t>contrary</a:t>
            </a:r>
            <a:r>
              <a:rPr lang="en-US" sz="4000" b="1" dirty="0"/>
              <a:t> to the rest 	of Biblical teaching.</a:t>
            </a:r>
          </a:p>
          <a:p>
            <a:pPr algn="l"/>
            <a:r>
              <a:rPr lang="en-US" sz="4000" b="1" dirty="0"/>
              <a:t>    1. Purgatory - II Maccabees 12:39-45 </a:t>
            </a:r>
            <a:br>
              <a:rPr lang="en-US" sz="4000" b="1" dirty="0"/>
            </a:br>
            <a:r>
              <a:rPr lang="en-US" sz="4000" b="1" dirty="0"/>
              <a:t>    2. Salvation by Almsgiving - 	Eccl 3:30	 </a:t>
            </a:r>
          </a:p>
          <a:p>
            <a:pPr algn="l"/>
            <a:r>
              <a:rPr lang="en-US" sz="4000" b="1" dirty="0"/>
              <a:t>    3. Prayers for the dead – II Esdras 7:105</a:t>
            </a:r>
          </a:p>
          <a:p>
            <a:pPr algn="l"/>
            <a:r>
              <a:rPr lang="en-US" sz="4000" b="1" dirty="0"/>
              <a:t>    4. Reincarnation -Wisdom of Sol 8:19-20</a:t>
            </a:r>
          </a:p>
          <a:p>
            <a:pPr algn="l"/>
            <a:r>
              <a:rPr lang="en-US" sz="4000" b="1" dirty="0"/>
              <a:t>    5. Lying, assassination, and magical 	 		incantations are also approved.</a:t>
            </a:r>
          </a:p>
          <a:p>
            <a:pPr algn="l"/>
            <a:r>
              <a:rPr lang="en-US" sz="4000" b="1" dirty="0"/>
              <a:t>  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117488"/>
      </p:ext>
    </p:extLst>
  </p:cSld>
  <p:clrMapOvr>
    <a:masterClrMapping/>
  </p:clrMapOvr>
  <p:transition>
    <p:fade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5D68DE-8925-589B-5042-4AC962AA2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35CE8-652B-E077-79EE-10F1AA571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IV. Apocrypha is not Canonical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6F3EF0-F1B2-33FA-9BB7-558209E9ED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b="1" dirty="0"/>
              <a:t>H. Contains doctrines </a:t>
            </a:r>
            <a:r>
              <a:rPr lang="en-US" sz="4000" b="1" u="sng" dirty="0"/>
              <a:t>contrary</a:t>
            </a:r>
            <a:r>
              <a:rPr lang="en-US" sz="4000" b="1" dirty="0"/>
              <a:t> to the rest 	of Biblical teaching.</a:t>
            </a:r>
          </a:p>
          <a:p>
            <a:pPr lvl="0" algn="l"/>
            <a:endParaRPr lang="en-US" sz="1600" b="1" dirty="0"/>
          </a:p>
          <a:p>
            <a:r>
              <a:rPr lang="en-US" sz="4000" b="1" dirty="0"/>
              <a:t>    </a:t>
            </a:r>
            <a:r>
              <a:rPr lang="en-US" sz="4000" b="1" i="1" dirty="0"/>
              <a:t>* Either the Canon of Scripture is wrong or the Apocrypha is wrong…</a:t>
            </a:r>
            <a:endParaRPr lang="en-US" sz="4000" dirty="0"/>
          </a:p>
          <a:p>
            <a:pPr algn="l"/>
            <a:r>
              <a:rPr lang="en-US" sz="4000" b="1" dirty="0"/>
              <a:t>  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14448"/>
      </p:ext>
    </p:extLst>
  </p:cSld>
  <p:clrMapOvr>
    <a:masterClrMapping/>
  </p:clrMapOvr>
  <p:transition spd="slow">
    <p:wipe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IV. Apocrypha is not Canonical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b="1" dirty="0"/>
              <a:t> I. It lacks the </a:t>
            </a:r>
            <a:r>
              <a:rPr lang="en-US" sz="4000" b="1" u="sng" dirty="0"/>
              <a:t>power</a:t>
            </a:r>
            <a:r>
              <a:rPr lang="en-US" sz="4000" b="1" dirty="0"/>
              <a:t> and distinctive </a:t>
            </a:r>
          </a:p>
          <a:p>
            <a:pPr lvl="0" algn="l"/>
            <a:r>
              <a:rPr lang="en-US" sz="4000" b="1" dirty="0"/>
              <a:t>	elements of the Word of God.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 spd="slow">
    <p:wipe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617FC-0AD6-0DFA-7D27-E6E6E2461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1F9B1-A3F7-1297-CB85-A930D1CBC4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IV. Apocrypha is not Canonical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22AD26-1B08-91DE-7692-16FB82CFC7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b="1" dirty="0"/>
              <a:t>J. Why is Apocrypha in some Bibles?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107914"/>
      </p:ext>
    </p:extLst>
  </p:cSld>
  <p:clrMapOvr>
    <a:masterClrMapping/>
  </p:clrMapOvr>
  <p:transition>
    <p:zoom dir="in"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IV. Apocrypha is not Canonical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b="1" dirty="0"/>
              <a:t>J. Why is Apocrypha in some Bibles?</a:t>
            </a:r>
          </a:p>
          <a:p>
            <a:pPr lvl="0" algn="l"/>
            <a:r>
              <a:rPr lang="en-US" sz="4000" b="1" dirty="0"/>
              <a:t>   1. General acceptance of the Apocrypha 	during the </a:t>
            </a:r>
            <a:r>
              <a:rPr lang="en-US" sz="4000" b="1" u="sng" dirty="0"/>
              <a:t>Dark</a:t>
            </a:r>
            <a:r>
              <a:rPr lang="en-US" sz="4000" b="1" dirty="0"/>
              <a:t> Ages ruled by RCC. 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I. OT Canonicity </a:t>
            </a:r>
            <a:r>
              <a:rPr lang="en-US" sz="4600" b="1" u="sng" dirty="0">
                <a:solidFill>
                  <a:srgbClr val="FFFF00"/>
                </a:solidFill>
              </a:rPr>
              <a:t>Determined</a:t>
            </a:r>
            <a:r>
              <a:rPr lang="en-US" sz="4600" b="1" dirty="0">
                <a:solidFill>
                  <a:srgbClr val="FFFF00"/>
                </a:solidFill>
              </a:rPr>
              <a:t> by </a:t>
            </a:r>
            <a:r>
              <a:rPr lang="en-US" sz="4600" b="1" u="sng" dirty="0">
                <a:solidFill>
                  <a:srgbClr val="FFFF00"/>
                </a:solidFill>
              </a:rPr>
              <a:t>God</a:t>
            </a:r>
            <a:endParaRPr lang="en-US" sz="4800" b="1" u="sng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b="1" dirty="0"/>
              <a:t> 			</a:t>
            </a:r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75D47-FB83-84BF-54E8-78B39BC71D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8C643-DE77-0E23-866E-FAD4826567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IV. Apocrypha is not Canonical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151EBB-547B-D330-92C9-CDA64631BA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b="1" dirty="0"/>
              <a:t>J. Why is Apocrypha in some Bibles?</a:t>
            </a:r>
          </a:p>
          <a:p>
            <a:pPr lvl="0" algn="l"/>
            <a:r>
              <a:rPr lang="en-US" sz="4000" b="1" dirty="0"/>
              <a:t>   1. General acceptance of the Apocrypha 	during the </a:t>
            </a:r>
            <a:r>
              <a:rPr lang="en-US" sz="4000" b="1" u="sng" dirty="0"/>
              <a:t>Dark</a:t>
            </a:r>
            <a:r>
              <a:rPr lang="en-US" sz="4000" b="1" dirty="0"/>
              <a:t> Ages ruled by RCC. </a:t>
            </a:r>
          </a:p>
          <a:p>
            <a:pPr lvl="0" algn="l"/>
            <a:r>
              <a:rPr lang="en-US" sz="4000" b="1" dirty="0"/>
              <a:t>   2. For Scriptural analysis &amp; </a:t>
            </a:r>
            <a:r>
              <a:rPr lang="en-US" sz="4000" b="1" u="sng" dirty="0"/>
              <a:t>comparison</a:t>
            </a:r>
            <a:r>
              <a:rPr lang="en-US" sz="4000" b="1" dirty="0"/>
              <a:t>.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731150"/>
      </p:ext>
    </p:extLst>
  </p:cSld>
  <p:clrMapOvr>
    <a:masterClrMapping/>
  </p:clrMapOvr>
  <p:transition>
    <p:fade/>
  </p:transition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F66DAD-4FF7-17B1-A4D8-C525E3F97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90E04-3103-DCD6-E545-B9371F38F4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IV. Apocrypha is not Canonical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97B75F-02C8-3466-CD82-AA1C207553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lvl="0" algn="l"/>
            <a:r>
              <a:rPr lang="en-US" sz="4000" b="1" dirty="0"/>
              <a:t>J. Why is Apocrypha in some Bibles?</a:t>
            </a:r>
          </a:p>
          <a:p>
            <a:pPr lvl="0" algn="l"/>
            <a:r>
              <a:rPr lang="en-US" sz="4000" b="1" dirty="0"/>
              <a:t>   1. General acceptance of the Apocrypha 	during the </a:t>
            </a:r>
            <a:r>
              <a:rPr lang="en-US" sz="4000" b="1" u="sng" dirty="0"/>
              <a:t>Dark</a:t>
            </a:r>
            <a:r>
              <a:rPr lang="en-US" sz="4000" b="1" dirty="0"/>
              <a:t> Ages ruled by RCC. </a:t>
            </a:r>
          </a:p>
          <a:p>
            <a:pPr lvl="0" algn="l"/>
            <a:r>
              <a:rPr lang="en-US" sz="4000" b="1" dirty="0"/>
              <a:t>   2. For Scriptural analysis &amp; </a:t>
            </a:r>
            <a:r>
              <a:rPr lang="en-US" sz="4000" b="1" u="sng" dirty="0"/>
              <a:t>comparison</a:t>
            </a:r>
            <a:r>
              <a:rPr lang="en-US" sz="4000" b="1" dirty="0"/>
              <a:t>.</a:t>
            </a:r>
          </a:p>
          <a:p>
            <a:pPr lvl="0" algn="l"/>
            <a:r>
              <a:rPr lang="en-US" sz="4000" b="1" dirty="0"/>
              <a:t>   3. In each case, the Apocrypha 	was </a:t>
            </a:r>
            <a:r>
              <a:rPr lang="en-US" sz="4000" b="1" u="sng" dirty="0"/>
              <a:t>delineated</a:t>
            </a:r>
            <a:r>
              <a:rPr lang="en-US" sz="4000" b="1" dirty="0"/>
              <a:t> either in an appendix 	and/or with an explanation showing 	them to be non-canonical.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807160"/>
      </p:ext>
    </p:extLst>
  </p:cSld>
  <p:clrMapOvr>
    <a:masterClrMapping/>
  </p:clrMapOvr>
  <p:transition>
    <p:fade/>
  </p:transition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107B4-EA11-3394-CB4B-31DABE80FB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88B56-D677-983E-5EBC-96272423DD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>
                <a:solidFill>
                  <a:srgbClr val="FFFF00"/>
                </a:solidFill>
              </a:rPr>
              <a:t>IV. Apocrypha is not Canonical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0B3E70-BF35-5AB2-BA2A-376A482AA0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r>
              <a:rPr lang="en-US" sz="4000" b="1" dirty="0"/>
              <a:t>J. Why is Apocrypha in some Bibles?</a:t>
            </a:r>
          </a:p>
          <a:p>
            <a:pPr lvl="0" algn="l"/>
            <a:r>
              <a:rPr lang="en-US" sz="4000" b="1" dirty="0"/>
              <a:t>    4. Began to be omitted by 1629</a:t>
            </a:r>
          </a:p>
          <a:p>
            <a:pPr lvl="0" algn="l"/>
            <a:r>
              <a:rPr lang="en-US" sz="4000" b="1" dirty="0"/>
              <a:t>	- after the Protestant Reformation </a:t>
            </a:r>
          </a:p>
          <a:p>
            <a:pPr lvl="0" algn="l"/>
            <a:r>
              <a:rPr lang="en-US" sz="4000" b="1" dirty="0"/>
              <a:t>	  and emphasis on “</a:t>
            </a:r>
            <a:r>
              <a:rPr lang="en-US" sz="4000" b="1" u="sng" dirty="0"/>
              <a:t>Sola</a:t>
            </a:r>
            <a:r>
              <a:rPr lang="en-US" sz="4000" b="1" dirty="0"/>
              <a:t> Scriptura”.</a:t>
            </a:r>
          </a:p>
          <a:p>
            <a:pPr lvl="0" algn="l"/>
            <a:r>
              <a:rPr lang="en-US" sz="4000" b="1" dirty="0"/>
              <a:t>	</a:t>
            </a:r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509916"/>
      </p:ext>
    </p:extLst>
  </p:cSld>
  <p:clrMapOvr>
    <a:masterClrMapping/>
  </p:clrMapOvr>
  <p:transition>
    <p:fade/>
  </p:transition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/>
          <a:lstStyle/>
          <a:p>
            <a:r>
              <a:rPr lang="en-US" sz="5000" b="1" u="sng" dirty="0">
                <a:solidFill>
                  <a:srgbClr val="FFFF00"/>
                </a:solidFill>
              </a:rPr>
              <a:t>Conclusion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endParaRPr lang="en-US" sz="4000" b="1" dirty="0"/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61084-7D26-42FB-37A6-BAAAFAEF7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B0252-C271-B414-0C45-A549CBD077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/>
          <a:lstStyle/>
          <a:p>
            <a:r>
              <a:rPr lang="en-US" sz="5000" b="1" u="sng" dirty="0">
                <a:solidFill>
                  <a:srgbClr val="FFFF00"/>
                </a:solidFill>
              </a:rPr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FDC591-3CE0-5C7B-C18F-EA98D8A760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 algn="l"/>
            <a:endParaRPr lang="en-US" sz="4000" b="1" dirty="0"/>
          </a:p>
          <a:p>
            <a:pPr lvl="0"/>
            <a:r>
              <a:rPr lang="en-US" sz="4000" b="1" dirty="0"/>
              <a:t>Canonicity is:</a:t>
            </a:r>
          </a:p>
          <a:p>
            <a:pPr lvl="0"/>
            <a:r>
              <a:rPr lang="en-US" sz="4000" b="1" u="sng" dirty="0">
                <a:solidFill>
                  <a:srgbClr val="FFFF00"/>
                </a:solidFill>
              </a:rPr>
              <a:t>Determined by God</a:t>
            </a:r>
            <a:endParaRPr lang="en-US" sz="4000" b="1" dirty="0">
              <a:solidFill>
                <a:srgbClr val="FFFF00"/>
              </a:solidFill>
            </a:endParaRPr>
          </a:p>
          <a:p>
            <a:pPr lvl="0"/>
            <a:r>
              <a:rPr lang="en-US" sz="4000" b="1" u="sng" dirty="0">
                <a:solidFill>
                  <a:srgbClr val="FFFF00"/>
                </a:solidFill>
              </a:rPr>
              <a:t>Recognized</a:t>
            </a:r>
            <a:r>
              <a:rPr lang="en-US" sz="4000" b="1" i="1" u="sng" dirty="0">
                <a:solidFill>
                  <a:srgbClr val="FFFF00"/>
                </a:solidFill>
              </a:rPr>
              <a:t> </a:t>
            </a:r>
            <a:r>
              <a:rPr lang="en-US" sz="4000" b="1" u="sng" dirty="0">
                <a:solidFill>
                  <a:srgbClr val="FFFF00"/>
                </a:solidFill>
              </a:rPr>
              <a:t>by man</a:t>
            </a:r>
            <a:endParaRPr lang="en-US" sz="4000" b="1" dirty="0">
              <a:solidFill>
                <a:srgbClr val="FFFF00"/>
              </a:solidFill>
            </a:endParaRPr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181198"/>
      </p:ext>
    </p:extLst>
  </p:cSld>
  <p:clrMapOvr>
    <a:masterClrMapping/>
  </p:clrMapOvr>
  <p:transition>
    <p:newsfla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I. OT Canonicity Determined by God</a:t>
            </a:r>
            <a:endParaRPr lang="en-US" sz="4800" b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sz="4000" b="1" dirty="0"/>
              <a:t> A. The OT is Self-Authenticating</a:t>
            </a:r>
          </a:p>
          <a:p>
            <a:pPr algn="l"/>
            <a:r>
              <a:rPr lang="en-US" sz="4000" b="1" dirty="0"/>
              <a:t>			</a:t>
            </a:r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pPr algn="l"/>
            <a:r>
              <a:rPr lang="en-US" sz="4600" b="1" dirty="0">
                <a:solidFill>
                  <a:srgbClr val="FFFF00"/>
                </a:solidFill>
              </a:rPr>
              <a:t>I. OT Canonicity Determined by God</a:t>
            </a:r>
            <a:endParaRPr lang="en-US" sz="4800" b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>
            <a:noAutofit/>
          </a:bodyPr>
          <a:lstStyle/>
          <a:p>
            <a:pPr algn="l"/>
            <a:r>
              <a:rPr lang="en-US" sz="4000" b="1" dirty="0"/>
              <a:t> A. The OT is Self-Authenticating</a:t>
            </a:r>
          </a:p>
          <a:p>
            <a:pPr algn="l"/>
            <a:r>
              <a:rPr lang="en-US" sz="4000" dirty="0"/>
              <a:t>    </a:t>
            </a:r>
            <a:r>
              <a:rPr lang="en-US" sz="4000" b="1" dirty="0"/>
              <a:t>1. Moses - Exod 25:1 </a:t>
            </a:r>
            <a:r>
              <a:rPr lang="en-US" sz="4000" b="1" i="1" dirty="0"/>
              <a:t>And the LORD 			</a:t>
            </a:r>
            <a:r>
              <a:rPr lang="en-US" sz="4000" b="1" i="1" dirty="0" err="1"/>
              <a:t>spake</a:t>
            </a:r>
            <a:r>
              <a:rPr lang="en-US" sz="4000" b="1" i="1" dirty="0"/>
              <a:t> unto Moses, saying,</a:t>
            </a:r>
            <a:endParaRPr lang="en-US" sz="4000" b="1" dirty="0"/>
          </a:p>
          <a:p>
            <a:pPr algn="l"/>
            <a:r>
              <a:rPr lang="en-US" sz="4000" b="1" dirty="0"/>
              <a:t>    2. David - 2 Sam 23:2</a:t>
            </a:r>
            <a:r>
              <a:rPr lang="en-US" sz="4000" b="1" i="1" dirty="0"/>
              <a:t> The Spirit of the 		LORD </a:t>
            </a:r>
            <a:r>
              <a:rPr lang="en-US" sz="4000" b="1" i="1" dirty="0" err="1"/>
              <a:t>spake</a:t>
            </a:r>
            <a:r>
              <a:rPr lang="en-US" sz="4000" b="1" i="1" dirty="0"/>
              <a:t> by me, and his word 		was in my tongue.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/>
              <a:t>    3. Isaiah 1:2</a:t>
            </a:r>
            <a:r>
              <a:rPr lang="en-US" sz="4000" b="1" i="1" dirty="0"/>
              <a:t> Hear, O heavens, and give 		ear, O earth: for the LORD hath 		spoken,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/>
              <a:t>			</a:t>
            </a:r>
          </a:p>
          <a:p>
            <a:pPr algn="l"/>
            <a:r>
              <a:rPr lang="en-US" sz="4000" b="1" dirty="0"/>
              <a:t>   	</a:t>
            </a:r>
          </a:p>
          <a:p>
            <a:pPr lvl="0" algn="l"/>
            <a:endParaRPr lang="en-US" sz="4000" b="1" dirty="0"/>
          </a:p>
          <a:p>
            <a:pPr lvl="0" algn="l"/>
            <a:r>
              <a:rPr lang="en-US" sz="4000" b="1" dirty="0">
                <a:solidFill>
                  <a:srgbClr val="FFFF00"/>
                </a:solidFill>
              </a:rPr>
              <a:t>						</a:t>
            </a:r>
          </a:p>
          <a:p>
            <a:pPr lvl="0" algn="l"/>
            <a:r>
              <a:rPr lang="en-US" sz="4000" b="1" dirty="0"/>
              <a:t>			</a:t>
            </a:r>
          </a:p>
          <a:p>
            <a:pPr lvl="0"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endParaRPr lang="en-US" sz="4000" b="1" dirty="0"/>
          </a:p>
          <a:p>
            <a:pPr algn="l"/>
            <a:r>
              <a:rPr lang="en-US" sz="4000" b="1" dirty="0"/>
              <a:t> </a:t>
            </a:r>
          </a:p>
          <a:p>
            <a:pPr algn="l"/>
            <a:endParaRPr lang="en-US" sz="4000" b="1" dirty="0"/>
          </a:p>
          <a:p>
            <a:pPr algn="l"/>
            <a:endParaRPr lang="en-US" dirty="0"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ate blue - orange ribb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7627</TotalTime>
  <Words>3799</Words>
  <Application>Microsoft Office PowerPoint</Application>
  <PresentationFormat>On-screen Show (4:3)</PresentationFormat>
  <Paragraphs>1393</Paragraphs>
  <Slides>74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74</vt:i4>
      </vt:variant>
    </vt:vector>
  </HeadingPairs>
  <TitlesOfParts>
    <vt:vector size="78" baseType="lpstr">
      <vt:lpstr>Arial</vt:lpstr>
      <vt:lpstr>Calibri</vt:lpstr>
      <vt:lpstr>1_Office Theme</vt:lpstr>
      <vt:lpstr>Slate blue - orange ribbon</vt:lpstr>
      <vt:lpstr>How We Got Our Bible #9  The Old Testament Canon</vt:lpstr>
      <vt:lpstr>The OT Canon</vt:lpstr>
      <vt:lpstr>The OT Canon</vt:lpstr>
      <vt:lpstr>The OT Canon</vt:lpstr>
      <vt:lpstr>The OT Canon</vt:lpstr>
      <vt:lpstr>The OT Canon</vt:lpstr>
      <vt:lpstr>I. OT Canonicity Determined by God</vt:lpstr>
      <vt:lpstr>I. OT Canonicity Determined by God</vt:lpstr>
      <vt:lpstr>I. OT Canonicity Determined by God</vt:lpstr>
      <vt:lpstr>I. OT Canonicity Determined by God</vt:lpstr>
      <vt:lpstr>I. OT Canonicity Determined by God</vt:lpstr>
      <vt:lpstr>I. OT Canonicity Determined by God</vt:lpstr>
      <vt:lpstr>I. OT Canonicity Determined by God</vt:lpstr>
      <vt:lpstr>I. OT Canonicity Determined by God</vt:lpstr>
      <vt:lpstr>I. OT Canonicity Determined by God</vt:lpstr>
      <vt:lpstr>I. OT Canonicity Determined by God</vt:lpstr>
      <vt:lpstr>I. OT Canonicity Determined by God</vt:lpstr>
      <vt:lpstr>I. OT Canonicity Determined by God</vt:lpstr>
      <vt:lpstr>I. OT Canonicity Determined by God</vt:lpstr>
      <vt:lpstr>I. OT Canonicity Determined by God</vt:lpstr>
      <vt:lpstr>I. OT Canonicity Determined by God</vt:lpstr>
      <vt:lpstr>I. OT Canonicity Determined by God</vt:lpstr>
      <vt:lpstr>I. OT Canonicity Determined by God</vt:lpstr>
      <vt:lpstr>I. OT Canonicity Determined by God</vt:lpstr>
      <vt:lpstr>I. OT Canonicity Determined by God</vt:lpstr>
      <vt:lpstr>I. OT Canonicity Determined by God</vt:lpstr>
      <vt:lpstr>I. OT Canonicity Determined by God</vt:lpstr>
      <vt:lpstr>I. OT Canonicity Determined by God</vt:lpstr>
      <vt:lpstr>I. OT Canonicity Determined by God</vt:lpstr>
      <vt:lpstr>II. OT Canonicity Recognized by Man</vt:lpstr>
      <vt:lpstr>II. OT Canonicity Recognized by Man</vt:lpstr>
      <vt:lpstr>II. OT Canonicity Recognized by Man</vt:lpstr>
      <vt:lpstr>II. OT Canonicity Recognized by Man</vt:lpstr>
      <vt:lpstr>II. OT Canonicity Recognized by Man</vt:lpstr>
      <vt:lpstr>II. OT Canonicity Recognized by Man</vt:lpstr>
      <vt:lpstr>II. OT Canonicity Recognized by Man</vt:lpstr>
      <vt:lpstr>II. OT Canonicity Recognized by Man</vt:lpstr>
      <vt:lpstr>II. OT Canonicity Recognized by Man</vt:lpstr>
      <vt:lpstr>II. OT Canonicity Recognized by Man</vt:lpstr>
      <vt:lpstr>II. OT Canonicity Recognized by Man</vt:lpstr>
      <vt:lpstr>II. OT Canonicity Recognized by Man</vt:lpstr>
      <vt:lpstr>II. OT Canonicity Recognized by Man</vt:lpstr>
      <vt:lpstr>II. OT Canonicity Recognized by Man</vt:lpstr>
      <vt:lpstr>III. Pseudepigrapha not Canonical</vt:lpstr>
      <vt:lpstr>III. Pseudepigrapha not Canonical</vt:lpstr>
      <vt:lpstr>III. Pseudepigrapha not Canonical</vt:lpstr>
      <vt:lpstr>III. Pseudepigrapha not Canonical</vt:lpstr>
      <vt:lpstr>III. Pseudepigrapha not Canonical</vt:lpstr>
      <vt:lpstr>III. Pseudepigrapha not Canonical</vt:lpstr>
      <vt:lpstr>III. Pseudepigrapha not Canonical</vt:lpstr>
      <vt:lpstr>III. Pseudepigrapha not Canonical</vt:lpstr>
      <vt:lpstr>III. Pseudepigrapha not Canonical</vt:lpstr>
      <vt:lpstr>III. Pseudepigrapha not Canonical</vt:lpstr>
      <vt:lpstr>III. Pseudepigrapha not Canonical</vt:lpstr>
      <vt:lpstr>IV. Apocrypha is not Canonical</vt:lpstr>
      <vt:lpstr>IV. Apocrypha is not Canonical</vt:lpstr>
      <vt:lpstr>IV. Apocrypha is not Canonical</vt:lpstr>
      <vt:lpstr>IV. Apocrypha is not Canonical</vt:lpstr>
      <vt:lpstr>IV. Apocrypha is not Canonical</vt:lpstr>
      <vt:lpstr>IV. Apocrypha is not Canonical</vt:lpstr>
      <vt:lpstr>IV. Apocrypha is not Canonical</vt:lpstr>
      <vt:lpstr>IV. Apocrypha is not Canonical</vt:lpstr>
      <vt:lpstr>IV. Apocrypha is not Canonical</vt:lpstr>
      <vt:lpstr>IV. Apocrypha is not Canonical</vt:lpstr>
      <vt:lpstr>IV. Apocrypha is not Canonical</vt:lpstr>
      <vt:lpstr>IV. Apocrypha is not Canonical</vt:lpstr>
      <vt:lpstr>IV. Apocrypha is not Canonical</vt:lpstr>
      <vt:lpstr>IV. Apocrypha is not Canonical</vt:lpstr>
      <vt:lpstr>IV. Apocrypha is not Canonical</vt:lpstr>
      <vt:lpstr>IV. Apocrypha is not Canonical</vt:lpstr>
      <vt:lpstr>IV. Apocrypha is not Canonical</vt:lpstr>
      <vt:lpstr>IV. Apocrypha is not Canonical</vt:lpstr>
      <vt:lpstr>Conclusion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 Great Lakes Baptist Church!</dc:title>
  <dc:creator>Tigg</dc:creator>
  <cp:lastModifiedBy>MRMS Admin</cp:lastModifiedBy>
  <cp:revision>252</cp:revision>
  <dcterms:created xsi:type="dcterms:W3CDTF">2011-10-22T17:13:06Z</dcterms:created>
  <dcterms:modified xsi:type="dcterms:W3CDTF">2026-02-06T18:08:16Z</dcterms:modified>
</cp:coreProperties>
</file>