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54"/>
  </p:notesMasterIdLst>
  <p:sldIdLst>
    <p:sldId id="258" r:id="rId2"/>
    <p:sldId id="7321" r:id="rId3"/>
    <p:sldId id="7334" r:id="rId4"/>
    <p:sldId id="7323" r:id="rId5"/>
    <p:sldId id="7324" r:id="rId6"/>
    <p:sldId id="7325" r:id="rId7"/>
    <p:sldId id="7326" r:id="rId8"/>
    <p:sldId id="7327" r:id="rId9"/>
    <p:sldId id="7328" r:id="rId10"/>
    <p:sldId id="7329" r:id="rId11"/>
    <p:sldId id="7330" r:id="rId12"/>
    <p:sldId id="7331" r:id="rId13"/>
    <p:sldId id="7332" r:id="rId14"/>
    <p:sldId id="7333" r:id="rId15"/>
    <p:sldId id="7336" r:id="rId16"/>
    <p:sldId id="7337" r:id="rId17"/>
    <p:sldId id="7335" r:id="rId18"/>
    <p:sldId id="7338" r:id="rId19"/>
    <p:sldId id="7339" r:id="rId20"/>
    <p:sldId id="7340" r:id="rId21"/>
    <p:sldId id="7341" r:id="rId22"/>
    <p:sldId id="7342" r:id="rId23"/>
    <p:sldId id="7343" r:id="rId24"/>
    <p:sldId id="7344" r:id="rId25"/>
    <p:sldId id="7345" r:id="rId26"/>
    <p:sldId id="7346" r:id="rId27"/>
    <p:sldId id="7347" r:id="rId28"/>
    <p:sldId id="7348" r:id="rId29"/>
    <p:sldId id="7349" r:id="rId30"/>
    <p:sldId id="7350" r:id="rId31"/>
    <p:sldId id="7351" r:id="rId32"/>
    <p:sldId id="7352" r:id="rId33"/>
    <p:sldId id="7353" r:id="rId34"/>
    <p:sldId id="7422" r:id="rId35"/>
    <p:sldId id="7423" r:id="rId36"/>
    <p:sldId id="7426" r:id="rId37"/>
    <p:sldId id="7443" r:id="rId38"/>
    <p:sldId id="7444" r:id="rId39"/>
    <p:sldId id="7427" r:id="rId40"/>
    <p:sldId id="7440" r:id="rId41"/>
    <p:sldId id="7428" r:id="rId42"/>
    <p:sldId id="7429" r:id="rId43"/>
    <p:sldId id="7430" r:id="rId44"/>
    <p:sldId id="7432" r:id="rId45"/>
    <p:sldId id="7434" r:id="rId46"/>
    <p:sldId id="7433" r:id="rId47"/>
    <p:sldId id="7435" r:id="rId48"/>
    <p:sldId id="7436" r:id="rId49"/>
    <p:sldId id="7437" r:id="rId50"/>
    <p:sldId id="7438" r:id="rId51"/>
    <p:sldId id="7439" r:id="rId52"/>
    <p:sldId id="7441" r:id="rId5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27125"/>
    <p:restoredTop sz="94643"/>
  </p:normalViewPr>
  <p:slideViewPr>
    <p:cSldViewPr snapToGrid="0">
      <p:cViewPr varScale="1">
        <p:scale>
          <a:sx n="75" d="100"/>
          <a:sy n="75" d="100"/>
        </p:scale>
        <p:origin x="168" y="14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214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151D26-172A-8A44-BDF5-F05C37CD3C56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79790C-6801-A642-A17F-68BEBE1B5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40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8936B321-66AD-A5F8-21ED-1A5C8E2C88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70047377-56DA-4A42-86BD-8F9BBDB512D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66306E42-F6A9-3E6E-018A-7D6FF9EC792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5093786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2BA8972D-FAA0-6CD5-3A09-778BC6E5A5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281BF9F0-C3CC-E100-7EC5-46263F3FB46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13545D95-6D7E-04C2-5E47-29594D980E3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7924335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896F7EE1-7FF2-E12C-BC2E-91DC3C21EC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8E371875-A237-0A0D-2928-A0851149F03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BC8BF618-4EDF-BC96-1F8F-4CD34D47DA4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6230258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9BB80A85-7DC4-D071-01C6-A09748CBC1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5AF28531-DDF1-A87F-B419-1133DA56A96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EF18D1D4-51CE-0B91-3B29-1B863123625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832697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6C408899-CAE9-F95F-3E7E-1186D62044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C882301A-671D-4BBC-A2AC-D68CFFE4D58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2578F32B-9087-CEE5-277D-CD1811F0428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3320984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06E66CA8-4E04-88C4-5516-2B0ADA3DA5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9081C052-E175-08E5-9A61-C471BB38ADA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62149168-8003-927A-4A37-9AAE1672724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2365231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395F46BE-170D-EFB1-1418-B6570646FD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C333B09A-FE90-3D0E-6F7A-96C9BB65A57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CE7EBBAC-C48C-3D86-6325-CD4729DA75D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3387636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ECC54FD1-4F76-768A-C646-3590C76863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7BBCD222-0570-2DA3-193D-373E8DA7F4E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60B1C5D0-AB4A-63EF-F668-764D7E1A352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8329334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154240FC-1826-CF99-6D5B-EC10CE672C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3226C032-4FF6-20D6-1932-B5B6E391B2C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1BFD31DF-4B27-1094-EAAE-017075207F5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8181938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EB3D6904-5CFA-69DD-DB7E-80D3DA16AC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D5E1FA9E-1BD7-5E6F-7E91-CA15A89772B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22101290-391F-74C4-7834-0897F3E2EC1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482405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44F2C856-E836-BD18-54C2-DA38D9E64F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F0E275AD-0A5D-9272-B255-F16C3903B5E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2FD510FE-1E00-DBB6-1988-7BBAE528EEC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1845315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4FCF14F1-A677-459F-3505-F39E2EC17D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81E33322-3DC3-F327-D774-5772BF08591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F04E0C83-DB60-D394-BFDB-0786FF18DC4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7295321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4076528C-17EA-B8C1-2464-8DBF03E780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0BAAD405-F05D-764E-CE9C-B76791E1B04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8588A7BF-B7BA-C9ED-9A67-0BDD545FFD8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3005975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4DF2CCB6-0C63-22EB-B1F1-1C053DAF58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2AA52C41-D383-66B4-DC07-BD718CAB0AB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B489D60C-0D6A-FEEC-363B-4D7735C3159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0670263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F6386E04-60BC-6563-C2CC-8AB84E5A82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BD8B3A97-CDC6-D525-F9F5-F0A08C01C99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7C47F9EB-BA72-AF27-032E-82694EE7794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5218253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9EB5B38B-CB15-1B81-10BB-037F6800B1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31815D23-6F0A-5080-2E3D-77C1F824A8E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7FB8F87F-7385-84BE-AB94-77D5A537921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645098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92FBF4AA-50EE-EC80-F20C-75AD0F3B9F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0E6730B6-7C0D-1F1A-60DB-AF9A22AECD0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FD30263F-2706-EFEB-061F-2ECA5FD8E65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2238408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184D26AD-A845-8ECC-C606-97BC83B17A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BC2713C0-559F-8182-5EF8-037B270CD44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F3EB39C0-C393-705A-B801-A4E7A25F14D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3399663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EF0ED82B-7B83-EBA4-B24B-808B66F238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7C5C8F44-6FA7-6AB7-20C2-FBE9569D86A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5F0459B9-6936-926C-2900-7B7AF40890B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7051569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2E6D18D7-E907-BE50-67F7-0962AFEBCE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66F25C22-9F2A-ED51-4D5B-6EA7B8030DA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52B70A58-76E2-3E0D-F3A2-F97150CEF64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1902331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DF5D92CD-41CC-88E6-D9CF-45E1FA4F0D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C5DDBEF0-9565-C89F-1DE1-D0D5FAC20D9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D7B8E4C2-01FD-FBF1-AF9E-AE4426FA5F9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494993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753863A7-72CB-5E1E-5096-403E6CA9DC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360C6C49-A957-E2A9-A4EF-A233A37032C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8E880218-527C-AA3C-6CD7-537A9344776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9439343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1CA3646B-57F8-8896-DF48-EB3413941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1FE1715E-778F-707A-F9E9-16D040DA753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95299A92-89FC-2DFA-B830-2549DF089AE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6353129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0B0F924F-63E2-67A3-3C2B-4BE919434F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3B6253E4-72C5-0542-EB0C-7ABD6680702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5590EF85-C65B-B6DD-B7A1-164113C52F7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7030955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331FB7ED-4781-80C2-880F-48F7DF2188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ED954AA9-DDB0-D36D-C7B0-DF5E8BA36CC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8C8D7029-F193-8CB3-A7FC-79E29EC102B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4290221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7443D2EF-F92D-A04E-E6A1-3149C19781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7F9D6171-A7C2-7624-776A-11B15D1686A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354AA998-9DFA-0AEF-2637-0F8308A5B65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2553811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23420C76-53BD-C9CA-F7B5-0C49A8293D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42FFDBCE-235C-0120-EC85-03238A017D0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11D0074F-64EF-A606-B15C-7F10559C237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1267083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7E5B987C-DA35-D66D-9B39-847E231F32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A9DE8056-860B-15FD-E89F-1E9C8C88D2E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2BAAEEAF-D557-A50B-6E09-6C4A95697D3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83364067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211A30FA-C0F2-3098-604F-F4CD818766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D883F7F7-3EDA-729C-E63B-79A1A6F256E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233BA0A5-5C37-9D51-F95E-84290B8E596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3848249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42879FBB-2DD7-2AC3-89E0-6BDF3497F0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455A855A-B124-B3BC-EF9D-7FF1D77EA67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CECFC070-5363-3E15-6598-37C55875289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53985265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E25D0DB2-15DD-5F5D-5AE7-7EE6FC5E1D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A9D390B6-8D04-F10A-49AA-55D3B13C779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48CDFD7F-0BAC-E200-2F58-06A7864DAE5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86625117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0B034924-EE8E-E21D-5280-F4FAADC705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0D6F71FC-DDC9-78F8-D4C6-F8D7246BFA5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24BFB772-BB11-CB07-6B61-265032B46BB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554498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9ED30C68-3417-E3CD-9276-0BF0E61D95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BC49D6EA-9F47-05C1-7F38-D660DAE57CB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B1F860F5-EFD2-20B7-37C4-E34DFCB7F11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0820129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388BA21A-30F2-C23E-333A-2550EF8560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15AFA1E1-C9BD-3CBE-3B46-2EFBA3ED1AE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9776FE96-AA91-F075-55FE-D9064479F9C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49885736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2DF24D41-51DD-3757-EB9D-B500AD6C1B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C7A5DAF8-45C2-2894-4A40-D63B7218E74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0239DFC4-468D-7439-B628-2292096F7F2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70314567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D13E21D1-8ADE-72BA-4BC3-2ACA109149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31796FC5-4CF2-195B-81B7-2FC8D149CF2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7EE8E618-BC61-670F-F433-75B1F57F20C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30783958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C2B19EC4-C8AD-C982-39D9-AF24E7458B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513D27A3-2306-9E9E-DFD1-7C94B0725B1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4C1D6448-A67E-5E95-1A24-956FC94FF80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67599852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56FEC2B7-E87A-E0A3-152D-3CDDA05386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61146D2C-E549-6B19-B8B6-10E93B58627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6FF72F2D-E53D-99E8-A241-DD361D22F0A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23636355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02F11FEB-F142-8333-F6F8-580165141B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2B88E4D8-DA19-C91D-92CF-0B8E06BDBF8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723AA9E8-2CF5-E4B9-16E1-68A11C01C9A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8724980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F2FE54A5-69FB-8D82-D85F-7B078991D2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78C64FD0-8710-D3B7-74A5-EAD5430223B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2F1CEDBF-29A4-D40A-826C-6D8E6A44A08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15703296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896478FC-4D4F-5CA0-2B8A-C3C7A2D68C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7764AC40-37E6-866B-5594-398F31DDA0A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90E5D12F-FE5D-540B-3255-68C0ABF82C3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07065103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377CA3F8-7C30-B9F2-1093-0D2CD34D6F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7FAEA68D-F481-5E6B-3037-6D049390C86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0251AD03-C35C-1B92-4485-F4B804483F8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02052954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3F1C5236-9E53-6C84-D248-F2A5BD5BAF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AB40B568-436E-1F4B-314A-83BA552D3F9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273B5235-E4D5-F985-519D-62C1822F2EA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569058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4C77FA69-4370-D88D-93A3-EFA6D778C5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D38F55AD-7B2C-8D0C-12D6-C6B2F6BFFC4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2470CB86-C9D7-4D6B-B44A-295C63FFA44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10358871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AE50E46F-4E20-2C51-27AB-AD37C618FD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2DA0EC08-910B-29EB-4A9C-D424F50F396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2F343A48-C00D-4979-4E31-396529280E0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79780184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CF00FBD1-AEFF-2A40-85F2-9515F1D048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AD8CB03F-F6D2-FF5E-E139-F2037CEB22D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36AC7DD5-7A47-7E5F-3904-01C4A1E2BAD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39556019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>
          <a:extLst>
            <a:ext uri="{FF2B5EF4-FFF2-40B4-BE49-F238E27FC236}">
              <a16:creationId xmlns:a16="http://schemas.microsoft.com/office/drawing/2014/main" id="{82645021-11E5-2B97-CA09-58DC2F30B9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35f391192_00:notes">
            <a:extLst>
              <a:ext uri="{FF2B5EF4-FFF2-40B4-BE49-F238E27FC236}">
                <a16:creationId xmlns:a16="http://schemas.microsoft.com/office/drawing/2014/main" id="{D4A70787-C73E-48B2-A8B3-E68E29C9BE8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35f391192_00:notes">
            <a:extLst>
              <a:ext uri="{FF2B5EF4-FFF2-40B4-BE49-F238E27FC236}">
                <a16:creationId xmlns:a16="http://schemas.microsoft.com/office/drawing/2014/main" id="{E87E4FFD-DF63-FC7C-7E6D-D3D7FBD122D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37678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BC04BD9F-5176-060D-2C2C-C05C3315D2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783925A0-D195-C2EF-4E9D-140B4E8E060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92088548-181B-B5F6-86BC-626F4D86D53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078781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D9415715-BC42-5795-BC35-1A4FAD4DD3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C44132EE-9760-1087-41D1-5CC213D4C61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70C1F3E6-74ED-4003-DFFA-6C8DF7AD51F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532232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818B8458-1159-8F2A-2E06-317B36EBA1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A9D8D9FD-92A5-5D36-843D-A40A9EC47D6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A7946684-A940-1A18-A6E7-62E99E7AAD0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171161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>
          <a:extLst>
            <a:ext uri="{FF2B5EF4-FFF2-40B4-BE49-F238E27FC236}">
              <a16:creationId xmlns:a16="http://schemas.microsoft.com/office/drawing/2014/main" id="{C77D05B4-F0C2-240C-7418-E71BB59ACD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>
            <a:extLst>
              <a:ext uri="{FF2B5EF4-FFF2-40B4-BE49-F238E27FC236}">
                <a16:creationId xmlns:a16="http://schemas.microsoft.com/office/drawing/2014/main" id="{09D4D918-9E92-B2EE-40A5-26F54B3711A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>
            <a:extLst>
              <a:ext uri="{FF2B5EF4-FFF2-40B4-BE49-F238E27FC236}">
                <a16:creationId xmlns:a16="http://schemas.microsoft.com/office/drawing/2014/main" id="{AF1EA629-1CB1-C570-BD3F-68789F8FCDF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529417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7544483" y="877033"/>
            <a:ext cx="1299300" cy="577200"/>
          </a:xfrm>
          <a:prstGeom prst="triangle">
            <a:avLst>
              <a:gd name="adj" fmla="val 32425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latin typeface="Arvo"/>
              <a:ea typeface="Arvo"/>
              <a:cs typeface="Arvo"/>
              <a:sym typeface="Arvo"/>
            </a:endParaRPr>
          </a:p>
        </p:txBody>
      </p:sp>
      <p:grpSp>
        <p:nvGrpSpPr>
          <p:cNvPr id="11" name="Google Shape;11;p2"/>
          <p:cNvGrpSpPr/>
          <p:nvPr/>
        </p:nvGrpSpPr>
        <p:grpSpPr>
          <a:xfrm>
            <a:off x="0" y="-9451"/>
            <a:ext cx="8661399" cy="6867451"/>
            <a:chOff x="0" y="-7088"/>
            <a:chExt cx="8661398" cy="5150588"/>
          </a:xfrm>
        </p:grpSpPr>
        <p:sp>
          <p:nvSpPr>
            <p:cNvPr id="12" name="Google Shape;12;p2"/>
            <p:cNvSpPr/>
            <p:nvPr/>
          </p:nvSpPr>
          <p:spPr>
            <a:xfrm>
              <a:off x="0" y="0"/>
              <a:ext cx="3525000" cy="51435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13" name="Google Shape;13;p2"/>
            <p:cNvSpPr/>
            <p:nvPr/>
          </p:nvSpPr>
          <p:spPr>
            <a:xfrm rot="10800000" flipH="1">
              <a:off x="3517898" y="-7088"/>
              <a:ext cx="5143500" cy="5143500"/>
            </a:xfrm>
            <a:prstGeom prst="rtTriangl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14" name="Google Shape;14;p2"/>
          <p:cNvGrpSpPr/>
          <p:nvPr/>
        </p:nvGrpSpPr>
        <p:grpSpPr>
          <a:xfrm rot="10800000" flipH="1">
            <a:off x="2" y="1454351"/>
            <a:ext cx="8847503" cy="3949300"/>
            <a:chOff x="-8178042" y="-4493254"/>
            <a:chExt cx="19483598" cy="6522736"/>
          </a:xfrm>
        </p:grpSpPr>
        <p:sp>
          <p:nvSpPr>
            <p:cNvPr id="15" name="Google Shape;15;p2"/>
            <p:cNvSpPr/>
            <p:nvPr/>
          </p:nvSpPr>
          <p:spPr>
            <a:xfrm>
              <a:off x="-8178042" y="-4493118"/>
              <a:ext cx="12968400" cy="6522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4782955" y="-4493254"/>
              <a:ext cx="6522600" cy="65226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17" name="Google Shape;17;p2"/>
          <p:cNvGrpSpPr/>
          <p:nvPr/>
        </p:nvGrpSpPr>
        <p:grpSpPr>
          <a:xfrm>
            <a:off x="3677236" y="5704465"/>
            <a:ext cx="5480829" cy="577328"/>
            <a:chOff x="5582265" y="4646738"/>
            <a:chExt cx="5480829" cy="432996"/>
          </a:xfrm>
        </p:grpSpPr>
        <p:sp>
          <p:nvSpPr>
            <p:cNvPr id="18" name="Google Shape;18;p2"/>
            <p:cNvSpPr/>
            <p:nvPr/>
          </p:nvSpPr>
          <p:spPr>
            <a:xfrm rot="10800000">
              <a:off x="5582265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grpSp>
          <p:nvGrpSpPr>
            <p:cNvPr id="19" name="Google Shape;19;p2"/>
            <p:cNvGrpSpPr/>
            <p:nvPr/>
          </p:nvGrpSpPr>
          <p:grpSpPr>
            <a:xfrm flipH="1">
              <a:off x="5585232" y="4646738"/>
              <a:ext cx="5477861" cy="304551"/>
              <a:chOff x="-24158748" y="330075"/>
              <a:chExt cx="30568423" cy="1699506"/>
            </a:xfrm>
          </p:grpSpPr>
          <p:sp>
            <p:nvSpPr>
              <p:cNvPr id="20" name="Google Shape;20;p2"/>
              <p:cNvSpPr/>
              <p:nvPr/>
            </p:nvSpPr>
            <p:spPr>
              <a:xfrm>
                <a:off x="-24158748" y="330081"/>
                <a:ext cx="289080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21" name="Google Shape;21;p2"/>
              <p:cNvSpPr/>
              <p:nvPr/>
            </p:nvSpPr>
            <p:spPr>
              <a:xfrm>
                <a:off x="4710175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</p:grpSp>
      <p:sp>
        <p:nvSpPr>
          <p:cNvPr id="22" name="Google Shape;22;p2"/>
          <p:cNvSpPr txBox="1">
            <a:spLocks noGrp="1"/>
          </p:cNvSpPr>
          <p:nvPr>
            <p:ph type="ctrTitle"/>
          </p:nvPr>
        </p:nvSpPr>
        <p:spPr>
          <a:xfrm>
            <a:off x="685801" y="1454333"/>
            <a:ext cx="5367900" cy="394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0642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Subtitle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/>
          <p:nvPr/>
        </p:nvSpPr>
        <p:spPr>
          <a:xfrm>
            <a:off x="5697215" y="3514025"/>
            <a:ext cx="889200" cy="395200"/>
          </a:xfrm>
          <a:prstGeom prst="triangle">
            <a:avLst>
              <a:gd name="adj" fmla="val 32425"/>
            </a:avLst>
          </a:prstGeom>
          <a:solidFill>
            <a:srgbClr val="26324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latin typeface="Arvo"/>
              <a:ea typeface="Arvo"/>
              <a:cs typeface="Arvo"/>
              <a:sym typeface="Arvo"/>
            </a:endParaRPr>
          </a:p>
        </p:txBody>
      </p:sp>
      <p:grpSp>
        <p:nvGrpSpPr>
          <p:cNvPr id="25" name="Google Shape;25;p3"/>
          <p:cNvGrpSpPr/>
          <p:nvPr/>
        </p:nvGrpSpPr>
        <p:grpSpPr>
          <a:xfrm>
            <a:off x="0" y="-9451"/>
            <a:ext cx="8661399" cy="6867451"/>
            <a:chOff x="0" y="-7088"/>
            <a:chExt cx="8661398" cy="5150588"/>
          </a:xfrm>
        </p:grpSpPr>
        <p:sp>
          <p:nvSpPr>
            <p:cNvPr id="26" name="Google Shape;26;p3"/>
            <p:cNvSpPr/>
            <p:nvPr/>
          </p:nvSpPr>
          <p:spPr>
            <a:xfrm>
              <a:off x="0" y="0"/>
              <a:ext cx="3525000" cy="51435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27" name="Google Shape;27;p3"/>
            <p:cNvSpPr/>
            <p:nvPr/>
          </p:nvSpPr>
          <p:spPr>
            <a:xfrm rot="10800000" flipH="1">
              <a:off x="3517898" y="-7088"/>
              <a:ext cx="5143500" cy="5143500"/>
            </a:xfrm>
            <a:prstGeom prst="rtTriangl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28" name="Google Shape;28;p3"/>
          <p:cNvGrpSpPr/>
          <p:nvPr/>
        </p:nvGrpSpPr>
        <p:grpSpPr>
          <a:xfrm rot="10800000" flipH="1">
            <a:off x="-1" y="3899768"/>
            <a:ext cx="6589087" cy="2703024"/>
            <a:chOff x="-9894852" y="-4493254"/>
            <a:chExt cx="21200407" cy="6522740"/>
          </a:xfrm>
        </p:grpSpPr>
        <p:sp>
          <p:nvSpPr>
            <p:cNvPr id="29" name="Google Shape;29;p3"/>
            <p:cNvSpPr/>
            <p:nvPr/>
          </p:nvSpPr>
          <p:spPr>
            <a:xfrm>
              <a:off x="-9894852" y="-4493114"/>
              <a:ext cx="14685300" cy="6522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30" name="Google Shape;30;p3"/>
            <p:cNvSpPr/>
            <p:nvPr/>
          </p:nvSpPr>
          <p:spPr>
            <a:xfrm>
              <a:off x="4782955" y="-4493254"/>
              <a:ext cx="6522600" cy="65226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31" name="Google Shape;31;p3"/>
          <p:cNvGrpSpPr/>
          <p:nvPr/>
        </p:nvGrpSpPr>
        <p:grpSpPr>
          <a:xfrm>
            <a:off x="6946842" y="5963633"/>
            <a:ext cx="2202831" cy="894393"/>
            <a:chOff x="5575242" y="4472723"/>
            <a:chExt cx="2202830" cy="670795"/>
          </a:xfrm>
        </p:grpSpPr>
        <p:sp>
          <p:nvSpPr>
            <p:cNvPr id="32" name="Google Shape;32;p3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grpSp>
          <p:nvGrpSpPr>
            <p:cNvPr id="33" name="Google Shape;33;p3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34" name="Google Shape;34;p3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35" name="Google Shape;35;p3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  <p:grpSp>
          <p:nvGrpSpPr>
            <p:cNvPr id="36" name="Google Shape;36;p3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37" name="Google Shape;37;p3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38" name="Google Shape;38;p3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</p:grpSp>
      <p:sp>
        <p:nvSpPr>
          <p:cNvPr id="39" name="Google Shape;39;p3"/>
          <p:cNvSpPr txBox="1">
            <a:spLocks noGrp="1"/>
          </p:cNvSpPr>
          <p:nvPr>
            <p:ph type="ctrTitle"/>
          </p:nvPr>
        </p:nvSpPr>
        <p:spPr>
          <a:xfrm>
            <a:off x="463525" y="3828197"/>
            <a:ext cx="4094400" cy="154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40" name="Google Shape;40;p3"/>
          <p:cNvSpPr txBox="1">
            <a:spLocks noGrp="1"/>
          </p:cNvSpPr>
          <p:nvPr>
            <p:ph type="subTitle" idx="1"/>
          </p:nvPr>
        </p:nvSpPr>
        <p:spPr>
          <a:xfrm>
            <a:off x="463525" y="5300599"/>
            <a:ext cx="4094400" cy="10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1pPr>
            <a:lvl2pPr lvl="1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2pPr>
            <a:lvl3pPr lvl="2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3pPr>
            <a:lvl4pPr lvl="3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4pPr>
            <a:lvl5pPr lvl="4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5pPr>
            <a:lvl6pPr lvl="5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6pPr>
            <a:lvl7pPr lvl="6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7pPr>
            <a:lvl8pPr lvl="7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8pPr>
            <a:lvl9pPr lvl="8" rtl="0">
              <a:spcBef>
                <a:spcPts val="1000"/>
              </a:spcBef>
              <a:spcAft>
                <a:spcPts val="100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9pPr>
          </a:lstStyle>
          <a:p>
            <a:endParaRPr/>
          </a:p>
        </p:txBody>
      </p:sp>
      <p:sp>
        <p:nvSpPr>
          <p:cNvPr id="41" name="Google Shape;41;p3"/>
          <p:cNvSpPr txBox="1">
            <a:spLocks noGrp="1"/>
          </p:cNvSpPr>
          <p:nvPr>
            <p:ph type="sldNum" idx="12"/>
          </p:nvPr>
        </p:nvSpPr>
        <p:spPr>
          <a:xfrm>
            <a:off x="7618000" y="6182000"/>
            <a:ext cx="14874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855026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oogle Shape;43;p4"/>
          <p:cNvGrpSpPr/>
          <p:nvPr/>
        </p:nvGrpSpPr>
        <p:grpSpPr>
          <a:xfrm>
            <a:off x="6946842" y="5963633"/>
            <a:ext cx="2202831" cy="894393"/>
            <a:chOff x="5575242" y="4472723"/>
            <a:chExt cx="2202830" cy="670795"/>
          </a:xfrm>
        </p:grpSpPr>
        <p:sp>
          <p:nvSpPr>
            <p:cNvPr id="44" name="Google Shape;44;p4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grpSp>
          <p:nvGrpSpPr>
            <p:cNvPr id="45" name="Google Shape;45;p4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46" name="Google Shape;46;p4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47" name="Google Shape;47;p4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  <p:grpSp>
          <p:nvGrpSpPr>
            <p:cNvPr id="48" name="Google Shape;48;p4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49" name="Google Shape;49;p4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50" name="Google Shape;50;p4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</p:grpSp>
      <p:sp>
        <p:nvSpPr>
          <p:cNvPr id="51" name="Google Shape;51;p4"/>
          <p:cNvSpPr/>
          <p:nvPr/>
        </p:nvSpPr>
        <p:spPr>
          <a:xfrm>
            <a:off x="7544483" y="877033"/>
            <a:ext cx="1299300" cy="577200"/>
          </a:xfrm>
          <a:prstGeom prst="triangle">
            <a:avLst>
              <a:gd name="adj" fmla="val 32425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latin typeface="Arvo"/>
              <a:ea typeface="Arvo"/>
              <a:cs typeface="Arvo"/>
              <a:sym typeface="Arvo"/>
            </a:endParaRPr>
          </a:p>
        </p:txBody>
      </p:sp>
      <p:grpSp>
        <p:nvGrpSpPr>
          <p:cNvPr id="52" name="Google Shape;52;p4"/>
          <p:cNvGrpSpPr/>
          <p:nvPr/>
        </p:nvGrpSpPr>
        <p:grpSpPr>
          <a:xfrm>
            <a:off x="0" y="-9451"/>
            <a:ext cx="8661399" cy="6867451"/>
            <a:chOff x="0" y="-7088"/>
            <a:chExt cx="8661398" cy="5150588"/>
          </a:xfrm>
        </p:grpSpPr>
        <p:sp>
          <p:nvSpPr>
            <p:cNvPr id="53" name="Google Shape;53;p4"/>
            <p:cNvSpPr/>
            <p:nvPr/>
          </p:nvSpPr>
          <p:spPr>
            <a:xfrm>
              <a:off x="0" y="0"/>
              <a:ext cx="3525000" cy="51435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54" name="Google Shape;54;p4"/>
            <p:cNvSpPr/>
            <p:nvPr/>
          </p:nvSpPr>
          <p:spPr>
            <a:xfrm rot="10800000" flipH="1">
              <a:off x="3517898" y="-7088"/>
              <a:ext cx="5143500" cy="5143500"/>
            </a:xfrm>
            <a:prstGeom prst="rtTriangl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55" name="Google Shape;55;p4"/>
          <p:cNvGrpSpPr/>
          <p:nvPr/>
        </p:nvGrpSpPr>
        <p:grpSpPr>
          <a:xfrm rot="10800000" flipH="1">
            <a:off x="2" y="1454351"/>
            <a:ext cx="8847503" cy="3949300"/>
            <a:chOff x="-8178042" y="-4493254"/>
            <a:chExt cx="19483598" cy="6522736"/>
          </a:xfrm>
        </p:grpSpPr>
        <p:sp>
          <p:nvSpPr>
            <p:cNvPr id="56" name="Google Shape;56;p4"/>
            <p:cNvSpPr/>
            <p:nvPr/>
          </p:nvSpPr>
          <p:spPr>
            <a:xfrm>
              <a:off x="-8178042" y="-4493118"/>
              <a:ext cx="12968400" cy="6522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57" name="Google Shape;57;p4"/>
            <p:cNvSpPr/>
            <p:nvPr/>
          </p:nvSpPr>
          <p:spPr>
            <a:xfrm>
              <a:off x="4782955" y="-4493254"/>
              <a:ext cx="6522600" cy="65226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</p:grpSp>
      <p:sp>
        <p:nvSpPr>
          <p:cNvPr id="58" name="Google Shape;58;p4"/>
          <p:cNvSpPr txBox="1">
            <a:spLocks noGrp="1"/>
          </p:cNvSpPr>
          <p:nvPr>
            <p:ph type="body" idx="1"/>
          </p:nvPr>
        </p:nvSpPr>
        <p:spPr>
          <a:xfrm>
            <a:off x="829775" y="1602667"/>
            <a:ext cx="5090700" cy="366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189" lvl="0" indent="-419090" rtl="0"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3000"/>
              <a:buChar char="▰"/>
              <a:defRPr sz="3000" i="1">
                <a:solidFill>
                  <a:srgbClr val="FFFFFF"/>
                </a:solidFill>
              </a:defRPr>
            </a:lvl1pPr>
            <a:lvl2pPr marL="914377" lvl="1" indent="-419090" rtl="0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2pPr>
            <a:lvl3pPr marL="1371566" lvl="2" indent="-419090" rtl="0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3pPr>
            <a:lvl4pPr marL="1828754" lvl="3" indent="-419090" rtl="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4pPr>
            <a:lvl5pPr marL="2285943" lvl="4" indent="-419090" rtl="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5pPr>
            <a:lvl6pPr marL="2743131" lvl="5" indent="-419090" rtl="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6pPr>
            <a:lvl7pPr marL="3200320" lvl="6" indent="-419090" rtl="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7pPr>
            <a:lvl8pPr marL="3657509" lvl="7" indent="-419090" rtl="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8pPr>
            <a:lvl9pPr marL="4114697" lvl="8" indent="-41909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3000"/>
              <a:buChar char="▻"/>
              <a:defRPr sz="3000" i="1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59" name="Google Shape;59;p4"/>
          <p:cNvSpPr txBox="1"/>
          <p:nvPr/>
        </p:nvSpPr>
        <p:spPr>
          <a:xfrm>
            <a:off x="286601" y="1352767"/>
            <a:ext cx="676500" cy="8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 b="1">
                <a:solidFill>
                  <a:schemeClr val="accent5"/>
                </a:solidFill>
              </a:rPr>
              <a:t>“</a:t>
            </a:r>
            <a:endParaRPr sz="7200" b="1">
              <a:solidFill>
                <a:schemeClr val="accent5"/>
              </a:solidFill>
            </a:endParaRPr>
          </a:p>
        </p:txBody>
      </p:sp>
      <p:sp>
        <p:nvSpPr>
          <p:cNvPr id="60" name="Google Shape;60;p4"/>
          <p:cNvSpPr txBox="1">
            <a:spLocks noGrp="1"/>
          </p:cNvSpPr>
          <p:nvPr>
            <p:ph type="sldNum" idx="12"/>
          </p:nvPr>
        </p:nvSpPr>
        <p:spPr>
          <a:xfrm>
            <a:off x="7618000" y="6182000"/>
            <a:ext cx="14874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071496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Google Shape;62;p5"/>
          <p:cNvGrpSpPr/>
          <p:nvPr/>
        </p:nvGrpSpPr>
        <p:grpSpPr>
          <a:xfrm>
            <a:off x="6946842" y="5963633"/>
            <a:ext cx="2202831" cy="894393"/>
            <a:chOff x="5575242" y="4472723"/>
            <a:chExt cx="2202830" cy="670795"/>
          </a:xfrm>
        </p:grpSpPr>
        <p:sp>
          <p:nvSpPr>
            <p:cNvPr id="63" name="Google Shape;63;p5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grpSp>
          <p:nvGrpSpPr>
            <p:cNvPr id="64" name="Google Shape;64;p5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65" name="Google Shape;65;p5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66" name="Google Shape;66;p5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  <p:grpSp>
          <p:nvGrpSpPr>
            <p:cNvPr id="67" name="Google Shape;67;p5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68" name="Google Shape;68;p5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69" name="Google Shape;69;p5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</p:grpSp>
      <p:grpSp>
        <p:nvGrpSpPr>
          <p:cNvPr id="70" name="Google Shape;70;p5"/>
          <p:cNvGrpSpPr/>
          <p:nvPr/>
        </p:nvGrpSpPr>
        <p:grpSpPr>
          <a:xfrm>
            <a:off x="-4" y="56"/>
            <a:ext cx="7072431" cy="1769753"/>
            <a:chOff x="-4" y="40"/>
            <a:chExt cx="7072430" cy="1327315"/>
          </a:xfrm>
        </p:grpSpPr>
        <p:sp>
          <p:nvSpPr>
            <p:cNvPr id="71" name="Google Shape;71;p5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72" name="Google Shape;72;p5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73" name="Google Shape;73;p5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74" name="Google Shape;74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75" name="Google Shape;75;p5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76" name="Google Shape;76;p5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77" name="Google Shape;77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sp>
        <p:nvSpPr>
          <p:cNvPr id="78" name="Google Shape;78;p5"/>
          <p:cNvSpPr txBox="1">
            <a:spLocks noGrp="1"/>
          </p:cNvSpPr>
          <p:nvPr>
            <p:ph type="title"/>
          </p:nvPr>
        </p:nvSpPr>
        <p:spPr>
          <a:xfrm>
            <a:off x="814275" y="523433"/>
            <a:ext cx="5492400" cy="102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5"/>
          <p:cNvSpPr txBox="1">
            <a:spLocks noGrp="1"/>
          </p:cNvSpPr>
          <p:nvPr>
            <p:ph type="body" idx="1"/>
          </p:nvPr>
        </p:nvSpPr>
        <p:spPr>
          <a:xfrm>
            <a:off x="814275" y="1769800"/>
            <a:ext cx="6132600" cy="419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189" lvl="0" indent="-380990">
              <a:spcBef>
                <a:spcPts val="600"/>
              </a:spcBef>
              <a:spcAft>
                <a:spcPts val="0"/>
              </a:spcAft>
              <a:buSzPts val="2400"/>
              <a:buChar char="▰"/>
              <a:defRPr/>
            </a:lvl1pPr>
            <a:lvl2pPr marL="914377" lvl="1" indent="-38099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2pPr>
            <a:lvl3pPr marL="1371566" lvl="2" indent="-38099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3pPr>
            <a:lvl4pPr marL="1828754" lvl="3" indent="-38099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4pPr>
            <a:lvl5pPr marL="2285943" lvl="4" indent="-38099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5pPr>
            <a:lvl6pPr marL="2743131" lvl="5" indent="-38099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6pPr>
            <a:lvl7pPr marL="3200320" lvl="6" indent="-38099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7pPr>
            <a:lvl8pPr marL="3657509" lvl="7" indent="-38099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8pPr>
            <a:lvl9pPr marL="4114697" lvl="8" indent="-380990">
              <a:spcBef>
                <a:spcPts val="1000"/>
              </a:spcBef>
              <a:spcAft>
                <a:spcPts val="1000"/>
              </a:spcAft>
              <a:buSzPts val="2400"/>
              <a:buChar char="▻"/>
              <a:defRPr/>
            </a:lvl9pPr>
          </a:lstStyle>
          <a:p>
            <a:endParaRPr/>
          </a:p>
        </p:txBody>
      </p:sp>
      <p:sp>
        <p:nvSpPr>
          <p:cNvPr id="80" name="Google Shape;80;p5"/>
          <p:cNvSpPr txBox="1">
            <a:spLocks noGrp="1"/>
          </p:cNvSpPr>
          <p:nvPr>
            <p:ph type="sldNum" idx="12"/>
          </p:nvPr>
        </p:nvSpPr>
        <p:spPr>
          <a:xfrm>
            <a:off x="7618000" y="6182000"/>
            <a:ext cx="14874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6387590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 + 2 columns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" name="Google Shape;82;p6"/>
          <p:cNvGrpSpPr/>
          <p:nvPr/>
        </p:nvGrpSpPr>
        <p:grpSpPr>
          <a:xfrm>
            <a:off x="-4" y="56"/>
            <a:ext cx="7072431" cy="1769753"/>
            <a:chOff x="-4" y="40"/>
            <a:chExt cx="7072430" cy="1327315"/>
          </a:xfrm>
        </p:grpSpPr>
        <p:sp>
          <p:nvSpPr>
            <p:cNvPr id="83" name="Google Shape;83;p6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84" name="Google Shape;84;p6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85" name="Google Shape;85;p6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86" name="Google Shape;86;p6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87" name="Google Shape;87;p6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88" name="Google Shape;88;p6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89" name="Google Shape;89;p6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90" name="Google Shape;90;p6"/>
          <p:cNvGrpSpPr/>
          <p:nvPr/>
        </p:nvGrpSpPr>
        <p:grpSpPr>
          <a:xfrm>
            <a:off x="6946842" y="5963633"/>
            <a:ext cx="2202831" cy="894393"/>
            <a:chOff x="5575242" y="4472723"/>
            <a:chExt cx="2202830" cy="670795"/>
          </a:xfrm>
        </p:grpSpPr>
        <p:sp>
          <p:nvSpPr>
            <p:cNvPr id="91" name="Google Shape;91;p6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grpSp>
          <p:nvGrpSpPr>
            <p:cNvPr id="92" name="Google Shape;92;p6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93" name="Google Shape;93;p6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94" name="Google Shape;94;p6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  <p:grpSp>
          <p:nvGrpSpPr>
            <p:cNvPr id="95" name="Google Shape;95;p6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96" name="Google Shape;96;p6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97" name="Google Shape;97;p6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</p:grpSp>
      <p:sp>
        <p:nvSpPr>
          <p:cNvPr id="98" name="Google Shape;98;p6"/>
          <p:cNvSpPr txBox="1">
            <a:spLocks noGrp="1"/>
          </p:cNvSpPr>
          <p:nvPr>
            <p:ph type="title"/>
          </p:nvPr>
        </p:nvSpPr>
        <p:spPr>
          <a:xfrm>
            <a:off x="814275" y="523433"/>
            <a:ext cx="5258400" cy="102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6"/>
          <p:cNvSpPr txBox="1">
            <a:spLocks noGrp="1"/>
          </p:cNvSpPr>
          <p:nvPr>
            <p:ph type="body" idx="1"/>
          </p:nvPr>
        </p:nvSpPr>
        <p:spPr>
          <a:xfrm>
            <a:off x="814275" y="2050651"/>
            <a:ext cx="3378300" cy="363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189" lvl="0" indent="-355591">
              <a:spcBef>
                <a:spcPts val="600"/>
              </a:spcBef>
              <a:spcAft>
                <a:spcPts val="0"/>
              </a:spcAft>
              <a:buSzPts val="2000"/>
              <a:buChar char="▰"/>
              <a:defRPr sz="2000"/>
            </a:lvl1pPr>
            <a:lvl2pPr marL="914377" lvl="1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2pPr>
            <a:lvl3pPr marL="1371566" lvl="2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3pPr>
            <a:lvl4pPr marL="1828754" lvl="3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4pPr>
            <a:lvl5pPr marL="2285943" lvl="4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5pPr>
            <a:lvl6pPr marL="2743131" lvl="5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6pPr>
            <a:lvl7pPr marL="3200320" lvl="6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7pPr>
            <a:lvl8pPr marL="3657509" lvl="7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8pPr>
            <a:lvl9pPr marL="4114697" lvl="8" indent="-355591">
              <a:spcBef>
                <a:spcPts val="1000"/>
              </a:spcBef>
              <a:spcAft>
                <a:spcPts val="1000"/>
              </a:spcAft>
              <a:buSzPts val="2000"/>
              <a:buChar char="▻"/>
              <a:defRPr sz="2000"/>
            </a:lvl9pPr>
          </a:lstStyle>
          <a:p>
            <a:endParaRPr/>
          </a:p>
        </p:txBody>
      </p:sp>
      <p:sp>
        <p:nvSpPr>
          <p:cNvPr id="100" name="Google Shape;100;p6"/>
          <p:cNvSpPr txBox="1">
            <a:spLocks noGrp="1"/>
          </p:cNvSpPr>
          <p:nvPr>
            <p:ph type="body" idx="2"/>
          </p:nvPr>
        </p:nvSpPr>
        <p:spPr>
          <a:xfrm>
            <a:off x="4396123" y="2050651"/>
            <a:ext cx="3378300" cy="363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189" lvl="0" indent="-355591">
              <a:spcBef>
                <a:spcPts val="600"/>
              </a:spcBef>
              <a:spcAft>
                <a:spcPts val="0"/>
              </a:spcAft>
              <a:buSzPts val="2000"/>
              <a:buChar char="▰"/>
              <a:defRPr sz="2000"/>
            </a:lvl1pPr>
            <a:lvl2pPr marL="914377" lvl="1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2pPr>
            <a:lvl3pPr marL="1371566" lvl="2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3pPr>
            <a:lvl4pPr marL="1828754" lvl="3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4pPr>
            <a:lvl5pPr marL="2285943" lvl="4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5pPr>
            <a:lvl6pPr marL="2743131" lvl="5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6pPr>
            <a:lvl7pPr marL="3200320" lvl="6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7pPr>
            <a:lvl8pPr marL="3657509" lvl="7" indent="-355591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8pPr>
            <a:lvl9pPr marL="4114697" lvl="8" indent="-355591">
              <a:spcBef>
                <a:spcPts val="1000"/>
              </a:spcBef>
              <a:spcAft>
                <a:spcPts val="1000"/>
              </a:spcAft>
              <a:buSzPts val="2000"/>
              <a:buChar char="▻"/>
              <a:defRPr sz="2000"/>
            </a:lvl9pPr>
          </a:lstStyle>
          <a:p>
            <a:endParaRPr/>
          </a:p>
        </p:txBody>
      </p:sp>
      <p:sp>
        <p:nvSpPr>
          <p:cNvPr id="101" name="Google Shape;101;p6"/>
          <p:cNvSpPr txBox="1">
            <a:spLocks noGrp="1"/>
          </p:cNvSpPr>
          <p:nvPr>
            <p:ph type="sldNum" idx="12"/>
          </p:nvPr>
        </p:nvSpPr>
        <p:spPr>
          <a:xfrm>
            <a:off x="7618000" y="6182000"/>
            <a:ext cx="14874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103229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" name="Google Shape;163;p10"/>
          <p:cNvGrpSpPr/>
          <p:nvPr/>
        </p:nvGrpSpPr>
        <p:grpSpPr>
          <a:xfrm rot="10800000">
            <a:off x="-7" y="-1"/>
            <a:ext cx="2202831" cy="894393"/>
            <a:chOff x="5575242" y="4472723"/>
            <a:chExt cx="2202830" cy="670795"/>
          </a:xfrm>
        </p:grpSpPr>
        <p:sp>
          <p:nvSpPr>
            <p:cNvPr id="164" name="Google Shape;164;p10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grpSp>
          <p:nvGrpSpPr>
            <p:cNvPr id="165" name="Google Shape;165;p10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166" name="Google Shape;166;p10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167" name="Google Shape;167;p10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  <p:grpSp>
          <p:nvGrpSpPr>
            <p:cNvPr id="168" name="Google Shape;168;p10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169" name="Google Shape;169;p10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170" name="Google Shape;170;p10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</p:grpSp>
      <p:grpSp>
        <p:nvGrpSpPr>
          <p:cNvPr id="171" name="Google Shape;171;p10"/>
          <p:cNvGrpSpPr/>
          <p:nvPr/>
        </p:nvGrpSpPr>
        <p:grpSpPr>
          <a:xfrm>
            <a:off x="6946842" y="5963633"/>
            <a:ext cx="2202831" cy="894393"/>
            <a:chOff x="5575242" y="4472723"/>
            <a:chExt cx="2202830" cy="670795"/>
          </a:xfrm>
        </p:grpSpPr>
        <p:sp>
          <p:nvSpPr>
            <p:cNvPr id="172" name="Google Shape;172;p10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grpSp>
          <p:nvGrpSpPr>
            <p:cNvPr id="173" name="Google Shape;173;p10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174" name="Google Shape;174;p10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175" name="Google Shape;175;p10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  <p:grpSp>
          <p:nvGrpSpPr>
            <p:cNvPr id="176" name="Google Shape;176;p10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177" name="Google Shape;177;p10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  <p:sp>
            <p:nvSpPr>
              <p:cNvPr id="178" name="Google Shape;178;p10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400"/>
              </a:p>
            </p:txBody>
          </p:sp>
        </p:grpSp>
      </p:grpSp>
      <p:sp>
        <p:nvSpPr>
          <p:cNvPr id="179" name="Google Shape;179;p10"/>
          <p:cNvSpPr txBox="1">
            <a:spLocks noGrp="1"/>
          </p:cNvSpPr>
          <p:nvPr>
            <p:ph type="sldNum" idx="12"/>
          </p:nvPr>
        </p:nvSpPr>
        <p:spPr>
          <a:xfrm>
            <a:off x="7618000" y="6182000"/>
            <a:ext cx="1487400" cy="42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895406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14275" y="523433"/>
            <a:ext cx="5258400" cy="102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14275" y="1769800"/>
            <a:ext cx="6132600" cy="419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▰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1pPr>
            <a:lvl2pPr marL="914400" lvl="1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2pPr>
            <a:lvl3pPr marL="1371600" lvl="2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3pPr>
            <a:lvl4pPr marL="1828800" lvl="3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4pPr>
            <a:lvl5pPr marL="2286000" lvl="4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5pPr>
            <a:lvl6pPr marL="2743200" lvl="5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6pPr>
            <a:lvl7pPr marL="3200400" lvl="6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7pPr>
            <a:lvl8pPr marL="3657600" lvl="7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8pPr>
            <a:lvl9pPr marL="4114800" lvl="8" indent="-381000">
              <a:spcBef>
                <a:spcPts val="1000"/>
              </a:spcBef>
              <a:spcAft>
                <a:spcPts val="100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7618000" y="6182000"/>
            <a:ext cx="1487400" cy="4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lvl="1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800962217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4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4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4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4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4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4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1"/>
          <p:cNvSpPr txBox="1">
            <a:spLocks noGrp="1"/>
          </p:cNvSpPr>
          <p:nvPr>
            <p:ph type="ctrTitle"/>
          </p:nvPr>
        </p:nvSpPr>
        <p:spPr>
          <a:xfrm>
            <a:off x="685801" y="1948001"/>
            <a:ext cx="5367900" cy="2961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" dirty="0"/>
              <a:t>How We Got </a:t>
            </a:r>
            <a:br>
              <a:rPr lang="en" dirty="0"/>
            </a:br>
            <a:r>
              <a:rPr lang="en" dirty="0"/>
              <a:t>Our Bible #10</a:t>
            </a:r>
            <a:br>
              <a:rPr lang="en" sz="800" dirty="0"/>
            </a:br>
            <a:r>
              <a:rPr lang="en-US" sz="4400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NT Canon Determined by God</a:t>
            </a:r>
            <a:endParaRPr sz="4400" i="1" dirty="0">
              <a:solidFill>
                <a:schemeClr val="accent6">
                  <a:lumMod val="60000"/>
                  <a:lumOff val="40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</p:cSld>
  <p:clrMapOvr>
    <a:masterClrMapping/>
  </p:clrMapOvr>
  <p:transition spd="slow">
    <p:randomBar dir="vert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BCEAD9E5-EAA1-F3B2-6354-D8669447E0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4AF25B56-0AE6-954F-8B44-91F31B99CB8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Review of OT Canon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852FDD09-5A2B-F292-7C05-5805A312537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II. Canonicity is </a:t>
            </a:r>
            <a:r>
              <a:rPr lang="en-US" sz="3200" b="1" i="1" u="sng" dirty="0"/>
              <a:t>Recognized by Man.</a:t>
            </a:r>
            <a:endParaRPr lang="en-US" sz="3200" b="1" dirty="0"/>
          </a:p>
          <a:p>
            <a:pPr marL="76199" indent="0">
              <a:buNone/>
            </a:pPr>
            <a:r>
              <a:rPr lang="en-US" sz="3200" b="1" dirty="0"/>
              <a:t>	A. Scientific Accuracy</a:t>
            </a:r>
          </a:p>
          <a:p>
            <a:pPr marL="76199" indent="0">
              <a:buNone/>
            </a:pPr>
            <a:r>
              <a:rPr lang="en-US" sz="3200" b="1" dirty="0"/>
              <a:t>	B. Archeological Verification</a:t>
            </a:r>
          </a:p>
          <a:p>
            <a:pPr marL="76199" indent="0">
              <a:buNone/>
            </a:pPr>
            <a:r>
              <a:rPr lang="en-US" sz="3200" b="1" dirty="0"/>
              <a:t>	C. Historical Verification</a:t>
            </a:r>
          </a:p>
          <a:p>
            <a:pPr marL="76199" indent="0">
              <a:buNone/>
            </a:pPr>
            <a:r>
              <a:rPr lang="en-US" sz="3200" b="1" dirty="0"/>
              <a:t>	     1. Diocletian (AD 245-313) </a:t>
            </a:r>
          </a:p>
          <a:p>
            <a:pPr marL="76199" indent="0">
              <a:buNone/>
            </a:pPr>
            <a:r>
              <a:rPr lang="en-US" sz="3200" b="1" dirty="0"/>
              <a:t>	     2. Voltaire, the French atheist (AD 1694-1778) </a:t>
            </a:r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1AA25BA1-2DD9-F1B7-630C-CCE4E02E65BA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10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312077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D1CE310A-DA1D-6D2D-C2A8-9FF38FE3DA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FD9695E6-9D3D-1205-9CFE-3722165C757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Review of OT Canon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F577A99B-7C44-35EB-894F-A3DCFCFE474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III. The Pseudepigrapha is not Canonical</a:t>
            </a:r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DBD926F1-A930-7A49-5BED-6EC659CFD0F9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11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356992197"/>
      </p:ext>
    </p:extLst>
  </p:cSld>
  <p:clrMapOvr>
    <a:masterClrMapping/>
  </p:clrMapOvr>
  <p:transition spd="slow"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A7FF17E1-AE6E-0954-FE0F-2B10AB2E22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3D369D90-F0CC-B06E-8431-2182A855594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Review of OT Canon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DBDF9B4F-3ED0-A3FF-1D17-EFD9C94AEFC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III. The Pseudepigrapha is not Canonical</a:t>
            </a:r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IV. The Apocrypha is not Canonical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94A54F62-DB85-F502-2829-90C7FB00337A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12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53989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647EEBEF-6A3F-7F2C-3E72-38504FA3AF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4061D3D7-DC6A-352B-ED8C-BEA5AB65842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Review of OT Canon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22619C90-33EE-2DAE-B7E4-109DD60CAE1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III. The Pseudepigrapha is not Canonical</a:t>
            </a:r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IV. The Apocrypha is not Canonical</a:t>
            </a:r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    A. Never accepted by the Jews as Divinely Inspired.</a:t>
            </a:r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    B. Never quoted by Jesus Christ or any apostles. </a:t>
            </a:r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    C. Doctrines contrary to the rest of Biblical </a:t>
            </a:r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	teaching.</a:t>
            </a:r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CCBCF13E-919B-48F3-10B7-00D929C94F23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13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881343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67166E87-B684-71DD-5A85-6E472B469E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56229F93-BB33-3E16-CB91-E31F151950C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7289126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0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I. Role of Apostles in Church </a:t>
            </a:r>
            <a:endParaRPr sz="40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BACF691D-0CE2-E677-6ECD-2C1E4ABFD99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571996"/>
            <a:ext cx="9105401" cy="5286004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2B602140-5B37-499C-A72F-DE7B50495F50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14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83528285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5BE70F47-302D-8ED7-BC16-92F1D32BFB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EBC5FF1B-D76E-E41A-EE85-FC1171EB042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7289126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0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I. Role of Apostles in Church </a:t>
            </a:r>
            <a:endParaRPr sz="40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EE751A19-298E-5260-C55D-2D4574636C5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733361"/>
            <a:ext cx="9105401" cy="5286004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A. Apostles entrusted w/ the </a:t>
            </a:r>
            <a:r>
              <a:rPr lang="en-US" sz="3200" b="1" u="sng" dirty="0"/>
              <a:t>keys</a:t>
            </a:r>
            <a:r>
              <a:rPr lang="en-US" sz="3200" b="1" dirty="0"/>
              <a:t> of the kingdom 							- Mtt 16:18-19.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CF8446F5-A030-A178-BA17-3F1C00087CCC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15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767900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2F2305C2-02F0-3CDA-17C4-F93C312087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A3F23C87-0A67-CBBC-A660-D09D25C0C16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7289126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0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I. Role of Apostles in Church </a:t>
            </a:r>
            <a:endParaRPr sz="40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BA06A197-3F4D-CA3C-190B-06AB2DFA6FA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733361"/>
            <a:ext cx="9105401" cy="5286004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A. Apostles entrusted w/ the </a:t>
            </a:r>
            <a:r>
              <a:rPr lang="en-US" sz="3200" b="1" u="sng" dirty="0"/>
              <a:t>keys</a:t>
            </a:r>
            <a:r>
              <a:rPr lang="en-US" sz="3200" b="1" dirty="0"/>
              <a:t> of the kingdom 							- Mtt 16:18-19.</a:t>
            </a:r>
          </a:p>
          <a:p>
            <a:pPr marL="76199" indent="0">
              <a:buNone/>
            </a:pPr>
            <a:r>
              <a:rPr lang="en-US" sz="3200" b="1" dirty="0"/>
              <a:t>     - Preaching the </a:t>
            </a:r>
            <a:r>
              <a:rPr lang="en-US" sz="3200" b="1" i="1" u="sng" dirty="0"/>
              <a:t>gospel</a:t>
            </a:r>
            <a:r>
              <a:rPr lang="en-US" sz="3200" b="1" dirty="0"/>
              <a:t> opens the door </a:t>
            </a:r>
          </a:p>
          <a:p>
            <a:pPr marL="76199" indent="0">
              <a:buNone/>
            </a:pPr>
            <a:r>
              <a:rPr lang="en-US" sz="3200" b="1" dirty="0"/>
              <a:t>		- Jn 20:23; Lk 11:52.</a:t>
            </a:r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25EF91F8-54BF-C4D5-0BDA-F949FC48029F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16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56756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39A12C92-23B8-CA7E-C639-530EF4731D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CE71835A-49D2-5C92-2BC7-632556A96BD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7289126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0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I. Role of Apostles in Church </a:t>
            </a:r>
            <a:endParaRPr sz="40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BA5C410B-1781-1862-6617-76DDCA052FE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751290"/>
            <a:ext cx="9105401" cy="5286004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B. The unique role of the </a:t>
            </a:r>
            <a:r>
              <a:rPr lang="en-US" sz="3200" b="1" u="sng" dirty="0"/>
              <a:t>Holy Spirit</a:t>
            </a:r>
            <a:r>
              <a:rPr lang="en-US" sz="3200" b="1" dirty="0"/>
              <a:t> in the apostles.     </a:t>
            </a:r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09BAF170-2C75-1036-69E2-CFCF7C0FD450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17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784377061"/>
      </p:ext>
    </p:extLst>
  </p:cSld>
  <p:clrMapOvr>
    <a:masterClrMapping/>
  </p:clrMapOvr>
  <p:transition spd="slow">
    <p:wip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3A09B4E9-965B-F207-22A7-4CD2E12567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8EA743E0-188C-0936-6508-C612F49F496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7289126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0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I. Role of Apostles in Church </a:t>
            </a:r>
            <a:endParaRPr sz="40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FCE538FB-7248-6FBD-B599-764A7710D5F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751290"/>
            <a:ext cx="9105401" cy="5286004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B. The unique role of the </a:t>
            </a:r>
            <a:r>
              <a:rPr lang="en-US" sz="3200" b="1" u="sng" dirty="0"/>
              <a:t>Holy Spirit</a:t>
            </a:r>
            <a:r>
              <a:rPr lang="en-US" sz="3200" b="1" dirty="0"/>
              <a:t> in the apostles.     </a:t>
            </a:r>
          </a:p>
          <a:p>
            <a:pPr marL="76199" indent="0">
              <a:buNone/>
            </a:pPr>
            <a:r>
              <a:rPr lang="en-US" sz="3200" b="1" dirty="0"/>
              <a:t>   1. John 14:25-26 - The Spirit will </a:t>
            </a:r>
            <a:r>
              <a:rPr lang="en-US" sz="3200" b="1" u="sng" dirty="0"/>
              <a:t>teach</a:t>
            </a:r>
            <a:r>
              <a:rPr lang="en-US" sz="3200" b="1" dirty="0"/>
              <a:t> them all </a:t>
            </a:r>
          </a:p>
          <a:p>
            <a:pPr marL="76199" indent="0">
              <a:buNone/>
            </a:pPr>
            <a:r>
              <a:rPr lang="en-US" sz="3200" b="1" dirty="0"/>
              <a:t>	things and bring to </a:t>
            </a:r>
            <a:r>
              <a:rPr lang="en-US" sz="3200" b="1" i="1" dirty="0"/>
              <a:t>remembrance</a:t>
            </a:r>
            <a:r>
              <a:rPr lang="en-US" sz="3200" b="1" dirty="0"/>
              <a:t> all Christ </a:t>
            </a:r>
          </a:p>
          <a:p>
            <a:pPr marL="76199" indent="0">
              <a:buNone/>
            </a:pPr>
            <a:r>
              <a:rPr lang="en-US" sz="3200" b="1" dirty="0"/>
              <a:t>	taught them.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  </a:t>
            </a:r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C8FE6977-E351-2282-DD94-AB5D89D6F233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18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753668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DF6103B1-5AE6-A557-5CC1-2512D5760E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14BE8CC5-32B2-1766-9BD8-74BAED7948C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7289126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0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I. Role of Apostles in Church </a:t>
            </a:r>
            <a:endParaRPr sz="40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8791A863-9347-E66B-14E1-31F1A06266C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751290"/>
            <a:ext cx="9105401" cy="5286004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B. The unique role of the </a:t>
            </a:r>
            <a:r>
              <a:rPr lang="en-US" sz="3200" b="1" u="sng" dirty="0"/>
              <a:t>Holy Spirit</a:t>
            </a:r>
            <a:r>
              <a:rPr lang="en-US" sz="3200" b="1" dirty="0"/>
              <a:t> in the apostles.     </a:t>
            </a:r>
          </a:p>
          <a:p>
            <a:pPr marL="76199" indent="0">
              <a:buNone/>
            </a:pPr>
            <a:r>
              <a:rPr lang="en-US" sz="3200" b="1" dirty="0"/>
              <a:t>   1. John 14:25-26 - The Spirit will </a:t>
            </a:r>
            <a:r>
              <a:rPr lang="en-US" sz="3200" b="1" u="sng" dirty="0"/>
              <a:t>teach</a:t>
            </a:r>
            <a:r>
              <a:rPr lang="en-US" sz="3200" b="1" dirty="0"/>
              <a:t> them all </a:t>
            </a:r>
          </a:p>
          <a:p>
            <a:pPr marL="76199" indent="0">
              <a:buNone/>
            </a:pPr>
            <a:r>
              <a:rPr lang="en-US" sz="3200" b="1" dirty="0"/>
              <a:t>	things and bring to </a:t>
            </a:r>
            <a:r>
              <a:rPr lang="en-US" sz="3200" b="1" i="1" dirty="0"/>
              <a:t>remembrance</a:t>
            </a:r>
            <a:r>
              <a:rPr lang="en-US" sz="3200" b="1" dirty="0"/>
              <a:t> all Christ </a:t>
            </a:r>
          </a:p>
          <a:p>
            <a:pPr marL="76199" indent="0">
              <a:buNone/>
            </a:pPr>
            <a:r>
              <a:rPr lang="en-US" sz="3200" b="1" dirty="0"/>
              <a:t>	taught them.</a:t>
            </a:r>
          </a:p>
          <a:p>
            <a:pPr marL="76199" indent="0">
              <a:buNone/>
            </a:pPr>
            <a:r>
              <a:rPr lang="en-US" sz="3200" b="1" dirty="0"/>
              <a:t>   2. John 16:13 - The Spirit will guide them into </a:t>
            </a:r>
          </a:p>
          <a:p>
            <a:pPr marL="76199" indent="0">
              <a:buNone/>
            </a:pPr>
            <a:r>
              <a:rPr lang="en-US" sz="3200" b="1" dirty="0"/>
              <a:t>	</a:t>
            </a:r>
            <a:r>
              <a:rPr lang="en-US" sz="3200" b="1" u="sng" dirty="0"/>
              <a:t>all truth</a:t>
            </a:r>
            <a:r>
              <a:rPr lang="en-US" sz="3200" b="1" dirty="0"/>
              <a:t> and declare </a:t>
            </a:r>
            <a:r>
              <a:rPr lang="en-US" sz="3200" b="1" i="1" dirty="0"/>
              <a:t>the things that are to come</a:t>
            </a:r>
            <a:r>
              <a:rPr lang="en-US" sz="3200" b="1" dirty="0"/>
              <a:t>. 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F339F5F6-F23E-C29C-8B59-60910FEA48AF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19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882720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2427EDE3-C19F-D9F9-0ED5-B74F5F1685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B405F11D-B164-2E17-DFE2-25271650CB1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How We Got Our Bible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D94F2493-D3D6-10F5-DBE7-A09CA2B00A0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>
              <a:buClr>
                <a:schemeClr val="accent5"/>
              </a:buClr>
              <a:buFont typeface="Wingdings" pitchFamily="2" charset="2"/>
              <a:buChar char="v"/>
            </a:pPr>
            <a:endParaRPr lang="en-US" sz="3200" b="1" dirty="0"/>
          </a:p>
          <a:p>
            <a:pPr>
              <a:buClr>
                <a:schemeClr val="accent5"/>
              </a:buClr>
              <a:buFont typeface="Wingdings" pitchFamily="2" charset="2"/>
              <a:buChar char="v"/>
            </a:pPr>
            <a:r>
              <a:rPr lang="en-US" sz="3200" b="1" dirty="0"/>
              <a:t>There is a God and he has made himself known!</a:t>
            </a:r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E9C362C9-A84A-4575-B0C8-5AE06A6206C0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52073995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0C3BE4B9-FC63-F410-C84A-071A3F7145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CC0AE74D-8D15-0C78-1404-6A96FD7AF4F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7289126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0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I. Role of Apostles in Church </a:t>
            </a:r>
            <a:endParaRPr sz="40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5C905943-C400-43C9-D53E-B66CB95DA82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751290"/>
            <a:ext cx="9105401" cy="5286004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B. The unique role of the </a:t>
            </a:r>
            <a:r>
              <a:rPr lang="en-US" sz="3200" b="1" u="sng" dirty="0"/>
              <a:t>Holy Spirit</a:t>
            </a:r>
            <a:r>
              <a:rPr lang="en-US" sz="3200" b="1" dirty="0"/>
              <a:t> in the apostles.     </a:t>
            </a:r>
          </a:p>
          <a:p>
            <a:pPr marL="76199" indent="0">
              <a:buNone/>
            </a:pPr>
            <a:r>
              <a:rPr lang="en-US" sz="3200" b="1" dirty="0"/>
              <a:t>   1. John 14:25-26 - The Spirit will </a:t>
            </a:r>
            <a:r>
              <a:rPr lang="en-US" sz="3200" b="1" u="sng" dirty="0"/>
              <a:t>teach</a:t>
            </a:r>
            <a:r>
              <a:rPr lang="en-US" sz="3200" b="1" dirty="0"/>
              <a:t> them all </a:t>
            </a:r>
          </a:p>
          <a:p>
            <a:pPr marL="76199" indent="0">
              <a:buNone/>
            </a:pPr>
            <a:r>
              <a:rPr lang="en-US" sz="3200" b="1" dirty="0"/>
              <a:t>	things and bring to </a:t>
            </a:r>
            <a:r>
              <a:rPr lang="en-US" sz="3200" b="1" i="1" dirty="0"/>
              <a:t>remembrance</a:t>
            </a:r>
            <a:r>
              <a:rPr lang="en-US" sz="3200" b="1" dirty="0"/>
              <a:t> all Christ </a:t>
            </a:r>
          </a:p>
          <a:p>
            <a:pPr marL="76199" indent="0">
              <a:buNone/>
            </a:pPr>
            <a:r>
              <a:rPr lang="en-US" sz="3200" b="1" dirty="0"/>
              <a:t>	taught them.</a:t>
            </a:r>
          </a:p>
          <a:p>
            <a:pPr marL="76199" indent="0">
              <a:buNone/>
            </a:pPr>
            <a:r>
              <a:rPr lang="en-US" sz="3200" b="1" dirty="0"/>
              <a:t>   2. John 16:13 - The Spirit will guide them into </a:t>
            </a:r>
          </a:p>
          <a:p>
            <a:pPr marL="76199" indent="0">
              <a:buNone/>
            </a:pPr>
            <a:r>
              <a:rPr lang="en-US" sz="3200" b="1" dirty="0"/>
              <a:t>	</a:t>
            </a:r>
            <a:r>
              <a:rPr lang="en-US" sz="3200" b="1" u="sng" dirty="0"/>
              <a:t>all truth</a:t>
            </a:r>
            <a:r>
              <a:rPr lang="en-US" sz="3200" b="1" dirty="0"/>
              <a:t> and declare the things that are to come. </a:t>
            </a:r>
          </a:p>
          <a:p>
            <a:pPr marL="76199" indent="0">
              <a:buNone/>
            </a:pPr>
            <a:r>
              <a:rPr lang="en-US" sz="3200" b="1" dirty="0"/>
              <a:t>   3. Apostles were aware they were under </a:t>
            </a:r>
            <a:r>
              <a:rPr lang="en-US" sz="3200" b="1" u="sng" dirty="0"/>
              <a:t>inspiration</a:t>
            </a:r>
            <a:r>
              <a:rPr lang="en-US" sz="3200" b="1" dirty="0"/>
              <a:t>  </a:t>
            </a:r>
          </a:p>
          <a:p>
            <a:pPr marL="76199" indent="0">
              <a:buNone/>
            </a:pPr>
            <a:r>
              <a:rPr lang="en-US" sz="3200" b="1" dirty="0"/>
              <a:t>	- 1 Cor 2:6–13.</a:t>
            </a:r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  </a:t>
            </a:r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995493B7-CE25-1B6F-2886-DE19263FA583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20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001500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6767989A-C533-3BAC-FC36-59155461FE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8D095731-6C14-214B-0BBD-D446290EC6C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7289126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0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I. Role of Apostles in Church </a:t>
            </a:r>
            <a:endParaRPr sz="40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0F93D4B5-0759-98DF-89E7-0415BA92585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751290"/>
            <a:ext cx="9105401" cy="5286004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C. Apostles laid </a:t>
            </a:r>
            <a:r>
              <a:rPr lang="en-US" sz="3200" b="1" u="sng" dirty="0"/>
              <a:t>foundation</a:t>
            </a:r>
            <a:r>
              <a:rPr lang="en-US" sz="3200" b="1" dirty="0"/>
              <a:t> of the Church via the Holy </a:t>
            </a:r>
          </a:p>
          <a:p>
            <a:pPr marL="76199" indent="0">
              <a:buNone/>
            </a:pPr>
            <a:r>
              <a:rPr lang="en-US" sz="3200" b="1" dirty="0"/>
              <a:t>	Spirit’s Power.</a:t>
            </a:r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  </a:t>
            </a:r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F3EBBF46-789B-5FC7-53D0-EFA9084DCCE9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21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072676120"/>
      </p:ext>
    </p:extLst>
  </p:cSld>
  <p:clrMapOvr>
    <a:masterClrMapping/>
  </p:clrMapOvr>
  <p:transition spd="slow">
    <p:randomBar dir="vert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C6272AD1-E446-CBC6-AE94-71414868C0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287CFE99-18CB-61ED-2ADE-6ABD21C8CF2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7289126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0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I. Role of Apostles in Church </a:t>
            </a:r>
            <a:endParaRPr sz="40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B296007D-90DE-4EE9-83D5-69EBD948DAB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751290"/>
            <a:ext cx="9105401" cy="5286004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C. Apostles laid </a:t>
            </a:r>
            <a:r>
              <a:rPr lang="en-US" sz="3200" b="1" u="sng" dirty="0"/>
              <a:t>foundation</a:t>
            </a:r>
            <a:r>
              <a:rPr lang="en-US" sz="3200" b="1" dirty="0"/>
              <a:t> of the Church via the Holy </a:t>
            </a:r>
          </a:p>
          <a:p>
            <a:pPr marL="76199" indent="0">
              <a:buNone/>
            </a:pPr>
            <a:r>
              <a:rPr lang="en-US" sz="3200" b="1" dirty="0"/>
              <a:t>	Spirit’s Power.</a:t>
            </a:r>
          </a:p>
          <a:p>
            <a:pPr marL="76199" indent="0">
              <a:buNone/>
            </a:pPr>
            <a:r>
              <a:rPr lang="en-US" sz="3200" b="1" dirty="0"/>
              <a:t>   1. Acts 1:8; 2:1-8, 14-17, 22-24, 30-41.</a:t>
            </a:r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  </a:t>
            </a:r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07577E62-A868-14DA-C4F5-9E206850DD1E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22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608848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C8FCE5C8-0A95-BE25-BCA3-DAE37CC05A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6E4ACFF9-C168-685C-F1DB-CA48B9F4CD1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7289126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0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I. Role of Apostles in Church </a:t>
            </a:r>
            <a:endParaRPr sz="40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5C665E8A-D093-29A2-7162-7778FD0A2CB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751290"/>
            <a:ext cx="9105401" cy="5286004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C. Apostles laid </a:t>
            </a:r>
            <a:r>
              <a:rPr lang="en-US" sz="3200" b="1" u="sng" dirty="0"/>
              <a:t>foundation</a:t>
            </a:r>
            <a:r>
              <a:rPr lang="en-US" sz="3200" b="1" dirty="0"/>
              <a:t> of the Church via the Holy </a:t>
            </a:r>
          </a:p>
          <a:p>
            <a:pPr marL="76199" indent="0">
              <a:buNone/>
            </a:pPr>
            <a:r>
              <a:rPr lang="en-US" sz="3200" b="1" dirty="0"/>
              <a:t>	Spirit’s Power.</a:t>
            </a:r>
          </a:p>
          <a:p>
            <a:pPr marL="76199" indent="0">
              <a:buNone/>
            </a:pPr>
            <a:r>
              <a:rPr lang="en-US" sz="3200" b="1" dirty="0"/>
              <a:t>   1. Acts 1:8; 2:1-8, 14-17, 22-24, 30-41.</a:t>
            </a:r>
          </a:p>
          <a:p>
            <a:pPr marL="76199" indent="0">
              <a:buNone/>
            </a:pPr>
            <a:r>
              <a:rPr lang="en-US" sz="3200" b="1" dirty="0"/>
              <a:t>   2. Eph 2:19  . . . you are fellow citizens with the </a:t>
            </a:r>
          </a:p>
          <a:p>
            <a:pPr marL="76199" indent="0">
              <a:buNone/>
            </a:pPr>
            <a:r>
              <a:rPr lang="en-US" sz="3200" b="1" dirty="0"/>
              <a:t>	saints and members of the household of God, </a:t>
            </a:r>
          </a:p>
          <a:p>
            <a:pPr marL="76199" indent="0">
              <a:buNone/>
            </a:pPr>
            <a:r>
              <a:rPr lang="en-US" sz="3200" b="1" dirty="0"/>
              <a:t>	[20] built on the foundation of the apostles and </a:t>
            </a:r>
          </a:p>
          <a:p>
            <a:pPr marL="76199" indent="0">
              <a:buNone/>
            </a:pPr>
            <a:r>
              <a:rPr lang="en-US" sz="3200" b="1" dirty="0"/>
              <a:t>	prophets, Christ Jesus himself being the </a:t>
            </a:r>
          </a:p>
          <a:p>
            <a:pPr marL="76199" indent="0">
              <a:buNone/>
            </a:pPr>
            <a:r>
              <a:rPr lang="en-US" sz="3200" b="1" dirty="0"/>
              <a:t>	cornerstone, </a:t>
            </a:r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  </a:t>
            </a:r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8A151907-3662-A7A5-4C4B-CE8951CE7AAD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23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294662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3A7116E5-FBE4-0581-A50D-D758CFE4BA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FB694140-960F-C585-DD80-4D1D0C88962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7289126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0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I. Role of Apostles in Church </a:t>
            </a:r>
            <a:endParaRPr sz="40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D0BC3E76-2184-6488-B35B-4713A2EDDC1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751290"/>
            <a:ext cx="9105401" cy="5286004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C. Apostles laid </a:t>
            </a:r>
            <a:r>
              <a:rPr lang="en-US" sz="3200" b="1" u="sng" dirty="0"/>
              <a:t>foundation</a:t>
            </a:r>
            <a:r>
              <a:rPr lang="en-US" sz="3200" b="1" dirty="0"/>
              <a:t> of the Church via the Holy </a:t>
            </a:r>
          </a:p>
          <a:p>
            <a:pPr marL="76199" indent="0">
              <a:buNone/>
            </a:pPr>
            <a:r>
              <a:rPr lang="en-US" sz="3200" b="1" dirty="0"/>
              <a:t>	Spirit’s Power.</a:t>
            </a:r>
          </a:p>
          <a:p>
            <a:pPr marL="76199" indent="0">
              <a:buNone/>
            </a:pPr>
            <a:r>
              <a:rPr lang="en-US" sz="3200" b="1" dirty="0"/>
              <a:t>   3. Apostles preached &amp; </a:t>
            </a:r>
            <a:r>
              <a:rPr lang="en-US" sz="3200" b="1" u="sng" dirty="0"/>
              <a:t>wrote</a:t>
            </a:r>
            <a:r>
              <a:rPr lang="en-US" sz="3200" b="1" dirty="0"/>
              <a:t> as the Spirit guided </a:t>
            </a:r>
          </a:p>
          <a:p>
            <a:pPr marL="76199" indent="0">
              <a:buNone/>
            </a:pPr>
            <a:r>
              <a:rPr lang="en-US" sz="3200" b="1" dirty="0"/>
              <a:t>	them in all truth.						</a:t>
            </a:r>
          </a:p>
          <a:p>
            <a:pPr marL="76199" indent="0">
              <a:buNone/>
            </a:pPr>
            <a:r>
              <a:rPr lang="en-US" sz="3200" b="1" dirty="0"/>
              <a:t>	2 Thess 2:15  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  </a:t>
            </a:r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A05B75B3-C575-831F-DEDD-EF2640172A54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24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4194172713"/>
      </p:ext>
    </p:extLst>
  </p:cSld>
  <p:clrMapOvr>
    <a:masterClrMapping/>
  </p:clrMapOvr>
  <p:transition spd="slow">
    <p:wip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89863719-7D85-7BA0-8FB0-014C61F3BC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79764753-562C-54F5-C9E9-A759A4F3097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7289126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0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I. Role of Apostles in Church </a:t>
            </a:r>
            <a:endParaRPr sz="40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4C5B52EA-285B-A269-F7F6-55F2C78E3DF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751290"/>
            <a:ext cx="9105401" cy="5286004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C. Apostles laid </a:t>
            </a:r>
            <a:r>
              <a:rPr lang="en-US" sz="3200" b="1" u="sng" dirty="0"/>
              <a:t>foundation</a:t>
            </a:r>
            <a:r>
              <a:rPr lang="en-US" sz="3200" b="1" dirty="0"/>
              <a:t> of the Church via the Holy </a:t>
            </a:r>
          </a:p>
          <a:p>
            <a:pPr marL="76199" indent="0">
              <a:buNone/>
            </a:pPr>
            <a:r>
              <a:rPr lang="en-US" sz="3200" b="1" dirty="0"/>
              <a:t>	Spirit’s Power.</a:t>
            </a:r>
          </a:p>
          <a:p>
            <a:pPr marL="76199" indent="0">
              <a:buNone/>
            </a:pPr>
            <a:r>
              <a:rPr lang="en-US" sz="3200" b="1" dirty="0"/>
              <a:t>   3. Apostles preached &amp; </a:t>
            </a:r>
            <a:r>
              <a:rPr lang="en-US" sz="3200" b="1" u="sng" dirty="0"/>
              <a:t>wrote</a:t>
            </a:r>
            <a:r>
              <a:rPr lang="en-US" sz="3200" b="1" dirty="0"/>
              <a:t> as the Spirit guided </a:t>
            </a:r>
          </a:p>
          <a:p>
            <a:pPr marL="76199" indent="0">
              <a:buNone/>
            </a:pPr>
            <a:r>
              <a:rPr lang="en-US" sz="3200" b="1" dirty="0"/>
              <a:t>	them in all truth.						</a:t>
            </a:r>
          </a:p>
          <a:p>
            <a:pPr marL="76199" indent="0">
              <a:buNone/>
            </a:pPr>
            <a:r>
              <a:rPr lang="en-US" sz="3200" b="1" dirty="0"/>
              <a:t>	2 Thess 2:15 "So then, brothers, stand firm and </a:t>
            </a:r>
          </a:p>
          <a:p>
            <a:pPr marL="76199" indent="0">
              <a:buNone/>
            </a:pPr>
            <a:r>
              <a:rPr lang="en-US" sz="3200" b="1" dirty="0"/>
              <a:t>	hold to the traditions that you were taught by us, </a:t>
            </a:r>
          </a:p>
          <a:p>
            <a:pPr marL="76199" indent="0">
              <a:buNone/>
            </a:pPr>
            <a:r>
              <a:rPr lang="en-US" sz="3200" b="1" dirty="0"/>
              <a:t>	</a:t>
            </a:r>
            <a:r>
              <a:rPr lang="en-US" sz="3200" b="1" i="1" dirty="0"/>
              <a:t>either by our spoken </a:t>
            </a:r>
            <a:r>
              <a:rPr lang="en-US" sz="3200" b="1" i="1" u="sng" dirty="0"/>
              <a:t>word</a:t>
            </a:r>
            <a:r>
              <a:rPr lang="en-US" sz="3200" b="1" i="1" dirty="0"/>
              <a:t> or by our </a:t>
            </a:r>
            <a:r>
              <a:rPr lang="en-US" sz="3200" b="1" i="1" u="sng" dirty="0"/>
              <a:t>letter</a:t>
            </a:r>
            <a:r>
              <a:rPr lang="en-US" sz="3200" b="1" i="1" dirty="0"/>
              <a:t>."</a:t>
            </a:r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  </a:t>
            </a:r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D7E769A6-69B1-54AA-2DAE-A0DFECD75AFE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25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4053373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0D3C456F-ACC3-080A-192A-F33F22BE68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5832E231-4A62-D94B-73E9-C982A2EF923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7289126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0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I. Role of Apostles in Church </a:t>
            </a:r>
            <a:endParaRPr sz="40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FB0FD46B-22B0-97C9-0EC7-778853E58E4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751290"/>
            <a:ext cx="9105401" cy="5286004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D. Early Church adhered steadfastly to the apostles’ </a:t>
            </a:r>
          </a:p>
          <a:p>
            <a:pPr marL="76199" indent="0">
              <a:buNone/>
            </a:pPr>
            <a:r>
              <a:rPr lang="en-US" sz="3200" b="1" dirty="0"/>
              <a:t>	</a:t>
            </a:r>
            <a:r>
              <a:rPr lang="en-US" sz="3200" b="1" u="sng" dirty="0"/>
              <a:t>teaching</a:t>
            </a:r>
            <a:r>
              <a:rPr lang="en-US" sz="3200" b="1" dirty="0"/>
              <a:t>. </a:t>
            </a:r>
          </a:p>
          <a:p>
            <a:pPr marL="76199" indent="0">
              <a:buNone/>
            </a:pPr>
            <a:r>
              <a:rPr lang="en-US" sz="3200" b="1" dirty="0"/>
              <a:t>	Acts 2:42  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  </a:t>
            </a:r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105A3F81-0B53-FF1D-338C-8988CF82FBED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26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881622449"/>
      </p:ext>
    </p:extLst>
  </p:cSld>
  <p:clrMapOvr>
    <a:masterClrMapping/>
  </p:clrMapOvr>
  <p:transition spd="slow">
    <p:wip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A1A337F9-7844-F5E5-7E38-D10287A8D5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D42ACCAA-B86B-5562-59F2-39259EE107B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7289126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0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I. Role of Apostles in Church </a:t>
            </a:r>
            <a:endParaRPr sz="40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D048F9D1-37C7-F7EA-E34B-60ABC8B492C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751290"/>
            <a:ext cx="9105401" cy="5286004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D. Early Church adhered steadfastly to the apostles’ </a:t>
            </a:r>
          </a:p>
          <a:p>
            <a:pPr marL="76199" indent="0">
              <a:buNone/>
            </a:pPr>
            <a:r>
              <a:rPr lang="en-US" sz="3200" b="1" dirty="0"/>
              <a:t>	</a:t>
            </a:r>
            <a:r>
              <a:rPr lang="en-US" sz="3200" b="1" u="sng" dirty="0"/>
              <a:t>teaching</a:t>
            </a:r>
            <a:r>
              <a:rPr lang="en-US" sz="3200" b="1" dirty="0"/>
              <a:t>. </a:t>
            </a:r>
          </a:p>
          <a:p>
            <a:pPr marL="76199" indent="0">
              <a:buNone/>
            </a:pPr>
            <a:r>
              <a:rPr lang="en-US" sz="3200" b="1" dirty="0"/>
              <a:t>	Acts 2:42 And they devoted themselves to the </a:t>
            </a:r>
          </a:p>
          <a:p>
            <a:pPr marL="76199" indent="0">
              <a:buNone/>
            </a:pPr>
            <a:r>
              <a:rPr lang="en-US" sz="3200" b="1" dirty="0"/>
              <a:t>		        apostles' teaching…</a:t>
            </a:r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  </a:t>
            </a:r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17FCB09D-04F9-8D21-80D4-40B5B0D18AD8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27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4059369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2C51123C-802C-A62A-2929-572D21C28F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4C16C0D5-94D3-1DE4-021F-0416E874FF3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7289126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0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I. Role of Apostles in Church </a:t>
            </a:r>
            <a:endParaRPr sz="40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5C62AD57-37F2-1363-BE4C-820373198DF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751290"/>
            <a:ext cx="9105401" cy="5286004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E. God </a:t>
            </a:r>
            <a:r>
              <a:rPr lang="en-US" sz="3200" b="1" u="sng" dirty="0"/>
              <a:t>authenticated</a:t>
            </a:r>
            <a:r>
              <a:rPr lang="en-US" sz="3200" b="1" dirty="0"/>
              <a:t> apostle’s ministry w/ miracles.</a:t>
            </a:r>
          </a:p>
          <a:p>
            <a:pPr marL="76199" indent="0">
              <a:buNone/>
            </a:pPr>
            <a:r>
              <a:rPr lang="en-US" sz="3200" b="1" dirty="0"/>
              <a:t>   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  </a:t>
            </a:r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E2672001-3617-7FAF-1AC7-3E76DF4E658E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28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596593839"/>
      </p:ext>
    </p:extLst>
  </p:cSld>
  <p:clrMapOvr>
    <a:masterClrMapping/>
  </p:clrMapOvr>
  <p:transition spd="slow">
    <p:wip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0CE11F29-627E-2509-AC93-055B1B38AB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076D1171-320E-1391-C449-AF58FFF304C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7289126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0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I. Role of Apostles in Church </a:t>
            </a:r>
            <a:endParaRPr sz="40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0842C504-988D-2D24-E356-4DBBA730336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751290"/>
            <a:ext cx="9105401" cy="5286004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E. God </a:t>
            </a:r>
            <a:r>
              <a:rPr lang="en-US" sz="3200" b="1" u="sng" dirty="0"/>
              <a:t>authenticated</a:t>
            </a:r>
            <a:r>
              <a:rPr lang="en-US" sz="3200" b="1" dirty="0"/>
              <a:t> apostle’s ministry w/ miracles.</a:t>
            </a:r>
          </a:p>
          <a:p>
            <a:pPr marL="76199" indent="0">
              <a:buNone/>
            </a:pPr>
            <a:r>
              <a:rPr lang="en-US" sz="3200" b="1" dirty="0"/>
              <a:t>   1. Acts 2:43-47</a:t>
            </a:r>
          </a:p>
          <a:p>
            <a:pPr marL="76199" indent="0">
              <a:buNone/>
            </a:pPr>
            <a:r>
              <a:rPr lang="en-US" sz="3200" b="1" dirty="0"/>
              <a:t>   2. Acts 4:29-31</a:t>
            </a:r>
          </a:p>
          <a:p>
            <a:pPr marL="76199" indent="0">
              <a:buNone/>
            </a:pPr>
            <a:r>
              <a:rPr lang="en-US" sz="3200" b="1" dirty="0"/>
              <a:t>   3. Heb 2:3-4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  </a:t>
            </a:r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EF4BBA1E-77FB-4728-3E6F-070948CCFDD2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29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050670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3B51ED6B-2031-806A-3797-4C36705900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4336912B-67E2-EF3A-0669-4D30C1A45BF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Canonization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F40F7017-7197-7A04-B4B6-CA93AFFCF92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>
              <a:buClr>
                <a:schemeClr val="accent5"/>
              </a:buClr>
              <a:buFont typeface="Wingdings" pitchFamily="2" charset="2"/>
              <a:buChar char="v"/>
            </a:pPr>
            <a:r>
              <a:rPr lang="en-US" sz="3200" b="1" dirty="0"/>
              <a:t>“Canon” – “rule” or “</a:t>
            </a:r>
            <a:r>
              <a:rPr lang="en-US" sz="3200" b="1" u="sng" dirty="0"/>
              <a:t>measure</a:t>
            </a:r>
            <a:r>
              <a:rPr lang="en-US" sz="3200" b="1" dirty="0"/>
              <a:t>” by which a writing is </a:t>
            </a:r>
          </a:p>
          <a:p>
            <a:pPr marL="76199" lvl="0" indent="0">
              <a:buNone/>
            </a:pPr>
            <a:r>
              <a:rPr lang="en-US" sz="3200" b="1" dirty="0"/>
              <a:t>		      </a:t>
            </a:r>
            <a:r>
              <a:rPr lang="en-US" sz="3200" b="1" i="1" dirty="0"/>
              <a:t>recognized</a:t>
            </a:r>
            <a:r>
              <a:rPr lang="en-US" sz="3200" b="1" dirty="0"/>
              <a:t> to be Inspired.</a:t>
            </a:r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18C30055-D565-FE3C-4EA3-868F3DD9E709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3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4082585286"/>
      </p:ext>
    </p:extLst>
  </p:cSld>
  <p:clrMapOvr>
    <a:masterClrMapping/>
  </p:clrMapOvr>
  <p:transition spd="slow">
    <p:randomBar dir="vert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ED9A5A39-B929-2088-C879-7520A2ECA8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DA677491-32B3-CBE4-9982-851AE5D3665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7289126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0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I. Role of Apostles in Church </a:t>
            </a:r>
            <a:endParaRPr sz="40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CECAF50D-8811-5C10-54A0-9179F54D629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751290"/>
            <a:ext cx="9105401" cy="5286004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F. Apostles instructed that their writings be widely </a:t>
            </a:r>
          </a:p>
          <a:p>
            <a:pPr marL="76199" indent="0">
              <a:buNone/>
            </a:pPr>
            <a:r>
              <a:rPr lang="en-US" sz="3200" b="1" dirty="0"/>
              <a:t>	dispersed as </a:t>
            </a:r>
            <a:r>
              <a:rPr lang="en-US" sz="3200" b="1" u="sng" dirty="0"/>
              <a:t>Scripture</a:t>
            </a:r>
            <a:r>
              <a:rPr lang="en-US" sz="3200" b="1" dirty="0"/>
              <a:t>. </a:t>
            </a:r>
          </a:p>
          <a:p>
            <a:pPr marL="76199" indent="0">
              <a:buNone/>
            </a:pPr>
            <a:r>
              <a:rPr lang="en-US" sz="3200" b="1" dirty="0"/>
              <a:t>	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  </a:t>
            </a:r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8C7006A7-9561-38D2-AFBC-B188A364316C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30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389864559"/>
      </p:ext>
    </p:extLst>
  </p:cSld>
  <p:clrMapOvr>
    <a:masterClrMapping/>
  </p:clrMapOvr>
  <p:transition spd="slow">
    <p:wipe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1D977A28-DA9E-68DB-F317-0AB884CA3A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54D9509B-E991-09DB-17C7-E4C85ACCCF6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7289126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0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I. Role of Apostles in Church </a:t>
            </a:r>
            <a:endParaRPr sz="40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B7BBEBB8-DE35-DE61-88F5-D7C225DE36E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751290"/>
            <a:ext cx="9105401" cy="5286004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F. Apostles instructed that their writings be widely </a:t>
            </a:r>
          </a:p>
          <a:p>
            <a:pPr marL="76199" indent="0">
              <a:buNone/>
            </a:pPr>
            <a:r>
              <a:rPr lang="en-US" sz="3200" b="1" dirty="0"/>
              <a:t>	dispersed as </a:t>
            </a:r>
            <a:r>
              <a:rPr lang="en-US" sz="3200" b="1" u="sng" dirty="0"/>
              <a:t>Scripture</a:t>
            </a:r>
            <a:r>
              <a:rPr lang="en-US" sz="3200" b="1" dirty="0"/>
              <a:t>. </a:t>
            </a:r>
          </a:p>
          <a:p>
            <a:pPr marL="76199" indent="0">
              <a:buNone/>
            </a:pPr>
            <a:r>
              <a:rPr lang="en-US" sz="3200" b="1" dirty="0"/>
              <a:t>	1. Gal 1:1-8</a:t>
            </a:r>
          </a:p>
          <a:p>
            <a:pPr marL="76199" indent="0">
              <a:buNone/>
            </a:pPr>
            <a:r>
              <a:rPr lang="en-US" sz="3200" b="1" dirty="0"/>
              <a:t>	2. Col 4:16</a:t>
            </a:r>
          </a:p>
          <a:p>
            <a:pPr marL="76199" indent="0">
              <a:buNone/>
            </a:pPr>
            <a:r>
              <a:rPr lang="en-US" sz="3200" b="1" dirty="0"/>
              <a:t>	3. 1 Pet 1:1</a:t>
            </a:r>
          </a:p>
          <a:p>
            <a:pPr marL="76199" indent="0">
              <a:buNone/>
            </a:pPr>
            <a:r>
              <a:rPr lang="en-US" sz="3200" b="1" dirty="0"/>
              <a:t>	4. 2 Pet 1:12-15</a:t>
            </a:r>
          </a:p>
          <a:p>
            <a:pPr marL="76199" indent="0">
              <a:buNone/>
            </a:pPr>
            <a:r>
              <a:rPr lang="en-US" sz="3200" b="1" dirty="0"/>
              <a:t>	5. Rev 1:3-4 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  </a:t>
            </a:r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6D4797A3-7C6A-3FC7-6533-F261E6800D65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31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27409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599086FF-E50B-9F3C-ACAC-AB40F24FF5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57755F61-7A21-D9DA-BA9E-057DA43AF77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7289126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0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I. Role of Apostles in Church </a:t>
            </a:r>
            <a:endParaRPr sz="40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0CE9AB25-62ED-CD45-D4B3-AAC15491CA2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751290"/>
            <a:ext cx="9105401" cy="5286004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F. Apostles instructed that their writings be widely </a:t>
            </a:r>
          </a:p>
          <a:p>
            <a:pPr marL="76199" indent="0">
              <a:buNone/>
            </a:pPr>
            <a:r>
              <a:rPr lang="en-US" sz="3200" b="1" dirty="0"/>
              <a:t>	dispersed as </a:t>
            </a:r>
            <a:r>
              <a:rPr lang="en-US" sz="3200" b="1" u="sng" dirty="0"/>
              <a:t>Scripture</a:t>
            </a:r>
            <a:r>
              <a:rPr lang="en-US" sz="3200" b="1" dirty="0"/>
              <a:t>. </a:t>
            </a:r>
          </a:p>
          <a:p>
            <a:pPr marL="76199" indent="0">
              <a:buNone/>
            </a:pPr>
            <a:r>
              <a:rPr lang="en-US" sz="3200" b="1" dirty="0"/>
              <a:t>      * Not only did apostles threaten with </a:t>
            </a:r>
            <a:r>
              <a:rPr lang="en-US" sz="3200" b="1" i="1" dirty="0"/>
              <a:t>damnation</a:t>
            </a:r>
            <a:r>
              <a:rPr lang="en-US" sz="3200" b="1" dirty="0"/>
              <a:t> </a:t>
            </a:r>
          </a:p>
          <a:p>
            <a:pPr marL="76199" indent="0">
              <a:buNone/>
            </a:pPr>
            <a:r>
              <a:rPr lang="en-US" sz="3200" b="1" dirty="0"/>
              <a:t>	those who taught anything else (Gal 1:8), but </a:t>
            </a:r>
          </a:p>
          <a:p>
            <a:pPr marL="76199" indent="0">
              <a:buNone/>
            </a:pPr>
            <a:r>
              <a:rPr lang="en-US" sz="3200" b="1" dirty="0"/>
              <a:t>	also promised </a:t>
            </a:r>
            <a:r>
              <a:rPr lang="en-US" sz="3200" b="1" i="1" u="sng" dirty="0"/>
              <a:t>blessings</a:t>
            </a:r>
            <a:r>
              <a:rPr lang="en-US" sz="3200" b="1" dirty="0"/>
              <a:t> for those who read </a:t>
            </a:r>
          </a:p>
          <a:p>
            <a:pPr marL="76199" indent="0">
              <a:buNone/>
            </a:pPr>
            <a:r>
              <a:rPr lang="en-US" sz="3200" b="1" dirty="0"/>
              <a:t>	their writings. 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  </a:t>
            </a:r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47E0C7C2-C461-5845-716E-A377DE500345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32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4054244512"/>
      </p:ext>
    </p:extLst>
  </p:cSld>
  <p:clrMapOvr>
    <a:masterClrMapping/>
  </p:clrMapOvr>
  <p:transition spd="slow">
    <p:wipe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2B6B27CD-B805-D00A-FC0D-5597B7EC62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98D61AFD-916E-9277-AA7E-666792E4C8B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7289126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0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I. Role of Apostles in Church </a:t>
            </a:r>
            <a:endParaRPr sz="40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759140A0-BF1A-854F-3550-7A7BF66D05D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751290"/>
            <a:ext cx="9105401" cy="5286004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G. Apostles </a:t>
            </a:r>
            <a:r>
              <a:rPr lang="en-US" sz="3200" b="1" u="sng" dirty="0"/>
              <a:t>corrected</a:t>
            </a:r>
            <a:r>
              <a:rPr lang="en-US" sz="3200" b="1" dirty="0"/>
              <a:t> false reports. </a:t>
            </a:r>
          </a:p>
          <a:p>
            <a:pPr marL="76199" indent="0">
              <a:buNone/>
            </a:pPr>
            <a:r>
              <a:rPr lang="en-US" sz="3200" b="1" dirty="0"/>
              <a:t>	1. John 21:23-24</a:t>
            </a:r>
          </a:p>
          <a:p>
            <a:pPr marL="76199" indent="0">
              <a:buNone/>
            </a:pPr>
            <a:r>
              <a:rPr lang="en-US" sz="3200" b="1" dirty="0"/>
              <a:t>	2. 2 Thess 2:1-2</a:t>
            </a:r>
          </a:p>
          <a:p>
            <a:pPr marL="76199" indent="0">
              <a:buNone/>
            </a:pPr>
            <a:r>
              <a:rPr lang="en-US" sz="3200" b="1" dirty="0"/>
              <a:t>	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  </a:t>
            </a:r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C68465E5-FB15-9034-ADC6-2A5AD80141AE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33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024141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17FF6886-8B40-4073-8685-0F845E8241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76705A21-EA00-5ADD-FAA0-B1718AAAFD4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7289126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0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I. Role of Apostles in Church </a:t>
            </a:r>
            <a:endParaRPr sz="40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CB5E82D6-ABEE-2F4F-B555-E8458C16CE3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751290"/>
            <a:ext cx="9105401" cy="5286004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G. Apostles </a:t>
            </a:r>
            <a:r>
              <a:rPr lang="en-US" sz="3200" b="1" u="sng" dirty="0"/>
              <a:t>corrected</a:t>
            </a:r>
            <a:r>
              <a:rPr lang="en-US" sz="3200" b="1" dirty="0"/>
              <a:t> false reports. </a:t>
            </a:r>
          </a:p>
          <a:p>
            <a:pPr marL="76199" indent="0">
              <a:buNone/>
            </a:pPr>
            <a:r>
              <a:rPr lang="en-US" sz="3200" b="1" dirty="0"/>
              <a:t>	1. John 21:23-24</a:t>
            </a:r>
          </a:p>
          <a:p>
            <a:pPr marL="76199" indent="0">
              <a:buNone/>
            </a:pPr>
            <a:r>
              <a:rPr lang="en-US" sz="3200" b="1" dirty="0"/>
              <a:t>	2. 2 Thess 2:1-2</a:t>
            </a:r>
          </a:p>
          <a:p>
            <a:pPr marL="76199" indent="0">
              <a:buNone/>
            </a:pPr>
            <a:r>
              <a:rPr lang="en-US" sz="3200" b="1" dirty="0"/>
              <a:t>	3. Paul taught early Christians to </a:t>
            </a:r>
            <a:r>
              <a:rPr lang="en-US" sz="3200" b="1" u="sng" dirty="0"/>
              <a:t>discern</a:t>
            </a:r>
            <a:r>
              <a:rPr lang="en-US" sz="3200" b="1" dirty="0"/>
              <a:t> what </a:t>
            </a:r>
          </a:p>
          <a:p>
            <a:pPr marL="76199" indent="0">
              <a:buNone/>
            </a:pPr>
            <a:r>
              <a:rPr lang="en-US" sz="3200" b="1" dirty="0"/>
              <a:t>	     letters &amp; teachings are from Christ's apostles </a:t>
            </a:r>
          </a:p>
          <a:p>
            <a:pPr marL="76199" indent="0">
              <a:buNone/>
            </a:pPr>
            <a:r>
              <a:rPr lang="en-US" sz="3200" b="1" dirty="0"/>
              <a:t>	     - 2 Thess 2:15; 3:17.</a:t>
            </a:r>
          </a:p>
          <a:p>
            <a:pPr marL="76199" indent="0">
              <a:buNone/>
            </a:pPr>
            <a:r>
              <a:rPr lang="en-US" sz="3200" b="1" dirty="0"/>
              <a:t>  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  </a:t>
            </a:r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3A3A1F0F-9C88-4A21-94CD-10C925C60969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34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729657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1AFCFFCB-92A6-38DF-4AA0-73AB079982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616240A3-0D93-A354-B23C-56A3813F269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7289126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0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I. Role of Apostles in Church </a:t>
            </a:r>
            <a:endParaRPr sz="40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45B55AFB-AB93-5A05-1C6B-BAF9926FB61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751290"/>
            <a:ext cx="9105401" cy="5286004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H. Apostles </a:t>
            </a:r>
            <a:r>
              <a:rPr lang="en-US" sz="3200" b="1" u="sng" dirty="0"/>
              <a:t>verified</a:t>
            </a:r>
            <a:r>
              <a:rPr lang="en-US" sz="3200" b="1" dirty="0"/>
              <a:t> each other’s writings.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  </a:t>
            </a:r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3919AA39-58E9-E16E-3808-81143220F6FE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35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446956940"/>
      </p:ext>
    </p:extLst>
  </p:cSld>
  <p:clrMapOvr>
    <a:masterClrMapping/>
  </p:clrMapOvr>
  <p:transition spd="slow">
    <p:randomBar dir="vert"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D4A8A083-EE33-EF98-1767-4E1BFA0476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6AC8AD35-C4B7-72C9-1723-F38EC64A3CE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7289126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0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I. Role of Apostles in Church </a:t>
            </a:r>
            <a:endParaRPr sz="40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D156214E-29DF-382E-AC50-9E9D1620F07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751290"/>
            <a:ext cx="9105401" cy="5286004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H. Apostles </a:t>
            </a:r>
            <a:r>
              <a:rPr lang="en-US" sz="3200" b="1" u="sng" dirty="0"/>
              <a:t>verified</a:t>
            </a:r>
            <a:r>
              <a:rPr lang="en-US" sz="3200" b="1" dirty="0"/>
              <a:t> each other’s writings.</a:t>
            </a:r>
          </a:p>
          <a:p>
            <a:pPr marL="76199" indent="0">
              <a:buNone/>
            </a:pPr>
            <a:r>
              <a:rPr lang="en-US" sz="3200" b="1" dirty="0"/>
              <a:t>   1. </a:t>
            </a:r>
            <a:r>
              <a:rPr lang="en-US" sz="3200" b="1" i="1" dirty="0"/>
              <a:t>Paul</a:t>
            </a:r>
            <a:r>
              <a:rPr lang="en-US" sz="3200" b="1" dirty="0"/>
              <a:t> verifies </a:t>
            </a:r>
            <a:r>
              <a:rPr lang="en-US" sz="3200" b="1" u="sng" dirty="0"/>
              <a:t>Luke's</a:t>
            </a:r>
            <a:r>
              <a:rPr lang="en-US" sz="3200" b="1" dirty="0"/>
              <a:t> writing as “</a:t>
            </a:r>
            <a:r>
              <a:rPr lang="en-US" sz="3200" b="1" i="1" dirty="0"/>
              <a:t>Scripture</a:t>
            </a:r>
            <a:r>
              <a:rPr lang="en-US" sz="3200" b="1" dirty="0"/>
              <a:t>”</a:t>
            </a:r>
          </a:p>
          <a:p>
            <a:pPr marL="76199" indent="0">
              <a:buNone/>
            </a:pPr>
            <a:r>
              <a:rPr lang="en-US" sz="3200" b="1" dirty="0"/>
              <a:t>	- 1 Tim 5:18.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  </a:t>
            </a:r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F67CB1FD-4BB9-9BC8-7A91-05379AD976D2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36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336042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A870F950-900E-0078-15E0-75CAEB2C3F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5AA50254-8AA0-910A-B07F-5B8A86FE214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7289126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0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I. Role of Apostles in Church </a:t>
            </a:r>
            <a:endParaRPr sz="40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0B05D5D2-E70A-82FA-72F8-2EF35186812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751290"/>
            <a:ext cx="9105401" cy="5286004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H. Apostles </a:t>
            </a:r>
            <a:r>
              <a:rPr lang="en-US" sz="3200" b="1" u="sng" dirty="0"/>
              <a:t>verified</a:t>
            </a:r>
            <a:r>
              <a:rPr lang="en-US" sz="3200" b="1" dirty="0"/>
              <a:t> each other’s writings.</a:t>
            </a:r>
          </a:p>
          <a:p>
            <a:pPr marL="76199" indent="0">
              <a:buNone/>
            </a:pPr>
            <a:r>
              <a:rPr lang="en-US" sz="3200" b="1" dirty="0"/>
              <a:t>   1. </a:t>
            </a:r>
            <a:r>
              <a:rPr lang="en-US" sz="3200" b="1" i="1" dirty="0"/>
              <a:t>Paul</a:t>
            </a:r>
            <a:r>
              <a:rPr lang="en-US" sz="3200" b="1" dirty="0"/>
              <a:t> verifies </a:t>
            </a:r>
            <a:r>
              <a:rPr lang="en-US" sz="3200" b="1" u="sng" dirty="0"/>
              <a:t>Luke's</a:t>
            </a:r>
            <a:r>
              <a:rPr lang="en-US" sz="3200" b="1" dirty="0"/>
              <a:t> writing as “</a:t>
            </a:r>
            <a:r>
              <a:rPr lang="en-US" sz="3200" b="1" i="1" dirty="0"/>
              <a:t>Scripture</a:t>
            </a:r>
            <a:r>
              <a:rPr lang="en-US" sz="3200" b="1" dirty="0"/>
              <a:t>”</a:t>
            </a:r>
          </a:p>
          <a:p>
            <a:pPr marL="76199" indent="0">
              <a:buNone/>
            </a:pPr>
            <a:r>
              <a:rPr lang="en-US" sz="3200" b="1" dirty="0"/>
              <a:t>	- 1 Tim 5:18.</a:t>
            </a:r>
          </a:p>
          <a:p>
            <a:pPr marL="76199" indent="0">
              <a:buNone/>
            </a:pPr>
            <a:r>
              <a:rPr lang="en-US" sz="3200" b="1" dirty="0"/>
              <a:t>   2. </a:t>
            </a:r>
            <a:r>
              <a:rPr lang="en-US" sz="3200" b="1" i="1" dirty="0"/>
              <a:t>Peter</a:t>
            </a:r>
            <a:r>
              <a:rPr lang="en-US" sz="3200" b="1" dirty="0"/>
              <a:t> recognizes </a:t>
            </a:r>
            <a:r>
              <a:rPr lang="en-US" sz="3200" b="1" u="sng" dirty="0"/>
              <a:t>Paul’s</a:t>
            </a:r>
            <a:r>
              <a:rPr lang="en-US" sz="3200" b="1" dirty="0"/>
              <a:t> writings are immediately </a:t>
            </a:r>
          </a:p>
          <a:p>
            <a:pPr marL="76199" indent="0">
              <a:buNone/>
            </a:pPr>
            <a:r>
              <a:rPr lang="en-US" sz="3200" b="1" dirty="0"/>
              <a:t>	accepted as canonical and equates them as </a:t>
            </a:r>
          </a:p>
          <a:p>
            <a:pPr marL="76199" indent="0">
              <a:buNone/>
            </a:pPr>
            <a:r>
              <a:rPr lang="en-US" sz="3200" b="1" dirty="0"/>
              <a:t>	“</a:t>
            </a:r>
            <a:r>
              <a:rPr lang="en-US" sz="3200" b="1" i="1" dirty="0"/>
              <a:t>Scripture</a:t>
            </a:r>
            <a:r>
              <a:rPr lang="en-US" sz="3200" b="1" dirty="0"/>
              <a:t>” on par with the OT - 2 Pet 3:15-16.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 	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  </a:t>
            </a:r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8B1718D5-7F34-C2B3-7DB6-E49977B2271C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37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485982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056CFEB1-BE0D-74FD-D163-8F647E8B22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186685FE-76CF-58D7-E33D-BC41CF559B8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7289126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0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I. Role of Apostles in Church </a:t>
            </a:r>
            <a:endParaRPr sz="40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5DADEA3E-285D-7B7B-6596-B76982F1632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751290"/>
            <a:ext cx="9105401" cy="5286004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H. Apostles </a:t>
            </a:r>
            <a:r>
              <a:rPr lang="en-US" sz="3200" b="1" u="sng" dirty="0"/>
              <a:t>verified</a:t>
            </a:r>
            <a:r>
              <a:rPr lang="en-US" sz="3200" b="1" dirty="0"/>
              <a:t> each other’s writings.</a:t>
            </a:r>
          </a:p>
          <a:p>
            <a:pPr marL="76199" indent="0">
              <a:buNone/>
            </a:pPr>
            <a:r>
              <a:rPr lang="en-US" sz="3200" b="1" dirty="0"/>
              <a:t>   1. </a:t>
            </a:r>
            <a:r>
              <a:rPr lang="en-US" sz="3200" b="1" i="1" dirty="0"/>
              <a:t>Paul</a:t>
            </a:r>
            <a:r>
              <a:rPr lang="en-US" sz="3200" b="1" dirty="0"/>
              <a:t> verifies </a:t>
            </a:r>
            <a:r>
              <a:rPr lang="en-US" sz="3200" b="1" u="sng" dirty="0"/>
              <a:t>Luke's</a:t>
            </a:r>
            <a:r>
              <a:rPr lang="en-US" sz="3200" b="1" dirty="0"/>
              <a:t> writing as “</a:t>
            </a:r>
            <a:r>
              <a:rPr lang="en-US" sz="3200" b="1" i="1" dirty="0"/>
              <a:t>Scripture</a:t>
            </a:r>
            <a:r>
              <a:rPr lang="en-US" sz="3200" b="1" dirty="0"/>
              <a:t>”</a:t>
            </a:r>
          </a:p>
          <a:p>
            <a:pPr marL="76199" indent="0">
              <a:buNone/>
            </a:pPr>
            <a:r>
              <a:rPr lang="en-US" sz="3200" b="1" dirty="0"/>
              <a:t>	- 1 Tim 5:18.</a:t>
            </a:r>
          </a:p>
          <a:p>
            <a:pPr marL="76199" indent="0">
              <a:buNone/>
            </a:pPr>
            <a:r>
              <a:rPr lang="en-US" sz="3200" b="1" dirty="0"/>
              <a:t>   2. </a:t>
            </a:r>
            <a:r>
              <a:rPr lang="en-US" sz="3200" b="1" i="1" dirty="0"/>
              <a:t>Peter</a:t>
            </a:r>
            <a:r>
              <a:rPr lang="en-US" sz="3200" b="1" dirty="0"/>
              <a:t> recognizes </a:t>
            </a:r>
            <a:r>
              <a:rPr lang="en-US" sz="3200" b="1" u="sng" dirty="0"/>
              <a:t>Paul’s</a:t>
            </a:r>
            <a:r>
              <a:rPr lang="en-US" sz="3200" b="1" dirty="0"/>
              <a:t> writings are immediately </a:t>
            </a:r>
          </a:p>
          <a:p>
            <a:pPr marL="76199" indent="0">
              <a:buNone/>
            </a:pPr>
            <a:r>
              <a:rPr lang="en-US" sz="3200" b="1" dirty="0"/>
              <a:t>	accepted as canonical and equates them as </a:t>
            </a:r>
          </a:p>
          <a:p>
            <a:pPr marL="76199" indent="0">
              <a:buNone/>
            </a:pPr>
            <a:r>
              <a:rPr lang="en-US" sz="3200" b="1" dirty="0"/>
              <a:t>	“</a:t>
            </a:r>
            <a:r>
              <a:rPr lang="en-US" sz="3200" b="1" i="1" dirty="0"/>
              <a:t>Scripture</a:t>
            </a:r>
            <a:r>
              <a:rPr lang="en-US" sz="3200" b="1" dirty="0"/>
              <a:t>” on par with the OT - 2 Pet 3:15-16.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 	- At this point, </a:t>
            </a:r>
            <a:r>
              <a:rPr lang="en-US" sz="3200" b="1" u="sng" dirty="0"/>
              <a:t>all</a:t>
            </a:r>
            <a:r>
              <a:rPr lang="en-US" sz="3200" b="1" dirty="0"/>
              <a:t> of Paul’s 13 epistles had </a:t>
            </a:r>
          </a:p>
          <a:p>
            <a:pPr marL="76199" indent="0">
              <a:buNone/>
            </a:pPr>
            <a:r>
              <a:rPr lang="en-US" sz="3200" b="1" dirty="0"/>
              <a:t>	   been completed.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  </a:t>
            </a:r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62D4896F-9650-074E-4345-821BF8306C77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38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407415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EFA9FC44-D4CB-7613-905B-E5CE9B890E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C64686DE-DDA0-61BD-A2A1-812B95CA904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7289126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0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I. Role of Apostles in Church </a:t>
            </a:r>
            <a:endParaRPr sz="40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096A7E6B-0644-501C-11B1-BFDE81DF7D5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751290"/>
            <a:ext cx="9105401" cy="5286004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H. Apostles </a:t>
            </a:r>
            <a:r>
              <a:rPr lang="en-US" sz="3200" b="1" u="sng" dirty="0"/>
              <a:t>verified</a:t>
            </a:r>
            <a:r>
              <a:rPr lang="en-US" sz="3200" b="1" dirty="0"/>
              <a:t> each other’s writings.</a:t>
            </a:r>
          </a:p>
          <a:p>
            <a:pPr marL="76199" indent="0">
              <a:buNone/>
            </a:pPr>
            <a:r>
              <a:rPr lang="en-US" sz="3200" b="1" dirty="0"/>
              <a:t>   3. Jude quotes </a:t>
            </a:r>
            <a:r>
              <a:rPr lang="en-US" sz="3200" b="1" u="sng" dirty="0"/>
              <a:t>Peter</a:t>
            </a:r>
            <a:r>
              <a:rPr lang="en-US" sz="3200" b="1" dirty="0"/>
              <a:t> (2 Pet 3:3) &amp; alludes 			to </a:t>
            </a:r>
            <a:r>
              <a:rPr lang="en-US" sz="3200" b="1" u="sng" dirty="0"/>
              <a:t>Paul</a:t>
            </a:r>
            <a:r>
              <a:rPr lang="en-US" sz="3200" b="1" dirty="0"/>
              <a:t> (2 Tim 3:1).</a:t>
            </a:r>
          </a:p>
          <a:p>
            <a:pPr marL="76199" indent="0">
              <a:buNone/>
            </a:pPr>
            <a:r>
              <a:rPr lang="en-US" sz="3200" b="1" dirty="0"/>
              <a:t>	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  </a:t>
            </a:r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F0AB308D-8228-6AE3-D596-749657EA730C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39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140076050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D8AAF01F-6E90-38E1-A8B3-06B7386F08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E6C2F872-EF7A-30AE-3C24-D75CA24A721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Canonization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FD045784-BB26-8CDF-FEA1-9363ACF8B65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>
              <a:buClr>
                <a:schemeClr val="accent5"/>
              </a:buClr>
              <a:buFont typeface="Wingdings" pitchFamily="2" charset="2"/>
              <a:buChar char="v"/>
            </a:pPr>
            <a:r>
              <a:rPr lang="en-US" sz="3200" b="1" dirty="0"/>
              <a:t>“Canon” – “rule” or “</a:t>
            </a:r>
            <a:r>
              <a:rPr lang="en-US" sz="3200" b="1" u="sng" dirty="0"/>
              <a:t>measure</a:t>
            </a:r>
            <a:r>
              <a:rPr lang="en-US" sz="3200" b="1" dirty="0"/>
              <a:t>” by which a writing is </a:t>
            </a:r>
          </a:p>
          <a:p>
            <a:pPr marL="76199" lvl="0" indent="0">
              <a:buNone/>
            </a:pPr>
            <a:r>
              <a:rPr lang="en-US" sz="3200" b="1" dirty="0"/>
              <a:t>		      </a:t>
            </a:r>
            <a:r>
              <a:rPr lang="en-US" sz="3200" b="1" i="1" dirty="0"/>
              <a:t>recognized</a:t>
            </a:r>
            <a:r>
              <a:rPr lang="en-US" sz="3200" b="1" dirty="0"/>
              <a:t> to be Inspired.</a:t>
            </a:r>
          </a:p>
          <a:p>
            <a:pPr lvl="0">
              <a:buClr>
                <a:schemeClr val="accent5"/>
              </a:buClr>
              <a:buFont typeface="Wingdings" pitchFamily="2" charset="2"/>
              <a:buChar char="v"/>
            </a:pPr>
            <a:r>
              <a:rPr lang="en-US" sz="3200" b="1" dirty="0"/>
              <a:t>Canonicity is:</a:t>
            </a:r>
          </a:p>
          <a:p>
            <a:pPr marL="76199" lvl="0" indent="0">
              <a:buNone/>
            </a:pPr>
            <a:r>
              <a:rPr lang="en-US" sz="3200" b="1" dirty="0"/>
              <a:t>	</a:t>
            </a:r>
            <a:r>
              <a:rPr lang="en-US" sz="3200" b="1" i="1" dirty="0"/>
              <a:t>Determined</a:t>
            </a:r>
            <a:r>
              <a:rPr lang="en-US" sz="3200" b="1" dirty="0"/>
              <a:t> by </a:t>
            </a:r>
            <a:r>
              <a:rPr lang="en-US" sz="3200" b="1" u="sng" dirty="0"/>
              <a:t>God</a:t>
            </a:r>
          </a:p>
          <a:p>
            <a:pPr marL="76199" lvl="0" indent="0">
              <a:buNone/>
            </a:pPr>
            <a:r>
              <a:rPr lang="en-US" sz="3200" b="1" dirty="0"/>
              <a:t>	</a:t>
            </a:r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B8064D8A-358E-F63C-57F8-E8D5D1CE52B2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4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589871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3387F59C-BEBF-41B3-2C79-C5F7ACC4D9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472AECBC-6862-A6B0-532C-0BC53AE05D5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7289126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0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I. Role of Apostles in Church </a:t>
            </a:r>
            <a:endParaRPr sz="40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4A736E3C-8780-0928-D931-F1E782AE126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751290"/>
            <a:ext cx="9105401" cy="5286004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H. Apostles </a:t>
            </a:r>
            <a:r>
              <a:rPr lang="en-US" sz="3200" b="1" u="sng" dirty="0"/>
              <a:t>verified</a:t>
            </a:r>
            <a:r>
              <a:rPr lang="en-US" sz="3200" b="1" dirty="0"/>
              <a:t> each other’s writings.</a:t>
            </a:r>
          </a:p>
          <a:p>
            <a:pPr marL="76199" indent="0">
              <a:buNone/>
            </a:pPr>
            <a:r>
              <a:rPr lang="en-US" sz="3200" b="1" dirty="0"/>
              <a:t>   3. Jude quotes </a:t>
            </a:r>
            <a:r>
              <a:rPr lang="en-US" sz="3200" b="1" u="sng" dirty="0"/>
              <a:t>Peter</a:t>
            </a:r>
            <a:r>
              <a:rPr lang="en-US" sz="3200" b="1" dirty="0"/>
              <a:t> (2 Pet 3:3) &amp; alludes 			to </a:t>
            </a:r>
            <a:r>
              <a:rPr lang="en-US" sz="3200" b="1" u="sng" dirty="0"/>
              <a:t>Paul</a:t>
            </a:r>
            <a:r>
              <a:rPr lang="en-US" sz="3200" b="1" dirty="0"/>
              <a:t> (2 Tim 3:1).</a:t>
            </a:r>
          </a:p>
          <a:p>
            <a:pPr marL="76199" indent="0">
              <a:buNone/>
            </a:pPr>
            <a:r>
              <a:rPr lang="en-US" sz="3200" b="1" dirty="0"/>
              <a:t>	Jude 17 But you must remember, beloved, the </a:t>
            </a:r>
          </a:p>
          <a:p>
            <a:pPr marL="76199" indent="0">
              <a:buNone/>
            </a:pPr>
            <a:r>
              <a:rPr lang="en-US" sz="3200" b="1" dirty="0"/>
              <a:t>	</a:t>
            </a:r>
            <a:r>
              <a:rPr lang="en-US" sz="3200" b="1" i="1" dirty="0"/>
              <a:t>predictions of the apostles of our Lord Jesus </a:t>
            </a:r>
          </a:p>
          <a:p>
            <a:pPr marL="76199" indent="0">
              <a:buNone/>
            </a:pPr>
            <a:r>
              <a:rPr lang="en-US" sz="3200" b="1" i="1" dirty="0"/>
              <a:t>	Christ. </a:t>
            </a:r>
            <a:r>
              <a:rPr lang="en-US" sz="3200" b="1" dirty="0"/>
              <a:t>[18] They [plural] said to you, “In the last </a:t>
            </a:r>
          </a:p>
          <a:p>
            <a:pPr marL="76199" indent="0">
              <a:buNone/>
            </a:pPr>
            <a:r>
              <a:rPr lang="en-US" sz="3200" b="1" dirty="0"/>
              <a:t>	time there will be scoffers, following their own </a:t>
            </a:r>
            <a:br>
              <a:rPr lang="en-US" sz="3200" b="1" dirty="0"/>
            </a:br>
            <a:r>
              <a:rPr lang="en-US" sz="3200" b="1" dirty="0"/>
              <a:t>	ungodly passions.” 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  </a:t>
            </a:r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4AE5B432-B69A-3B65-A39C-64DA5C9BCD4E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40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4076418674"/>
      </p:ext>
    </p:extLst>
  </p:cSld>
  <p:clrMapOvr>
    <a:masterClrMapping/>
  </p:clrMapOvr>
  <p:transition spd="slow">
    <p:wipe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2D645468-0AEB-DE7C-6D51-A00AF244E9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B26ACBA1-58C2-0E08-F376-0F215656A72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7289126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0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II. Early Recognition of Canon</a:t>
            </a:r>
            <a:endParaRPr sz="40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008A0C24-7FB7-E3BF-43AA-D3B5CFE6A11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751290"/>
            <a:ext cx="9105401" cy="5286004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  </a:t>
            </a:r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87A2D02B-772C-9CF3-CFB5-1610CE1F4A12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41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54777742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D489504E-7E6F-0FF5-67D1-6DB5672935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7628B810-0115-B3F2-1DBA-0D5EF5A9C74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7289126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0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II. Early Recognition of Canon</a:t>
            </a:r>
            <a:endParaRPr sz="40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65298DDA-C545-6B89-F956-B772F318568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751290"/>
            <a:ext cx="9105401" cy="5286004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A. The majority of the NT books were written within </a:t>
            </a:r>
          </a:p>
          <a:p>
            <a:pPr marL="76199" indent="0">
              <a:buNone/>
            </a:pPr>
            <a:r>
              <a:rPr lang="en-US" sz="3200" b="1" dirty="0"/>
              <a:t>	a 25-year window = within the lifetime of the </a:t>
            </a:r>
          </a:p>
          <a:p>
            <a:pPr marL="76199" indent="0">
              <a:buNone/>
            </a:pPr>
            <a:r>
              <a:rPr lang="en-US" sz="3200" b="1" dirty="0"/>
              <a:t>	apostles, 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  </a:t>
            </a:r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120D6648-601D-F037-26F4-864867339AF0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42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35388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6CECA902-D91C-5115-D89E-4A81584055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A57A4526-E9E6-2B3C-2522-EE312D8E3CC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7289126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0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II. Early Recognition of Canon</a:t>
            </a:r>
            <a:endParaRPr sz="40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CA27905A-B5D1-6BDC-B1C6-1EE7D946697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751290"/>
            <a:ext cx="9105401" cy="5286004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A. The majority of the NT books were written within </a:t>
            </a:r>
          </a:p>
          <a:p>
            <a:pPr marL="76199" indent="0">
              <a:buNone/>
            </a:pPr>
            <a:r>
              <a:rPr lang="en-US" sz="3200" b="1" dirty="0"/>
              <a:t>	a 25-year window = within the lifetime of the </a:t>
            </a:r>
          </a:p>
          <a:p>
            <a:pPr marL="76199" indent="0">
              <a:buNone/>
            </a:pPr>
            <a:r>
              <a:rPr lang="en-US" sz="3200" b="1" dirty="0"/>
              <a:t>	apostles, </a:t>
            </a:r>
            <a:r>
              <a:rPr lang="en-US" sz="3200" b="1" u="sng" dirty="0"/>
              <a:t>authenticating</a:t>
            </a:r>
            <a:r>
              <a:rPr lang="en-US" sz="3200" b="1" dirty="0"/>
              <a:t> the autographs written </a:t>
            </a:r>
          </a:p>
          <a:p>
            <a:pPr marL="76199" indent="0">
              <a:buNone/>
            </a:pPr>
            <a:r>
              <a:rPr lang="en-US" sz="3200" b="1" dirty="0"/>
              <a:t>	by the apostles. </a:t>
            </a:r>
          </a:p>
          <a:p>
            <a:pPr marL="76199" indent="0">
              <a:buNone/>
            </a:pPr>
            <a:r>
              <a:rPr lang="en-US" sz="3200" b="1" dirty="0"/>
              <a:t>	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  </a:t>
            </a:r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D6E0F6EE-C4F8-F9EC-9147-1A824ACFF50C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43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519529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CE6CCA06-E13D-6F13-4E0B-CD780E9B35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1FB0BDF1-174A-DC97-9748-B13730BC0AB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7289126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0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II. Early Recognition of Canon</a:t>
            </a:r>
            <a:endParaRPr sz="40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8B484A09-DF18-0650-C3B9-DEF89A88C99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751290"/>
            <a:ext cx="9105401" cy="5286004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A. The majority of the NT books were written within </a:t>
            </a:r>
          </a:p>
          <a:p>
            <a:pPr marL="76199" indent="0">
              <a:buNone/>
            </a:pPr>
            <a:r>
              <a:rPr lang="en-US" sz="3200" b="1" dirty="0"/>
              <a:t>	a 25-year window = within the lifetime of the </a:t>
            </a:r>
          </a:p>
          <a:p>
            <a:pPr marL="76199" indent="0">
              <a:buNone/>
            </a:pPr>
            <a:r>
              <a:rPr lang="en-US" sz="3200" b="1" dirty="0"/>
              <a:t>	apostles, </a:t>
            </a:r>
            <a:r>
              <a:rPr lang="en-US" sz="3200" b="1" u="sng" dirty="0"/>
              <a:t>authenticating</a:t>
            </a:r>
            <a:r>
              <a:rPr lang="en-US" sz="3200" b="1" dirty="0"/>
              <a:t> the autographs written </a:t>
            </a:r>
          </a:p>
          <a:p>
            <a:pPr marL="76199" indent="0">
              <a:buNone/>
            </a:pPr>
            <a:r>
              <a:rPr lang="en-US" sz="3200" b="1" dirty="0"/>
              <a:t>	by the apostles. </a:t>
            </a:r>
          </a:p>
          <a:p>
            <a:pPr marL="76199" indent="0">
              <a:buNone/>
            </a:pPr>
            <a:r>
              <a:rPr lang="en-US" sz="3200" b="1" dirty="0"/>
              <a:t>	1. From James = 1st book (ca. </a:t>
            </a:r>
            <a:r>
              <a:rPr lang="en-US" sz="3200" b="1" u="sng" dirty="0"/>
              <a:t>45</a:t>
            </a:r>
            <a:r>
              <a:rPr lang="en-US" sz="3200" b="1" dirty="0"/>
              <a:t> AD) </a:t>
            </a:r>
          </a:p>
          <a:p>
            <a:pPr marL="76199" indent="0">
              <a:buNone/>
            </a:pPr>
            <a:r>
              <a:rPr lang="en-US" sz="3200" b="1" dirty="0"/>
              <a:t>		to Hebrews, just before </a:t>
            </a:r>
            <a:r>
              <a:rPr lang="en-US" sz="3200" b="1" u="sng" dirty="0"/>
              <a:t>70</a:t>
            </a:r>
            <a:r>
              <a:rPr lang="en-US" sz="3200" b="1" dirty="0"/>
              <a:t> AD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  </a:t>
            </a:r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F198E62C-F9C5-22BB-DBD2-688BD07192E0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44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436707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17AB5D43-6E2D-3D43-7DD7-D4043081BF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9BBA48A1-C360-6931-9BC3-1B242E8D8F0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7289126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0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II. Early Recognition of Canon</a:t>
            </a:r>
            <a:endParaRPr sz="40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9051F599-E3DB-AC22-54F1-F648075D01B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751290"/>
            <a:ext cx="9105401" cy="5286004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A. The majority of the NT books were written within </a:t>
            </a:r>
          </a:p>
          <a:p>
            <a:pPr marL="76199" indent="0">
              <a:buNone/>
            </a:pPr>
            <a:r>
              <a:rPr lang="en-US" sz="3200" b="1" dirty="0"/>
              <a:t>	a 25-year window = within the lifetime of the </a:t>
            </a:r>
          </a:p>
          <a:p>
            <a:pPr marL="76199" indent="0">
              <a:buNone/>
            </a:pPr>
            <a:r>
              <a:rPr lang="en-US" sz="3200" b="1" dirty="0"/>
              <a:t>	apostles, </a:t>
            </a:r>
            <a:r>
              <a:rPr lang="en-US" sz="3200" b="1" u="sng" dirty="0"/>
              <a:t>authenticating</a:t>
            </a:r>
            <a:r>
              <a:rPr lang="en-US" sz="3200" b="1" dirty="0"/>
              <a:t> the autographs written </a:t>
            </a:r>
          </a:p>
          <a:p>
            <a:pPr marL="76199" indent="0">
              <a:buNone/>
            </a:pPr>
            <a:r>
              <a:rPr lang="en-US" sz="3200" b="1" dirty="0"/>
              <a:t>	by the apostles. </a:t>
            </a:r>
          </a:p>
          <a:p>
            <a:pPr marL="76199" indent="0">
              <a:buNone/>
            </a:pPr>
            <a:r>
              <a:rPr lang="en-US" sz="3200" b="1" dirty="0"/>
              <a:t>	1. From James = 1st book (ca. </a:t>
            </a:r>
            <a:r>
              <a:rPr lang="en-US" sz="3200" b="1" u="sng" dirty="0"/>
              <a:t>45</a:t>
            </a:r>
            <a:r>
              <a:rPr lang="en-US" sz="3200" b="1" dirty="0"/>
              <a:t> AD) </a:t>
            </a:r>
          </a:p>
          <a:p>
            <a:pPr marL="76199" indent="0">
              <a:buNone/>
            </a:pPr>
            <a:r>
              <a:rPr lang="en-US" sz="3200" b="1" dirty="0"/>
              <a:t>		to Hebrews, just before </a:t>
            </a:r>
            <a:r>
              <a:rPr lang="en-US" sz="3200" b="1" u="sng" dirty="0"/>
              <a:t>70</a:t>
            </a:r>
            <a:r>
              <a:rPr lang="en-US" sz="3200" b="1" dirty="0"/>
              <a:t> AD</a:t>
            </a:r>
          </a:p>
          <a:p>
            <a:pPr marL="76199" indent="0">
              <a:buNone/>
            </a:pPr>
            <a:r>
              <a:rPr lang="en-US" sz="3200" b="1" dirty="0"/>
              <a:t>	2. </a:t>
            </a:r>
            <a:r>
              <a:rPr lang="en-US" sz="3200" b="1" u="sng" dirty="0"/>
              <a:t>John’s</a:t>
            </a:r>
            <a:r>
              <a:rPr lang="en-US" sz="3200" b="1" dirty="0"/>
              <a:t> writings were written 70-100 AD.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  </a:t>
            </a:r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95FEF03F-202D-F52E-8FDD-A495676C947A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45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560806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08AED25C-C302-15BD-6C0C-367BEFD69B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5A478153-9A99-6975-8E69-A1536263E54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7289126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0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II. Early Recognition of Canon</a:t>
            </a:r>
            <a:endParaRPr sz="40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43513447-1EF4-F0F2-5C7F-0D929849513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751290"/>
            <a:ext cx="9105401" cy="5286004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B. The early Church "</a:t>
            </a:r>
            <a:r>
              <a:rPr lang="en-US" sz="3200" b="1" u="sng" dirty="0"/>
              <a:t>devoted</a:t>
            </a:r>
            <a:r>
              <a:rPr lang="en-US" sz="3200" b="1" dirty="0"/>
              <a:t> themselves to the </a:t>
            </a:r>
          </a:p>
          <a:p>
            <a:pPr marL="76199" indent="0">
              <a:buNone/>
            </a:pPr>
            <a:r>
              <a:rPr lang="en-US" sz="3200" b="1" dirty="0"/>
              <a:t>	apostle's teaching" - Acts 2:42.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  </a:t>
            </a:r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83E129A2-BE8C-696A-F835-CB320E1DF755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46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506354949"/>
      </p:ext>
    </p:extLst>
  </p:cSld>
  <p:clrMapOvr>
    <a:masterClrMapping/>
  </p:clrMapOvr>
  <p:transition spd="slow">
    <p:wipe/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B5BA8C02-D11F-5674-DA1F-D2A9819198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68B375F6-AF64-DCC8-88FF-A2B13FBDA6C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7289126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0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II. Early Recognition of Canon</a:t>
            </a:r>
            <a:endParaRPr sz="40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CB4395E5-C788-5AAA-D7EB-ED0553591AF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751290"/>
            <a:ext cx="9105401" cy="5286004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B. The early Church "</a:t>
            </a:r>
            <a:r>
              <a:rPr lang="en-US" sz="3200" b="1" u="sng" dirty="0"/>
              <a:t>devoted</a:t>
            </a:r>
            <a:r>
              <a:rPr lang="en-US" sz="3200" b="1" dirty="0"/>
              <a:t> themselves to the </a:t>
            </a:r>
          </a:p>
          <a:p>
            <a:pPr marL="76199" indent="0">
              <a:buNone/>
            </a:pPr>
            <a:r>
              <a:rPr lang="en-US" sz="3200" b="1" dirty="0"/>
              <a:t>	apostle's teaching" - Acts 2:42.</a:t>
            </a:r>
          </a:p>
          <a:p>
            <a:pPr marL="76199" indent="0">
              <a:buNone/>
            </a:pPr>
            <a:endParaRPr lang="en-US" sz="800" b="1" dirty="0"/>
          </a:p>
          <a:p>
            <a:pPr marL="76199" indent="0">
              <a:buNone/>
            </a:pPr>
            <a:r>
              <a:rPr lang="en-US" sz="3200" b="1" dirty="0"/>
              <a:t>C. The early Church knew and accepted the inspired </a:t>
            </a:r>
          </a:p>
          <a:p>
            <a:pPr marL="76199" indent="0">
              <a:buNone/>
            </a:pPr>
            <a:r>
              <a:rPr lang="en-US" sz="3200" b="1" dirty="0"/>
              <a:t>	writings of the apostles and </a:t>
            </a:r>
            <a:r>
              <a:rPr lang="en-US" sz="3200" b="1" u="sng" dirty="0"/>
              <a:t>handed</a:t>
            </a:r>
            <a:r>
              <a:rPr lang="en-US" sz="3200" b="1" dirty="0"/>
              <a:t> them </a:t>
            </a:r>
            <a:r>
              <a:rPr lang="en-US" sz="3200" b="1" u="sng" dirty="0"/>
              <a:t>down</a:t>
            </a:r>
            <a:r>
              <a:rPr lang="en-US" sz="3200" b="1" dirty="0"/>
              <a:t>.</a:t>
            </a:r>
          </a:p>
          <a:p>
            <a:pPr marL="76199" indent="0">
              <a:buNone/>
            </a:pPr>
            <a:r>
              <a:rPr lang="en-US" sz="3200" b="1" dirty="0"/>
              <a:t>	to successive generations.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  </a:t>
            </a:r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179D1CC5-DE35-DBCC-65E8-484BE00BC249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47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716586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3D6413D6-81F5-E1A1-8729-8D96729E0E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341B0DB7-A065-FEAF-7F4A-4B9D72004E1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7289126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-US" sz="40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Summary:</a:t>
            </a:r>
            <a:endParaRPr sz="40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E02AFEFD-12F7-FC33-AD9D-F040509B4B5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751290"/>
            <a:ext cx="9105401" cy="5286004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endParaRPr lang="en-US" sz="3200" b="1" dirty="0"/>
          </a:p>
          <a:p>
            <a:pPr>
              <a:buClr>
                <a:schemeClr val="accent5"/>
              </a:buClr>
              <a:buFont typeface="Wingdings" pitchFamily="2" charset="2"/>
              <a:buChar char="v"/>
            </a:pPr>
            <a:endParaRPr lang="en-US" sz="3200" b="1" dirty="0"/>
          </a:p>
          <a:p>
            <a:pPr>
              <a:buClr>
                <a:schemeClr val="accent5"/>
              </a:buClr>
              <a:buFont typeface="Wingdings" pitchFamily="2" charset="2"/>
              <a:buChar char="v"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  </a:t>
            </a:r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0C89BD2F-6436-A868-FF4B-D27A7F29F441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48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411973506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C8210AC1-88D8-0659-FAB5-F2D7215726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9AB66828-8A5C-52B4-A10B-435B4BA5ECC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7289126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-US" sz="40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Summary:</a:t>
            </a:r>
            <a:endParaRPr sz="40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734E5DB6-43ED-66CB-0B57-642E93FCC2D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751290"/>
            <a:ext cx="9105401" cy="5286004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>
              <a:buClr>
                <a:schemeClr val="accent5"/>
              </a:buClr>
              <a:buFont typeface="Wingdings" pitchFamily="2" charset="2"/>
              <a:buChar char="v"/>
            </a:pPr>
            <a:r>
              <a:rPr lang="en-US" sz="3200" b="1" dirty="0"/>
              <a:t>The NT Scriptures we have, have been determined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by </a:t>
            </a:r>
            <a:r>
              <a:rPr lang="en-US" sz="3200" b="1" u="sng" dirty="0"/>
              <a:t>God</a:t>
            </a:r>
            <a:r>
              <a:rPr lang="en-US" sz="3200" b="1" dirty="0"/>
              <a:t>.</a:t>
            </a:r>
          </a:p>
          <a:p>
            <a:pPr>
              <a:buClr>
                <a:schemeClr val="accent5"/>
              </a:buClr>
              <a:buFont typeface="Wingdings" pitchFamily="2" charset="2"/>
              <a:buChar char="v"/>
            </a:pPr>
            <a:endParaRPr lang="en-US" sz="3200" b="1" dirty="0"/>
          </a:p>
          <a:p>
            <a:pPr>
              <a:buClr>
                <a:schemeClr val="accent5"/>
              </a:buClr>
              <a:buFont typeface="Wingdings" pitchFamily="2" charset="2"/>
              <a:buChar char="v"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  </a:t>
            </a:r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69C092CD-45CC-C7D7-88B6-8B1603CE648C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49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430032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B057A5BB-8082-48CF-A625-C65FCAB129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4189E8AE-625F-FF29-8038-0A63D768674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Canonization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3B531FDC-129B-377F-BF82-0EC5E51FEE7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>
              <a:buClr>
                <a:schemeClr val="accent5"/>
              </a:buClr>
              <a:buFont typeface="Wingdings" pitchFamily="2" charset="2"/>
              <a:buChar char="v"/>
            </a:pPr>
            <a:r>
              <a:rPr lang="en-US" sz="3200" b="1" dirty="0"/>
              <a:t>“Canon” – “rule” or “</a:t>
            </a:r>
            <a:r>
              <a:rPr lang="en-US" sz="3200" b="1" u="sng" dirty="0"/>
              <a:t>measure</a:t>
            </a:r>
            <a:r>
              <a:rPr lang="en-US" sz="3200" b="1" dirty="0"/>
              <a:t>” by which a writing is </a:t>
            </a:r>
          </a:p>
          <a:p>
            <a:pPr marL="76199" lvl="0" indent="0">
              <a:buNone/>
            </a:pPr>
            <a:r>
              <a:rPr lang="en-US" sz="3200" b="1" dirty="0"/>
              <a:t>		      </a:t>
            </a:r>
            <a:r>
              <a:rPr lang="en-US" sz="3200" b="1" i="1" dirty="0"/>
              <a:t>recognized</a:t>
            </a:r>
            <a:r>
              <a:rPr lang="en-US" sz="3200" b="1" dirty="0"/>
              <a:t> to be Inspired.</a:t>
            </a:r>
          </a:p>
          <a:p>
            <a:pPr lvl="0">
              <a:buClr>
                <a:schemeClr val="accent5"/>
              </a:buClr>
              <a:buFont typeface="Wingdings" pitchFamily="2" charset="2"/>
              <a:buChar char="v"/>
            </a:pPr>
            <a:r>
              <a:rPr lang="en-US" sz="3200" b="1" dirty="0"/>
              <a:t>Canonicity is:</a:t>
            </a:r>
          </a:p>
          <a:p>
            <a:pPr marL="76199" lvl="0" indent="0">
              <a:buNone/>
            </a:pPr>
            <a:r>
              <a:rPr lang="en-US" sz="3200" b="1" dirty="0"/>
              <a:t>	</a:t>
            </a:r>
            <a:r>
              <a:rPr lang="en-US" sz="3200" b="1" i="1" dirty="0"/>
              <a:t>Determined</a:t>
            </a:r>
            <a:r>
              <a:rPr lang="en-US" sz="3200" b="1" dirty="0"/>
              <a:t> by </a:t>
            </a:r>
            <a:r>
              <a:rPr lang="en-US" sz="3200" b="1" u="sng" dirty="0"/>
              <a:t>God</a:t>
            </a:r>
          </a:p>
          <a:p>
            <a:pPr marL="76199" lvl="0" indent="0">
              <a:buNone/>
            </a:pPr>
            <a:r>
              <a:rPr lang="en-US" sz="3200" b="1" dirty="0"/>
              <a:t>	</a:t>
            </a:r>
            <a:r>
              <a:rPr lang="en-US" sz="3200" b="1" i="1" dirty="0"/>
              <a:t>Recognized</a:t>
            </a:r>
            <a:r>
              <a:rPr lang="en-US" sz="3200" b="1" dirty="0"/>
              <a:t> by </a:t>
            </a:r>
            <a:r>
              <a:rPr lang="en-US" sz="3200" b="1" u="sng" dirty="0"/>
              <a:t>man</a:t>
            </a:r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1F0A73A8-C205-2DC3-42FE-53DF7F3B47B8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5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015796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819C2E57-CB6A-3CAA-1238-EEE49E8964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A88CC9C3-F2FD-FAE2-B618-4A90352E3E4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7289126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-US" sz="40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Summary:</a:t>
            </a:r>
            <a:endParaRPr sz="40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7E23FC6E-5320-68E0-168B-1D4852535C1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751290"/>
            <a:ext cx="9105401" cy="5286004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>
              <a:buClr>
                <a:schemeClr val="accent5"/>
              </a:buClr>
              <a:buFont typeface="Wingdings" pitchFamily="2" charset="2"/>
              <a:buChar char="v"/>
            </a:pPr>
            <a:r>
              <a:rPr lang="en-US" sz="3200" b="1" dirty="0"/>
              <a:t>The NT Scriptures we have, have been determined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by </a:t>
            </a:r>
            <a:r>
              <a:rPr lang="en-US" sz="3200" b="1" u="sng" dirty="0"/>
              <a:t>God</a:t>
            </a:r>
            <a:r>
              <a:rPr lang="en-US" sz="3200" b="1" dirty="0"/>
              <a:t>.</a:t>
            </a:r>
          </a:p>
          <a:p>
            <a:pPr>
              <a:buClr>
                <a:schemeClr val="accent5"/>
              </a:buClr>
              <a:buFont typeface="Wingdings" pitchFamily="2" charset="2"/>
              <a:buChar char="v"/>
            </a:pPr>
            <a:r>
              <a:rPr lang="en-US" sz="3200" b="1" dirty="0"/>
              <a:t>Apostles were guided by the </a:t>
            </a:r>
            <a:r>
              <a:rPr lang="en-US" sz="3200" b="1" u="sng" dirty="0"/>
              <a:t>Spirit</a:t>
            </a:r>
            <a:r>
              <a:rPr lang="en-US" sz="3200" b="1" dirty="0"/>
              <a:t> into all truth &amp;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shown “things to come”</a:t>
            </a:r>
          </a:p>
          <a:p>
            <a:pPr>
              <a:buClr>
                <a:schemeClr val="accent5"/>
              </a:buClr>
              <a:buFont typeface="Wingdings" pitchFamily="2" charset="2"/>
              <a:buChar char="v"/>
            </a:pPr>
            <a:endParaRPr lang="en-US" sz="3200" b="1" dirty="0"/>
          </a:p>
          <a:p>
            <a:pPr>
              <a:buClr>
                <a:schemeClr val="accent5"/>
              </a:buClr>
              <a:buFont typeface="Wingdings" pitchFamily="2" charset="2"/>
              <a:buChar char="v"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  </a:t>
            </a:r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0E7D08CE-EE9A-CABD-5A76-ED4D3845F935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50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2966986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FD116B0E-612B-2F69-D8A7-3C938BD74C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7A75CBC1-1052-6709-7223-CA117500977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600" y="681968"/>
            <a:ext cx="7289126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-US" sz="40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Summary:</a:t>
            </a:r>
            <a:endParaRPr sz="40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26AD7183-CC43-E7AD-F31E-79292446417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751290"/>
            <a:ext cx="9105401" cy="5286004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>
              <a:buClr>
                <a:schemeClr val="accent5"/>
              </a:buClr>
              <a:buFont typeface="Wingdings" pitchFamily="2" charset="2"/>
              <a:buChar char="v"/>
            </a:pPr>
            <a:r>
              <a:rPr lang="en-US" sz="3200" b="1" dirty="0"/>
              <a:t>The NT Scriptures we have, have been determined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by </a:t>
            </a:r>
            <a:r>
              <a:rPr lang="en-US" sz="3200" b="1" u="sng" dirty="0"/>
              <a:t>God</a:t>
            </a:r>
            <a:r>
              <a:rPr lang="en-US" sz="3200" b="1" dirty="0"/>
              <a:t>.</a:t>
            </a:r>
          </a:p>
          <a:p>
            <a:pPr>
              <a:buClr>
                <a:schemeClr val="accent5"/>
              </a:buClr>
              <a:buFont typeface="Wingdings" pitchFamily="2" charset="2"/>
              <a:buChar char="v"/>
            </a:pPr>
            <a:r>
              <a:rPr lang="en-US" sz="3200" b="1" dirty="0"/>
              <a:t>Apostles were guided by the </a:t>
            </a:r>
            <a:r>
              <a:rPr lang="en-US" sz="3200" b="1" u="sng" dirty="0"/>
              <a:t>Spirit</a:t>
            </a:r>
            <a:r>
              <a:rPr lang="en-US" sz="3200" b="1" dirty="0"/>
              <a:t> into all truth &amp;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shown “things to come”</a:t>
            </a:r>
          </a:p>
          <a:p>
            <a:pPr>
              <a:buClr>
                <a:schemeClr val="accent5"/>
              </a:buClr>
              <a:buFont typeface="Wingdings" pitchFamily="2" charset="2"/>
              <a:buChar char="v"/>
            </a:pPr>
            <a:r>
              <a:rPr lang="en-US" sz="3200" b="1" dirty="0"/>
              <a:t>This is why, when 400 years later, the Council at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Carthage used “Apostolicity” = authorship by an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</a:t>
            </a:r>
            <a:r>
              <a:rPr lang="en-US" sz="3200" b="1" u="sng" dirty="0"/>
              <a:t>apostle</a:t>
            </a:r>
            <a:r>
              <a:rPr lang="en-US" sz="3200" b="1" dirty="0"/>
              <a:t>, as one of the primary tests of what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writings are </a:t>
            </a:r>
            <a:r>
              <a:rPr lang="en-US" sz="3200" b="1" i="1" dirty="0"/>
              <a:t>recognized</a:t>
            </a:r>
            <a:r>
              <a:rPr lang="en-US" sz="3200" b="1" dirty="0"/>
              <a:t> to be the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NT Canon.</a:t>
            </a:r>
          </a:p>
          <a:p>
            <a:pPr>
              <a:buClr>
                <a:schemeClr val="accent5"/>
              </a:buClr>
              <a:buFont typeface="Wingdings" pitchFamily="2" charset="2"/>
              <a:buChar char="v"/>
            </a:pPr>
            <a:endParaRPr lang="en-US" sz="3200" b="1" dirty="0"/>
          </a:p>
          <a:p>
            <a:pPr>
              <a:buClr>
                <a:schemeClr val="accent5"/>
              </a:buClr>
              <a:buFont typeface="Wingdings" pitchFamily="2" charset="2"/>
              <a:buChar char="v"/>
            </a:pPr>
            <a:endParaRPr lang="en-US" sz="3200" b="1" dirty="0"/>
          </a:p>
          <a:p>
            <a:pPr>
              <a:buClr>
                <a:schemeClr val="accent5"/>
              </a:buClr>
              <a:buFont typeface="Wingdings" pitchFamily="2" charset="2"/>
              <a:buChar char="v"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indent="0">
              <a:lnSpc>
                <a:spcPct val="150000"/>
              </a:lnSpc>
              <a:buNone/>
            </a:pPr>
            <a:r>
              <a:rPr lang="en-US" sz="3200" b="1" dirty="0"/>
              <a:t>  </a:t>
            </a:r>
          </a:p>
          <a:p>
            <a:pPr marL="76199" indent="0">
              <a:buNone/>
            </a:pPr>
            <a:r>
              <a:rPr lang="en-US" sz="3200" b="1" dirty="0"/>
              <a:t> </a:t>
            </a:r>
          </a:p>
          <a:p>
            <a:pPr marL="76199" indent="0">
              <a:buNone/>
            </a:pPr>
            <a:endParaRPr lang="en-US" sz="3200" b="1" dirty="0"/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0AF373A9-47B9-0225-ECF4-88E9C9ABDEDF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51</a:t>
            </a:fld>
            <a:endParaRPr kumimoji="0" sz="1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1911162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>
          <a:extLst>
            <a:ext uri="{FF2B5EF4-FFF2-40B4-BE49-F238E27FC236}">
              <a16:creationId xmlns:a16="http://schemas.microsoft.com/office/drawing/2014/main" id="{97CAAF92-882F-1C04-CB59-A9EE8298A2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1">
            <a:extLst>
              <a:ext uri="{FF2B5EF4-FFF2-40B4-BE49-F238E27FC236}">
                <a16:creationId xmlns:a16="http://schemas.microsoft.com/office/drawing/2014/main" id="{7A42BE3C-E908-695E-E33A-F6C592A823EA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685801" y="1948001"/>
            <a:ext cx="5367900" cy="2961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" dirty="0"/>
              <a:t>How We Got </a:t>
            </a:r>
            <a:br>
              <a:rPr lang="en" dirty="0"/>
            </a:br>
            <a:r>
              <a:rPr lang="en" dirty="0"/>
              <a:t>Our Bible #10</a:t>
            </a:r>
            <a:br>
              <a:rPr lang="en" sz="800" dirty="0"/>
            </a:br>
            <a:r>
              <a:rPr lang="en-US" sz="4400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NT Canon Determined by God</a:t>
            </a:r>
            <a:endParaRPr sz="4400" i="1" dirty="0">
              <a:solidFill>
                <a:schemeClr val="accent6">
                  <a:lumMod val="60000"/>
                  <a:lumOff val="40000"/>
                </a:schemeClr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87844"/>
      </p:ext>
    </p:extLst>
  </p:cSld>
  <p:clrMapOvr>
    <a:masterClrMapping/>
  </p:clrMapOvr>
  <p:transition spd="slow">
    <p:randomBar dir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AE9D325C-82DA-31C5-E119-306FBB4FD9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6190D71E-EDCE-1BE9-7BD1-6B1437AA033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Review of OT Canon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5158F788-6517-705C-73B1-7F24E3F897B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6BFF1011-9B9B-1828-9F69-4265877D59B5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6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48740377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6996B7EF-19CF-9B15-73D8-41CF9DA61F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C802A052-2443-1F87-9A18-8CC3616EDA1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Review of OT Canon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3BD995DC-C4D9-17E2-6E89-DC2C1A8F7AC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I. Canonicity is Determined by God!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</a:t>
            </a:r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904C5582-111F-EFCE-31F4-1242FCB2F073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7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363259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A9A8A43D-BC59-2925-76B7-AC5AEA774F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308A00AD-6320-9D33-289E-675DDB45CF6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Review of OT Canon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2C036D6F-9A87-DC55-685B-A6E7CB2571A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I. Canonicity is Determined by God!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A. The OT is Self-Authenticating.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	Thus says the Lord 3600 times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B. Christ Affirmed what books are canonical 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	= at least 35 references to OT books.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C. NT authors Affirmed OT Scriptures</a:t>
            </a:r>
          </a:p>
          <a:p>
            <a:pPr marL="76199" indent="0">
              <a:buClr>
                <a:schemeClr val="accent5"/>
              </a:buClr>
              <a:buNone/>
            </a:pPr>
            <a:r>
              <a:rPr lang="en-US" sz="3200" b="1" dirty="0"/>
              <a:t>	D. Fulfilled Prophecies of OT confirm inspiration.</a:t>
            </a:r>
          </a:p>
          <a:p>
            <a:pPr marL="76199" lvl="0" indent="0">
              <a:buNone/>
            </a:pPr>
            <a:endParaRPr lang="en-US" sz="3200" b="1" dirty="0"/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4B0B1FAF-9EA4-144D-ECC4-03DB970C075A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8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584389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>
          <a:extLst>
            <a:ext uri="{FF2B5EF4-FFF2-40B4-BE49-F238E27FC236}">
              <a16:creationId xmlns:a16="http://schemas.microsoft.com/office/drawing/2014/main" id="{57FB14BB-3244-FD6A-BF7F-D219FCBEB4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>
            <a:extLst>
              <a:ext uri="{FF2B5EF4-FFF2-40B4-BE49-F238E27FC236}">
                <a16:creationId xmlns:a16="http://schemas.microsoft.com/office/drawing/2014/main" id="{4EEFE0D6-D41B-BBE0-3EF4-E33EB020B5C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4226" y="681968"/>
            <a:ext cx="6385089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4400" dirty="0">
                <a:solidFill>
                  <a:schemeClr val="accent6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Review of OT Canon</a:t>
            </a:r>
            <a:endParaRPr sz="4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7" name="Google Shape;237;p16">
            <a:extLst>
              <a:ext uri="{FF2B5EF4-FFF2-40B4-BE49-F238E27FC236}">
                <a16:creationId xmlns:a16="http://schemas.microsoft.com/office/drawing/2014/main" id="{893AB925-46E2-2222-EDCE-91228775797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8600" y="1822517"/>
            <a:ext cx="9105401" cy="5035483"/>
          </a:xfrm>
          <a:prstGeom prst="rect">
            <a:avLst/>
          </a:prstGeom>
        </p:spPr>
        <p:txBody>
          <a:bodyPr spcFirstLastPara="1" wrap="square" lIns="91440" tIns="91425" rIns="91425" bIns="91425" anchor="t" anchorCtr="0">
            <a:noAutofit/>
          </a:bodyPr>
          <a:lstStyle/>
          <a:p>
            <a:pPr marL="76199" indent="0">
              <a:buNone/>
            </a:pPr>
            <a:r>
              <a:rPr lang="en-US" sz="3200" b="1" dirty="0"/>
              <a:t>II. Canonicity is </a:t>
            </a:r>
            <a:r>
              <a:rPr lang="en-US" sz="3200" b="1" i="1" u="sng" dirty="0"/>
              <a:t>Recognized by Man.</a:t>
            </a:r>
            <a:endParaRPr lang="en-US" sz="3200" b="1" dirty="0"/>
          </a:p>
          <a:p>
            <a:pPr marL="76199" indent="0">
              <a:buNone/>
            </a:pPr>
            <a:r>
              <a:rPr lang="en-US" sz="3200" b="1" dirty="0"/>
              <a:t>	</a:t>
            </a:r>
          </a:p>
        </p:txBody>
      </p:sp>
      <p:sp>
        <p:nvSpPr>
          <p:cNvPr id="238" name="Google Shape;238;p16">
            <a:extLst>
              <a:ext uri="{FF2B5EF4-FFF2-40B4-BE49-F238E27FC236}">
                <a16:creationId xmlns:a16="http://schemas.microsoft.com/office/drawing/2014/main" id="{CDD04AD8-22FA-7F77-1E24-F5158DF84C19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618000" y="5493751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 Condensed"/>
                <a:ea typeface="Roboto Condensed"/>
                <a:cs typeface="Roboto Condensed"/>
                <a:sym typeface="Roboto Condensed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t>9</a:t>
            </a:fld>
            <a:endParaRPr kumimoji="0" sz="12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672535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Salerio template">
  <a:themeElements>
    <a:clrScheme name="Custom 347">
      <a:dk1>
        <a:srgbClr val="263248"/>
      </a:dk1>
      <a:lt1>
        <a:srgbClr val="FFFFFF"/>
      </a:lt1>
      <a:dk2>
        <a:srgbClr val="434343"/>
      </a:dk2>
      <a:lt2>
        <a:srgbClr val="E0E4E9"/>
      </a:lt2>
      <a:accent1>
        <a:srgbClr val="3F5378"/>
      </a:accent1>
      <a:accent2>
        <a:srgbClr val="263248"/>
      </a:accent2>
      <a:accent3>
        <a:srgbClr val="92A8C8"/>
      </a:accent3>
      <a:accent4>
        <a:srgbClr val="C7D3E6"/>
      </a:accent4>
      <a:accent5>
        <a:srgbClr val="FF9800"/>
      </a:accent5>
      <a:accent6>
        <a:srgbClr val="D26F00"/>
      </a:accent6>
      <a:hlink>
        <a:srgbClr val="3F5378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2920</TotalTime>
  <Words>2133</Words>
  <Application>Microsoft Office PowerPoint</Application>
  <PresentationFormat>On-screen Show (4:3)</PresentationFormat>
  <Paragraphs>537</Paragraphs>
  <Slides>52</Slides>
  <Notes>52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52</vt:i4>
      </vt:variant>
    </vt:vector>
  </HeadingPairs>
  <TitlesOfParts>
    <vt:vector size="62" baseType="lpstr">
      <vt:lpstr>Aptos</vt:lpstr>
      <vt:lpstr>Arial</vt:lpstr>
      <vt:lpstr>Arvo</vt:lpstr>
      <vt:lpstr>Cambria</vt:lpstr>
      <vt:lpstr>Roboto</vt:lpstr>
      <vt:lpstr>Roboto Condensed</vt:lpstr>
      <vt:lpstr>Roboto Condensed Light</vt:lpstr>
      <vt:lpstr>Times New Roman</vt:lpstr>
      <vt:lpstr>Wingdings</vt:lpstr>
      <vt:lpstr>Salerio template</vt:lpstr>
      <vt:lpstr>How We Got  Our Bible #10 NT Canon Determined by God</vt:lpstr>
      <vt:lpstr>How We Got Our Bible</vt:lpstr>
      <vt:lpstr>Canonization</vt:lpstr>
      <vt:lpstr>Canonization</vt:lpstr>
      <vt:lpstr>Canonization</vt:lpstr>
      <vt:lpstr>Review of OT Canon</vt:lpstr>
      <vt:lpstr>Review of OT Canon</vt:lpstr>
      <vt:lpstr>Review of OT Canon</vt:lpstr>
      <vt:lpstr>Review of OT Canon</vt:lpstr>
      <vt:lpstr>Review of OT Canon</vt:lpstr>
      <vt:lpstr>Review of OT Canon</vt:lpstr>
      <vt:lpstr>Review of OT Canon</vt:lpstr>
      <vt:lpstr>Review of OT Canon</vt:lpstr>
      <vt:lpstr>I. Role of Apostles in Church </vt:lpstr>
      <vt:lpstr>I. Role of Apostles in Church </vt:lpstr>
      <vt:lpstr>I. Role of Apostles in Church </vt:lpstr>
      <vt:lpstr>I. Role of Apostles in Church </vt:lpstr>
      <vt:lpstr>I. Role of Apostles in Church </vt:lpstr>
      <vt:lpstr>I. Role of Apostles in Church </vt:lpstr>
      <vt:lpstr>I. Role of Apostles in Church </vt:lpstr>
      <vt:lpstr>I. Role of Apostles in Church </vt:lpstr>
      <vt:lpstr>I. Role of Apostles in Church </vt:lpstr>
      <vt:lpstr>I. Role of Apostles in Church </vt:lpstr>
      <vt:lpstr>I. Role of Apostles in Church </vt:lpstr>
      <vt:lpstr>I. Role of Apostles in Church </vt:lpstr>
      <vt:lpstr>I. Role of Apostles in Church </vt:lpstr>
      <vt:lpstr>I. Role of Apostles in Church </vt:lpstr>
      <vt:lpstr>I. Role of Apostles in Church </vt:lpstr>
      <vt:lpstr>I. Role of Apostles in Church </vt:lpstr>
      <vt:lpstr>I. Role of Apostles in Church </vt:lpstr>
      <vt:lpstr>I. Role of Apostles in Church </vt:lpstr>
      <vt:lpstr>I. Role of Apostles in Church </vt:lpstr>
      <vt:lpstr>I. Role of Apostles in Church </vt:lpstr>
      <vt:lpstr>I. Role of Apostles in Church </vt:lpstr>
      <vt:lpstr>I. Role of Apostles in Church </vt:lpstr>
      <vt:lpstr>I. Role of Apostles in Church </vt:lpstr>
      <vt:lpstr>I. Role of Apostles in Church </vt:lpstr>
      <vt:lpstr>I. Role of Apostles in Church </vt:lpstr>
      <vt:lpstr>I. Role of Apostles in Church </vt:lpstr>
      <vt:lpstr>I. Role of Apostles in Church </vt:lpstr>
      <vt:lpstr>II. Early Recognition of Canon</vt:lpstr>
      <vt:lpstr>II. Early Recognition of Canon</vt:lpstr>
      <vt:lpstr>II. Early Recognition of Canon</vt:lpstr>
      <vt:lpstr>II. Early Recognition of Canon</vt:lpstr>
      <vt:lpstr>II. Early Recognition of Canon</vt:lpstr>
      <vt:lpstr>II. Early Recognition of Canon</vt:lpstr>
      <vt:lpstr>II. Early Recognition of Canon</vt:lpstr>
      <vt:lpstr>Summary:</vt:lpstr>
      <vt:lpstr>Summary:</vt:lpstr>
      <vt:lpstr>Summary:</vt:lpstr>
      <vt:lpstr>Summary:</vt:lpstr>
      <vt:lpstr>How We Got  Our Bible #10 NT Canon Determined by God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We Got  Our Bible #10 NT Canon Determined by God</dc:title>
  <dc:creator>Paul Vanaman</dc:creator>
  <cp:lastModifiedBy>MRMS Admin</cp:lastModifiedBy>
  <cp:revision>36</cp:revision>
  <dcterms:created xsi:type="dcterms:W3CDTF">2025-08-08T12:33:51Z</dcterms:created>
  <dcterms:modified xsi:type="dcterms:W3CDTF">2026-02-06T18:07:33Z</dcterms:modified>
</cp:coreProperties>
</file>