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703" r:id="rId2"/>
  </p:sldMasterIdLst>
  <p:notesMasterIdLst>
    <p:notesMasterId r:id="rId75"/>
  </p:notesMasterIdLst>
  <p:sldIdLst>
    <p:sldId id="257" r:id="rId3"/>
    <p:sldId id="7166" r:id="rId4"/>
    <p:sldId id="7168" r:id="rId5"/>
    <p:sldId id="7169" r:id="rId6"/>
    <p:sldId id="7170" r:id="rId7"/>
    <p:sldId id="7167" r:id="rId8"/>
    <p:sldId id="7171" r:id="rId9"/>
    <p:sldId id="7321" r:id="rId10"/>
    <p:sldId id="7415" r:id="rId11"/>
    <p:sldId id="7416" r:id="rId12"/>
    <p:sldId id="7417" r:id="rId13"/>
    <p:sldId id="7418" r:id="rId14"/>
    <p:sldId id="7421" r:id="rId15"/>
    <p:sldId id="7422" r:id="rId16"/>
    <p:sldId id="7423" r:id="rId17"/>
    <p:sldId id="7425" r:id="rId18"/>
    <p:sldId id="7585" r:id="rId19"/>
    <p:sldId id="7429" r:id="rId20"/>
    <p:sldId id="7430" r:id="rId21"/>
    <p:sldId id="7431" r:id="rId22"/>
    <p:sldId id="7434" r:id="rId23"/>
    <p:sldId id="7437" r:id="rId24"/>
    <p:sldId id="7438" r:id="rId25"/>
    <p:sldId id="7439" r:id="rId26"/>
    <p:sldId id="7440" r:id="rId27"/>
    <p:sldId id="7442" r:id="rId28"/>
    <p:sldId id="7443" r:id="rId29"/>
    <p:sldId id="7441" r:id="rId30"/>
    <p:sldId id="7586" r:id="rId31"/>
    <p:sldId id="7444" r:id="rId32"/>
    <p:sldId id="7445" r:id="rId33"/>
    <p:sldId id="7446" r:id="rId34"/>
    <p:sldId id="7447" r:id="rId35"/>
    <p:sldId id="7448" r:id="rId36"/>
    <p:sldId id="7449" r:id="rId37"/>
    <p:sldId id="7450" r:id="rId38"/>
    <p:sldId id="7451" r:id="rId39"/>
    <p:sldId id="7452" r:id="rId40"/>
    <p:sldId id="7453" r:id="rId41"/>
    <p:sldId id="7454" r:id="rId42"/>
    <p:sldId id="7456" r:id="rId43"/>
    <p:sldId id="7457" r:id="rId44"/>
    <p:sldId id="7458" r:id="rId45"/>
    <p:sldId id="7459" r:id="rId46"/>
    <p:sldId id="7455" r:id="rId47"/>
    <p:sldId id="7460" r:id="rId48"/>
    <p:sldId id="7461" r:id="rId49"/>
    <p:sldId id="7462" r:id="rId50"/>
    <p:sldId id="7464" r:id="rId51"/>
    <p:sldId id="7465" r:id="rId52"/>
    <p:sldId id="7466" r:id="rId53"/>
    <p:sldId id="7467" r:id="rId54"/>
    <p:sldId id="7468" r:id="rId55"/>
    <p:sldId id="7469" r:id="rId56"/>
    <p:sldId id="7470" r:id="rId57"/>
    <p:sldId id="7471" r:id="rId58"/>
    <p:sldId id="7472" r:id="rId59"/>
    <p:sldId id="7473" r:id="rId60"/>
    <p:sldId id="7475" r:id="rId61"/>
    <p:sldId id="7476" r:id="rId62"/>
    <p:sldId id="7477" r:id="rId63"/>
    <p:sldId id="7478" r:id="rId64"/>
    <p:sldId id="7479" r:id="rId65"/>
    <p:sldId id="7481" r:id="rId66"/>
    <p:sldId id="7483" r:id="rId67"/>
    <p:sldId id="7484" r:id="rId68"/>
    <p:sldId id="7482" r:id="rId69"/>
    <p:sldId id="7485" r:id="rId70"/>
    <p:sldId id="7488" r:id="rId71"/>
    <p:sldId id="7587" r:id="rId72"/>
    <p:sldId id="7588" r:id="rId73"/>
    <p:sldId id="7489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8890"/>
    <p:restoredTop sz="94643"/>
  </p:normalViewPr>
  <p:slideViewPr>
    <p:cSldViewPr snapToGrid="0">
      <p:cViewPr varScale="1">
        <p:scale>
          <a:sx n="76" d="100"/>
          <a:sy n="76" d="100"/>
        </p:scale>
        <p:origin x="192" y="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9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E5F66-91AB-DD49-A8E4-E04F8E60FF9C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63EC-A249-F04C-8B11-2B4E2AE4B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32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16A67CC-0D0C-DD59-E95C-E1775A9F1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350B47E-38D3-9FE7-B978-C339F4AD3A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A2586D0-560E-68F1-1707-D149349861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3922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EB7A973-EBE4-C6DD-51E3-2087F4043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B69DADD-9C45-BCCA-4068-88F5BEBE26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8C793BB-1285-99E1-D807-18127F1EF6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16120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CDA35A2-4D77-1E0B-ADB7-842218EE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0A08E8E-1E8E-843E-AAF9-000D0C0F15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3D42D7E-F689-7257-A990-5548E5CD18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6347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0541282-93EE-0FD2-0FC0-F49D1E739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AEA4B77-7F4E-51C1-DE70-DC9F059348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5BE1C6D-D327-2D02-040D-52D612D58F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6302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DBE9AA0-AA15-324A-30DA-6ABFCD071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3CB72AC-8F6A-458D-FFF1-CDD0B5FCF7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EC3AF77-B231-AC83-10B2-CDC990B3DC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31982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08B5960-DF9D-AF23-2444-F79A5172A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39E97CF-BEE9-A12A-57B9-0EF66EB7D2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0B674BB-AB60-17BF-AE48-8ABA3F2430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546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5231F7E-4ACE-D8EE-C826-5BDA3D378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86E29C3-DBF8-FB9C-7EEA-5B59E7C5E5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F944CF-0D54-3122-562D-9F42C38099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91188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C79397F-CBF7-398A-663C-E2AACADC2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DF64953-D4C7-9135-DA97-BF271EB17F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55A6992-426F-0275-03D5-0E204B8D90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04847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42FC3A1-B63C-D967-6E4B-851FEFB00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EE3E056-AE29-0081-02F8-EE13CD36CB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2033BBF-489E-54C2-27A4-E5A6BA1A56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97149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10C9780-C3FF-4111-B420-9DA500AC1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85AEF63-A688-8503-7281-E282255A0D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3A5667D-7559-835A-BFAD-570F46D479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45627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9653449-D682-A110-2D74-150E2A76E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1356BE9-6180-1132-1B3E-2E6380AC83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E785258-2FD0-9B9B-D7FA-03313A6B78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95793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A0FAD1F-16B0-83A0-77AC-F8234CC59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C09FBDC-18A6-5722-18AB-2D5E45F0B0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0FFE740-7E74-AE86-D298-0FF634724B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15445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63CECF-6A51-8212-9B3D-92F3D0C1B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C23F18D-E520-1B59-6D6B-7DC0678C07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1611814-EA9E-6D13-92E9-31DCB4647C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54355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2DD89EB-C3E1-49D8-F4DB-0E7C74A41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018545-0976-0015-824F-701FB31A8D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C0CA5CD-7D4B-02B7-89DB-A283CC11C8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28969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111045F-4B02-DA8D-46B6-D2397F106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1D98805-7EE4-8DB9-73D6-66145A4677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0D2D9CF-D9A3-A1B1-747D-FA704756DA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10045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1D60ACF-4D1A-81E2-E916-DF722DAC8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8A30198-9AAC-3E36-72B3-C123B19693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C6E95C9-6FB0-AA3C-C624-9AF53F3DD9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08593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B761B62-D86B-AE48-CBD4-FF2D78B81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2FC2B65-62B8-8FB0-9391-9184E3A8A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1BB3C25-8D37-0150-409A-4B929DD3E6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22945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40A48D5-D03E-2144-C6B0-E671BE968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ECAEBF1-D4D2-CF10-F58D-2877B06494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A291CF0-E88C-7400-16BE-2B168BE8A8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194211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C5DB104-8468-3B4F-EE68-72D194F50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FCF64A6-5596-1E0E-AF54-B2D7D77BF7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60E7FEF-98F6-F5A9-8533-23BB8A5E6F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98328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08A30EB-854C-F24D-DF7A-F8E739F55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E51FBE6-DC0A-C80E-E8D2-AE0487FB71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903F221-E5C3-31ED-39F9-1790DFFC88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0477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7AF3F5A-5F56-E528-1BEB-43AEF008E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0D1FA45-F1A5-AC67-7BE0-EEC699BBFB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61D6B91-93B6-2E58-00EB-AB0497C22D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54927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22159C7-D680-8879-3700-E9D286D41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F221A07-37F0-B9B4-58B0-2EDBA673FE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7B6ED3-9B41-8641-275B-D7B9594FA2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620348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8C5FDFE-9E7D-718B-AEB0-BE37DD524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1F0904C-CB41-397D-1012-B1AE5AD560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CDB15F8-5BCF-C66E-5228-91705216D7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6505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1970E97-14D2-9804-22BB-31D763873B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E68E3F0-0416-4728-A355-8ECE62A8AD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E190E7D-0D36-EFAF-7BD9-EA94BB726E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80328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544B119-40CF-5243-61FE-170AE75C5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B5870FE-9C09-0053-8213-EC45A414CF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47D65AA-2805-FD29-5600-7A89A64B19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04834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D377A99-1AED-ABE2-39B8-D35355A02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000885B-B665-06EE-3457-AD88E94482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97C8E6C-0913-1750-4957-3D669E7400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73285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399F92C-84C7-ADDB-859F-D1F070C15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7D157F4-234B-7204-C252-B7AD344572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C700306-9F49-B46D-C712-B002D9A03F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19223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FA0000A-2E9A-E965-FB6B-5D65F9CD0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9383E01-6326-1079-FFC2-4D64D34113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7EED42B-1C98-3209-AEF0-2DF86E6294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25089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4A2E0E0-B694-C7CC-B3DB-2F24DDAFE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6B1ABC6-2AEF-9FB0-CDDC-BC034268A7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C84C061-1DD8-4A03-CBBE-AEB04D91E6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00773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EA922BE-402E-1186-0E9A-931A5C6EC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BC5461F-BE99-92C2-9991-E6D235F0F7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A611F82-A249-CA2F-5655-C5A8ECF2D1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419790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0AEF8D4-449A-B61C-F803-19C951185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1C48A93-D3B3-6260-5A1C-FF1BE906D4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0301CE5-2D47-D9F6-A796-CC0B2352D3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169815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4047791-2CB1-9331-11CA-43DEFB0AFB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FD64D7A-0086-04D9-1E67-FD4615A8AB2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7F4A8EE-242F-664D-16CF-7D13FDD2F8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6176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C5A478E-05CF-1F75-A145-BE7340831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243860-C4F5-CCD8-EC81-52987782AB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D9705A4-49AE-797F-A83B-041314C152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611445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A20AF17-4A72-9254-961F-8E70AD0D6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6AEB14F-6AF5-2B98-0B13-A861709D45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8491172-149E-F3F3-FA01-5D14F006D3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115560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ACE3C87-042A-AE91-E1E5-BF1154B21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B19C1AB-C9E5-AB58-4A46-C9054BFB0E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7CB490-03BD-63F1-33E6-BD2E0B3ECB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74763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01253FE-E026-3CC1-946A-93C2BCB87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2C94A01-DC7F-B905-251E-1D9F3728C9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EA82AFB-2547-9BD5-6354-9B3D18A79A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92129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4ABCE5C-9D54-1F95-9057-14AD409D2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5FD3EEA-14AD-4CBA-AD31-B5A1DF75F5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99BD421-88E8-F6DF-5B79-CBDBE84351B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139226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28FEDCF-E87C-6C50-FDFF-FBC79BCC9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E367A3D-3C7A-B140-8003-7928D20A44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6F62DCA-6DFF-B45F-4121-3F18A8E7C8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798502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0D3E273-32A9-E65E-6F72-CFE062AFF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6FEAB77-4E07-4D53-D786-8DDB06EFF1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89B9236-DD60-C0C2-DA98-C0293B3DDB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280612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934ACD9-437D-8759-23A4-5458A5F65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47BBEF4-8151-27E8-F22E-1A59AE6662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B6B3CC1-5348-E59C-FF2E-E83CAF86A8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742155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2704FEA-A982-69B4-463F-C27CA8E6B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B1D473B-5D24-9FEB-3BB2-53B4ED540C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3915B34-E49E-688B-0B52-D9956E6852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653956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F22496E-22DA-00B1-5672-E651C1A2F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53F9647-BA5C-6F10-E30B-40B44FE1B1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C807D02-82FE-CD89-E92D-5705B54AF0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171156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7122156-B243-7FBE-E859-25A72150B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6ED7DA9-08B2-2EFA-D891-ED22C20257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CFC1587-EA9D-4802-BBC3-7155F07C01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2339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45C768-BA34-44FF-BD8D-C0DF1B881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3043574-68A2-72E3-1167-70795534C5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268271-504A-0862-5D86-5E345EDB29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66772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FA80E3A-FA5D-4A88-4D7B-5025DB5EF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BD0B230-7090-655F-E137-304B317AC8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169CC21-2E5D-6926-B9B7-18BF20C268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29663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D583A11-36EE-8285-5E23-D8B845E8E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D7710E9-995F-0A35-94FC-277E8CE0F8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13703A6-B0EA-F125-156E-187D5DD894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4516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592BA8A-D060-F9EB-D882-FB87F1B4B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8EACD78-A5FD-DA74-20A6-933297639A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9E3D8E6-BCC9-00C0-D5C9-7B46B06B4D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697145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9261D66-30EB-2088-438A-1E23EEB58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C4C91F2-4490-5996-6414-57D3ABEC0D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6469685-FF4C-CDA4-D489-0B91903D78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563651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BFD61DC-59A8-7098-4896-4ECC2EE08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D089472-69D9-D12B-0D5F-50350B09D7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535B63D-F76D-5E3B-4AB3-89C561FFA3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066426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7D94D98-198E-92EF-6101-2C45B20D5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3958C66-CE6F-1B1C-D8B9-4DEF42FE5B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1970E7A-86DF-6423-33A7-2B3E1D4626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893758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493E059-9B8D-D7BA-7426-8195B9199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4E64F3F-4A74-B2C5-65E6-B376BA7DB4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3454F10-AEFA-565B-DBF9-576C8087D2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174506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98F0234-3160-94BF-D499-C1773014C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DDA6F31-0785-8088-5112-265513EB77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62DAA26-EDCD-DB16-9C8F-E1BF8797A6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170729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07F5DA9-BD3D-93E4-DA58-53AB2FFB0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42CB9D5-9C36-96AC-0142-588D76F2C0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F525DE3-58D2-3B2F-C235-1D5DEC0CD3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887619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A402185-4A4D-DA88-B9AF-675F6B1F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06884A2-95FD-85BE-674C-F7C975D84B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8B4B6A5-A2F7-DB84-ADC3-0C8278A88E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1572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3806E86-49F8-6A72-AF46-58D9C35A8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3F97790-BE32-865E-4F30-521112421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A224A48-E0BF-91AE-4493-367611BA5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774850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C6D0189-85DB-1F52-7106-2DE0B974D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1ACAD72-6776-9400-01F7-E78E2677DA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79F4ED7-5D9A-0BAC-6E71-99E81F1633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648431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296936E-F584-9AFF-A37F-7108425E0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4D067F4-AC5E-E5B2-8D8E-E490F75966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C2069DF-AD2F-0979-15F3-11613BCA08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300437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E3E0377-420D-FA12-2A0C-AE25197FA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5883D8C-2CC5-2F8E-32AC-945CFABFA6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51F1D6E-088B-1A77-9D3A-2E81A28BF1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45158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2302F4D-2C80-C479-BEFF-346763B9A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0B6AE85-A9DD-FE70-D48E-B1AFAA0A75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A5908B5-1353-5FD5-181B-A725D622D5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463259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EF0E007-FC40-07D1-5941-C66B1DD28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4710DF8-6A74-67ED-523A-47AFE86E34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DC63660-BFF0-5DE6-7739-E6DD3DBDF6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583962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0DCAF1F-A4C0-F3ED-3EBB-7DD66BEA1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45F3736-D81D-C7EA-EDDF-AA95840C7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A5EDF4E-E8C8-EDA3-8A7A-177E98607F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9952550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C0E50D1-3FD8-9833-DC88-B41B5E16C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D2A3860-0C6C-84F3-C516-C6B14D95D7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765E002-400F-3F38-FE59-09CED09480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0944536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B61FA14-1C5B-70DD-D2B0-82BA1662B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D15153B-1F83-A0F1-A4F9-749F1F2D6F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E90C8EE-2990-4303-01D6-9B32E49166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923078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0917507-8D39-3943-D136-3BE0A2885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9D555E8-8B29-24C1-F692-425E134D52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DED9C15-2BF7-3735-3D2C-1F133B8327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07125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A273385-A5FC-F597-C30A-155A12B71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4D70BA6-C267-5061-7B4C-C6D4052A87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6B6C27B-B49E-0CB9-B847-33B50EE97A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9449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E60CDE1-5922-DAB3-6D8E-FB03C846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8FE5DB6-F896-BA9B-787D-A9BE00E70B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E2F71D2-3DEC-BF4A-3E3B-9DE7176DC3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22350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06A61AD-F2F9-87F6-E8CB-8C0C8F9AD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0D1D653-3B33-5273-75DF-F3E51DF1A9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C3AE7C9-258C-07A2-E741-BEDBA8D14D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535127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1B0F66E-DF2A-9C3F-54CC-411EAA887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884EDD4-F790-6CB9-3944-F78F0ED8D0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63E2DA8-A72F-D0C4-08BB-E3645C6A23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314366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903F9718-0202-5CC2-6CF1-C7FD372A1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96DA0B19-7D23-D454-2182-FB037AE392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CFBCEEBA-6D52-0250-9324-74E507BC67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622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4F2C856-E836-BD18-54C2-DA38D9E64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E275AD-0A5D-9272-B255-F16C3903B5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D510FE-1E00-DBB6-1988-7BBAE528E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453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D3F76E5-FA0C-6048-BC90-D5AD2967C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2661AC6-9AB9-3316-2688-FC103A97BA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62C4E7F-FADB-C6F5-973E-224B86EEEE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387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5369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0442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3901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0483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8633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1327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345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8285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997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3402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4820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5631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97570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1330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379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325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256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077419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 defTabSz="457200"/>
              <a:t>2/5/2026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 defTabSz="457200"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64620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Translation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0D802CE-E539-5198-8051-9F1B794CB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E504261-8441-3F25-13B7-3CC0905679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27A7C0F-DB92-D800-AD97-FD9E8EFEB7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Origin of Language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1. The first thing God did after creating man was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speak</a:t>
            </a:r>
            <a:r>
              <a:rPr lang="en-US" sz="3200" b="1" dirty="0"/>
              <a:t> to him - Gen 1:27-28.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AE4188C-B2B3-1B02-8EDA-00B1EDEBBEC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7155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7F0A657-0285-9B46-25F2-3978F1FB6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C02A272-F8B8-2B17-8AE0-E58B49C4E6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2457E89-3854-0E3A-96EE-F6CFD0EE816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Origin of Language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1. The first thing God did after creating man was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speak</a:t>
            </a:r>
            <a:r>
              <a:rPr lang="en-US" sz="3200" b="1" dirty="0"/>
              <a:t> to him - Gen 1:27-28.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2. Thus, man is created with the capacity of words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&amp; language, primarily to communicate with his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Creator</a:t>
            </a:r>
            <a:r>
              <a:rPr lang="en-US" sz="3200" b="1" dirty="0"/>
              <a:t>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9191A20-1786-2B10-24A4-573C21B709C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8668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D135A90-7B6E-7DC0-13B4-13C3D5E75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A0A0127-748E-2422-EBC6-67EE80BDB6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155D7E9-6C33-507E-34A6-0CA22CAFC1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</a:t>
            </a:r>
            <a:r>
              <a:rPr lang="en-US" sz="3200" b="1" u="sng" dirty="0"/>
              <a:t>Multiple</a:t>
            </a:r>
            <a:r>
              <a:rPr lang="en-US" sz="3200" b="1" dirty="0"/>
              <a:t> Languages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E44E731-C874-4343-2E1D-C1022E19B75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6999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AECD094-1A1C-BB3D-7BFF-06573871D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7434F0A-4772-042A-A3D7-479312A96F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93DA82F-B3D6-21C0-F361-885B570DB3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The </a:t>
            </a:r>
            <a:r>
              <a:rPr lang="en-US" sz="3200" b="1" u="sng" dirty="0"/>
              <a:t>Condition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928A026-DFCB-36AD-84F0-FFBE498AE4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8772518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C3F35E2-526B-E9CE-B016-3982C6932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F0FA534-0192-9D87-8190-2A2B65AA16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F97BC2D-6DCA-081F-DB8A-AD95CF5A6C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The </a:t>
            </a:r>
            <a:r>
              <a:rPr lang="en-US" sz="3200" b="1" u="sng" dirty="0"/>
              <a:t>Condition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Man was </a:t>
            </a:r>
            <a:r>
              <a:rPr lang="en-US" sz="3200" b="1" u="sng" dirty="0"/>
              <a:t>unified</a:t>
            </a:r>
            <a:r>
              <a:rPr lang="en-US" sz="3200" b="1" dirty="0"/>
              <a:t> in evil, so God destroyed 			them w/ flood - Gen 6:5.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CAE84B-703D-346C-C79B-2E4FC3CCA5B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2558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251161A-54A0-EF8E-320A-CABDD81AE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FA7FC39-3BDC-9AE6-5612-7D7849A554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A3C1282-3E33-A05B-DEDF-E3978D1A25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The </a:t>
            </a:r>
            <a:r>
              <a:rPr lang="en-US" sz="3200" b="1" u="sng" dirty="0"/>
              <a:t>Condition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Man was </a:t>
            </a:r>
            <a:r>
              <a:rPr lang="en-US" sz="3200" b="1" u="sng" dirty="0"/>
              <a:t>unified</a:t>
            </a:r>
            <a:r>
              <a:rPr lang="en-US" sz="3200" b="1" dirty="0"/>
              <a:t> in evil, so God destroyed 			them w/ flood - Gen 6:5.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After the flood, God told man to </a:t>
            </a:r>
            <a:r>
              <a:rPr lang="en-US" sz="3200" b="1" u="sng" dirty="0"/>
              <a:t>disperse.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Gen 9:7 be fruitful and multiply, increase 		greatly on the earth and multiply in it.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1F75508-FB75-406A-A8DD-1B7554C05EC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6155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EA7CC3F-EF58-6AF9-036A-4FC46F900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8F98BAB-DEC9-2A7E-262A-F51C402B57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B25BD00-E231-E498-7E9C-94EE2B94E89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The </a:t>
            </a:r>
            <a:r>
              <a:rPr lang="en-US" sz="3200" b="1" u="sng" dirty="0"/>
              <a:t>Condition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c. Man was still unified through their </a:t>
            </a:r>
            <a:r>
              <a:rPr lang="en-US" sz="3200" b="1" u="sng" dirty="0"/>
              <a:t>language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Gen 11:1.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6CB6385-9FAC-8B5D-8EBD-0BF70DD4494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04578623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2064536-085C-DECE-4CF1-39A219351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B25DE0B-DE6E-DA9A-BF20-A5B813F344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4AA6A63-E152-3571-EA7A-318208A748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The </a:t>
            </a:r>
            <a:r>
              <a:rPr lang="en-US" sz="3200" b="1" u="sng" dirty="0"/>
              <a:t>Condition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c. Man was still unified through their </a:t>
            </a:r>
            <a:r>
              <a:rPr lang="en-US" sz="3200" b="1" u="sng" dirty="0"/>
              <a:t>language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Gen 11:1.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d. Man's unity produced another </a:t>
            </a:r>
            <a:r>
              <a:rPr lang="en-US" sz="3200" b="1" u="sng" dirty="0"/>
              <a:t>rebellion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- Gen 11:4.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5BB10FB-9AA2-D5F0-64D9-7F49D1599DF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62175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EB80049-4DE5-78E8-C1A4-88D4F5D44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4560F6D-6D3D-F4E8-F642-644349080C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7DCA184-E43A-248F-1B47-E250C535B9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The </a:t>
            </a:r>
            <a:r>
              <a:rPr lang="en-US" sz="3200" b="1" u="sng" dirty="0"/>
              <a:t>Concern</a:t>
            </a:r>
            <a:r>
              <a:rPr lang="en-US" sz="3200" b="1" dirty="0"/>
              <a:t> – </a:t>
            </a:r>
            <a:r>
              <a:rPr lang="en-US" sz="3200" b="1" i="1" u="sng" dirty="0"/>
              <a:t>11:5-6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64D17D9-24BA-4EE2-39A7-431D4CE9B93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24732318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25D2093-C420-ADC8-A67B-DE9536D97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F8FB6C6-6ACA-AA91-92E9-CF621BBD13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103A3DF-F308-2BF1-957B-1FFD8C818E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The </a:t>
            </a:r>
            <a:r>
              <a:rPr lang="en-US" sz="3200" b="1" u="sng" dirty="0"/>
              <a:t>Concern</a:t>
            </a:r>
            <a:r>
              <a:rPr lang="en-US" sz="3200" b="1" dirty="0"/>
              <a:t> – </a:t>
            </a:r>
            <a:r>
              <a:rPr lang="en-US" sz="3200" b="1" i="1" u="sng" dirty="0"/>
              <a:t>11:5-6</a:t>
            </a: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	a. "</a:t>
            </a:r>
            <a:r>
              <a:rPr lang="en-US" sz="3200" b="1" i="1" dirty="0"/>
              <a:t>nothing that they propose to do will now be </a:t>
            </a:r>
          </a:p>
          <a:p>
            <a:pPr marL="76199" indent="0">
              <a:buNone/>
            </a:pPr>
            <a:r>
              <a:rPr lang="en-US" sz="3200" b="1" i="1" dirty="0"/>
              <a:t>		impossible for them</a:t>
            </a:r>
            <a:r>
              <a:rPr lang="en-US" sz="3200" b="1" dirty="0"/>
              <a:t>” </a:t>
            </a:r>
          </a:p>
          <a:p>
            <a:pPr marL="76199" indent="0">
              <a:buNone/>
            </a:pPr>
            <a:r>
              <a:rPr lang="en-US" sz="3200" b="1" dirty="0"/>
              <a:t>		=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44D72DC-0D6F-080D-3A12-DB975FFE9EE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273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71E15DE-3048-ABB1-634B-054363D4E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DC529B6-7918-E416-47DC-9265855DB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D47B29F-EC48-3DDB-122A-0684D4D16C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6854E4D-E0BB-79DE-D2F5-6AA389B5AC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699168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BF6264B-1E1B-D71A-8FA8-9E3DB91DA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4A84056-3203-2BC0-D6D3-8C8F35156B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1826937-2EB0-66ED-BB16-7BA799BA75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The </a:t>
            </a:r>
            <a:r>
              <a:rPr lang="en-US" sz="3200" b="1" u="sng" dirty="0"/>
              <a:t>Concern</a:t>
            </a:r>
            <a:r>
              <a:rPr lang="en-US" sz="3200" b="1" dirty="0"/>
              <a:t> – </a:t>
            </a:r>
            <a:r>
              <a:rPr lang="en-US" sz="3200" b="1" i="1" u="sng" dirty="0"/>
              <a:t>11:5-6</a:t>
            </a: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	a. "</a:t>
            </a:r>
            <a:r>
              <a:rPr lang="en-US" sz="3200" b="1" i="1" dirty="0"/>
              <a:t>nothing that they propose to do will now be </a:t>
            </a:r>
          </a:p>
          <a:p>
            <a:pPr marL="76199" indent="0">
              <a:buNone/>
            </a:pPr>
            <a:r>
              <a:rPr lang="en-US" sz="3200" b="1" i="1" dirty="0"/>
              <a:t>		impossible for them</a:t>
            </a:r>
            <a:r>
              <a:rPr lang="en-US" sz="3200" b="1" dirty="0"/>
              <a:t>” </a:t>
            </a:r>
          </a:p>
          <a:p>
            <a:pPr marL="76199" indent="0">
              <a:buNone/>
            </a:pPr>
            <a:r>
              <a:rPr lang="en-US" sz="3200" b="1" dirty="0"/>
              <a:t>		= man’s propensity for evil will be </a:t>
            </a:r>
          </a:p>
          <a:p>
            <a:pPr marL="76199" indent="0">
              <a:buNone/>
            </a:pPr>
            <a:r>
              <a:rPr lang="en-US" sz="3200" b="1" dirty="0"/>
              <a:t>		    </a:t>
            </a:r>
            <a:r>
              <a:rPr lang="en-US" sz="3200" b="1" u="sng" dirty="0"/>
              <a:t>unrestrained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     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95EA3C4-2988-D843-42EE-0619B2C7BEB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1326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CCEF204-4101-4695-31D1-A3CE69A15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C839263-B2E2-CF62-BAFD-15E7661AB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8D342CC-3390-4188-F32F-FD73EE6099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Origin of Multiple Languages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3. The </a:t>
            </a:r>
            <a:r>
              <a:rPr lang="en-US" sz="3200" b="1" u="sng" dirty="0"/>
              <a:t>Cure</a:t>
            </a:r>
            <a:r>
              <a:rPr lang="en-US" sz="3200" b="1" dirty="0"/>
              <a:t> – </a:t>
            </a:r>
            <a:r>
              <a:rPr lang="en-US" sz="3200" b="1" i="1" u="sng" dirty="0"/>
              <a:t>11:7</a:t>
            </a:r>
            <a:r>
              <a:rPr lang="en-US" sz="3200" b="1" dirty="0"/>
              <a:t> = Let us </a:t>
            </a:r>
            <a:r>
              <a:rPr lang="en-US" sz="3200" b="1" u="sng" dirty="0"/>
              <a:t>confuse</a:t>
            </a:r>
            <a:r>
              <a:rPr lang="en-US" sz="3200" b="1" dirty="0"/>
              <a:t> their language.</a:t>
            </a:r>
            <a:endParaRPr lang="en-US" sz="3200" b="1" i="1" u="sng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8AA24B0-D180-842C-27BC-3AA35E94CFF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72960270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D3F82A9-4C2F-0A22-E633-2567B745A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3B07067-CB1C-322C-6577-98ED3B2BC2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190B19E-8B77-5A1B-7C35-D4C1390D15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1021308-2A8B-DFF2-DA4E-1C8F3F990E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12158055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0FED9F5-603C-3B5A-1795-CCA8C813D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4C616D-B0DE-DAEC-B461-748F58A766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8307909-C459-55A3-AE38-9F46920D68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We are no longer of </a:t>
            </a:r>
            <a:r>
              <a:rPr lang="en-US" sz="3200" b="1" u="sng" dirty="0"/>
              <a:t>one</a:t>
            </a:r>
            <a:r>
              <a:rPr lang="en-US" sz="3200" b="1" dirty="0"/>
              <a:t> speech.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BF31199-EEA4-C276-DFB6-3F4895EF90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1423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7E8FDB8-1B74-BAD2-40B9-EBD5A707C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9C18072-04DB-14B4-D208-FBC8B71188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4196BB2-1485-E634-E9A7-94DAC06997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We are no longer of </a:t>
            </a:r>
            <a:r>
              <a:rPr lang="en-US" sz="3200" b="1" u="sng" dirty="0"/>
              <a:t>one</a:t>
            </a:r>
            <a:r>
              <a:rPr lang="en-US" sz="3200" b="1" dirty="0"/>
              <a:t> speech.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There are some </a:t>
            </a:r>
            <a:r>
              <a:rPr lang="en-US" sz="3200" b="1" u="sng" dirty="0"/>
              <a:t>7,400</a:t>
            </a:r>
            <a:r>
              <a:rPr lang="en-US" sz="3200" b="1" dirty="0"/>
              <a:t> languages in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world today.   ( - </a:t>
            </a:r>
            <a:r>
              <a:rPr lang="en-US" sz="3200" b="1" i="1" dirty="0"/>
              <a:t>Wycliffe Bible Translators</a:t>
            </a:r>
            <a:r>
              <a:rPr lang="en-US" sz="3200" b="1" dirty="0"/>
              <a:t>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967899E-C10C-83C4-0B65-6DA4B0689F7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9772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6C3E316-9AC5-A1CC-08A1-18DC9273B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42B7D4E-06A0-8043-A424-0DA5DBDF4C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4450FB6-9523-8B04-E715-43C65366E4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As of Sept 2025, the Bible (or portions) has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been translated into </a:t>
            </a:r>
            <a:r>
              <a:rPr lang="en-US" sz="3200" b="1" u="sng" dirty="0"/>
              <a:t>4,000</a:t>
            </a:r>
            <a:r>
              <a:rPr lang="en-US" sz="3200" b="1" dirty="0"/>
              <a:t> languages. 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BB38AFF-060E-63C7-E95D-55459960562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5710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CC075A4-45D2-F826-0942-05896344D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441E7ED-FE40-1D6D-86CC-804F76B7DB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F34020D-0C93-ACE1-AAAE-8177C062D4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As of Sept 2025, the Bible (or portions) has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been translated into </a:t>
            </a:r>
            <a:r>
              <a:rPr lang="en-US" sz="3200" b="1" u="sng" dirty="0"/>
              <a:t>4,000</a:t>
            </a:r>
            <a:r>
              <a:rPr lang="en-US" sz="3200" b="1" dirty="0"/>
              <a:t> languages. 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a. This includes 779 languages with a 			     </a:t>
            </a:r>
            <a:r>
              <a:rPr lang="en-US" sz="3200" b="1" u="sng" dirty="0"/>
              <a:t>complete</a:t>
            </a:r>
            <a:r>
              <a:rPr lang="en-US" sz="3200" b="1" dirty="0"/>
              <a:t> Bible translation and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70ED280-62C4-F3FC-19CC-E126DA43BDA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7713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DC350E0-4C5F-1AEB-8098-D3AC45562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4129D1D-4EFD-DA1F-59D9-61A85408F2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B986773-4EBE-A119-4A4D-FA5C822844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As of Sept 2025, the Bible (or portions) has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been translated into </a:t>
            </a:r>
            <a:r>
              <a:rPr lang="en-US" sz="3200" b="1" u="sng" dirty="0"/>
              <a:t>4,000</a:t>
            </a:r>
            <a:r>
              <a:rPr lang="en-US" sz="3200" b="1" dirty="0"/>
              <a:t> languages. 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a. This includes 779 languages with a 			     </a:t>
            </a:r>
            <a:r>
              <a:rPr lang="en-US" sz="3200" b="1" u="sng" dirty="0"/>
              <a:t>complete</a:t>
            </a:r>
            <a:r>
              <a:rPr lang="en-US" sz="3200" b="1" dirty="0"/>
              <a:t> Bible translation and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b. 4,000 languages with some 				     </a:t>
            </a:r>
            <a:r>
              <a:rPr lang="en-US" sz="3200" b="1" u="sng" dirty="0"/>
              <a:t>portion</a:t>
            </a:r>
            <a:r>
              <a:rPr lang="en-US" sz="3200" b="1" dirty="0"/>
              <a:t> of the Bible translated. 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7734BCE-CB30-715F-DC40-58540097080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1879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C44B796-BA8D-F1AC-3F54-6B4394F7F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1230151-2B24-4E5C-E0F9-275FB5E3BE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BB60E31-3EAE-96F8-FC53-125DAB7ABF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As of Sept 2025, the Bible (or portions) has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been translated into </a:t>
            </a:r>
            <a:r>
              <a:rPr lang="en-US" sz="3200" b="1" u="sng" dirty="0"/>
              <a:t>4,000</a:t>
            </a:r>
            <a:r>
              <a:rPr lang="en-US" sz="3200" b="1" dirty="0"/>
              <a:t> languages. 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c. 1,680 languages w/ 38.5 millions people 		with </a:t>
            </a:r>
            <a:r>
              <a:rPr lang="en-US" sz="3200" b="1" u="sng" dirty="0"/>
              <a:t>no portion</a:t>
            </a:r>
            <a:r>
              <a:rPr lang="en-US" sz="3200" b="1" dirty="0"/>
              <a:t> of Bible.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B538D13-0DA0-29B7-85C6-4271A31887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06399058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B6DBF20-20B9-C203-686B-E10B10E19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B636775-3B31-9FF6-E8F7-553B605335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31BFE79-C6E8-97FB-1E31-61FE069A02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3. As of Sept 2025, the Bible (or portions) has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been translated into </a:t>
            </a:r>
            <a:r>
              <a:rPr lang="en-US" sz="3200" b="1" u="sng" dirty="0"/>
              <a:t>4,000</a:t>
            </a:r>
            <a:r>
              <a:rPr lang="en-US" sz="3200" b="1" dirty="0"/>
              <a:t> languages. 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c. 1,680 languages w/ 38.5 millions people 		with </a:t>
            </a:r>
            <a:r>
              <a:rPr lang="en-US" sz="3200" b="1" u="sng" dirty="0"/>
              <a:t>no portion</a:t>
            </a:r>
            <a:r>
              <a:rPr lang="en-US" sz="3200" b="1" dirty="0"/>
              <a:t> of Bible.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	   d. Wycliffe has 544 languages on			         </a:t>
            </a:r>
            <a:r>
              <a:rPr lang="en-US" sz="3200" b="1" u="sng" dirty="0"/>
              <a:t>waiting</a:t>
            </a:r>
            <a:r>
              <a:rPr lang="en-US" sz="3200" b="1" dirty="0"/>
              <a:t> list for Bible translation.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BF6DC5F-B2A8-A8C4-48F3-90CEDCACBF3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7009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98CA736-B4E4-4D50-86EB-8FBC3F225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5BF2ADA-96D2-7646-8796-4F48616929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A5B986-C234-7DB7-E08F-261E39BD0E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1716FC-AAB0-1527-1826-1E6208B71A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8468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4C1A2C0-A4C3-C359-3944-6F164F452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2A83BF6-2FC0-8F2C-2B8B-ED998BBD046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4C8CDC7-6172-A40D-393C-788BEB1F05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4. To go into an area and develop a dictionary, 		a grammar, and then a New Testament 		takes a team of 2 people </a:t>
            </a:r>
            <a:r>
              <a:rPr lang="en-US" sz="3200" b="1" u="sng" dirty="0"/>
              <a:t>15</a:t>
            </a:r>
            <a:r>
              <a:rPr lang="en-US" sz="3200" b="1" dirty="0"/>
              <a:t> years.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A3A3EC-0DE7-172A-2286-AB06AAA5430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09528710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61B5B21-C04A-5DC0-4600-CA225929D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3BFF276-512A-2379-02DF-CE1AC2E3F0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FCBF9D3-BD07-B95B-23B6-D0D4159FB9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This is the historical background that </a:t>
            </a:r>
            <a:r>
              <a:rPr lang="en-US" sz="3200" b="1" u="sng" dirty="0"/>
              <a:t>necessitates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translation if the Great Commission is going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4. To go into an area and develop a dictionary, 		a grammar, and then a New Testament 		takes a team of 2 people </a:t>
            </a:r>
            <a:r>
              <a:rPr lang="en-US" sz="3200" b="1" u="sng" dirty="0"/>
              <a:t>15</a:t>
            </a:r>
            <a:r>
              <a:rPr lang="en-US" sz="3200" b="1" dirty="0"/>
              <a:t> years.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*Wouldn’t it be great if God called 	  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someone from </a:t>
            </a:r>
            <a:r>
              <a:rPr lang="en-US" sz="3200" b="1" u="sng" dirty="0"/>
              <a:t>GLBC</a:t>
            </a:r>
            <a:r>
              <a:rPr lang="en-US" sz="3200" b="1" dirty="0"/>
              <a:t> to dedicate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their life to Bible translation?!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428DC83-2208-3BD0-5E90-CDCA535E3D9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222471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D2E0A59-810C-503E-832A-0AF7F9543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5C77C84-6DDB-77A9-4E9F-6F718EC989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0A0A2FF-8F10-004B-3C66-AC9865FAE9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Thus, historical background of different languages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necessitates</a:t>
            </a:r>
            <a:r>
              <a:rPr lang="en-US" sz="3200" b="1" dirty="0"/>
              <a:t> the work of translation if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Great Commission is going to be carried out!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557C504-BD9C-2F2B-15E9-FA5EC97EE17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38163719"/>
      </p:ext>
    </p:extLst>
  </p:cSld>
  <p:clrMapOvr>
    <a:masterClrMapping/>
  </p:clrMapOvr>
  <p:transition spd="slow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0351AAA-FEA3-FA08-25DD-EF4F7BBA1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8FB829B-7B51-C220-A5F2-5505C4378C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64521BF-F469-B734-545D-C35D57C8FF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24E8368-EFF6-B842-056D-CD3DBA93C63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379302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E0BCDFC-ADB4-F729-1CA4-389C3C8BC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8279370-928F-329B-CAF3-1BB2F5F9E8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ED48F19-AB59-E81C-73D4-07982A8B00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- When God spoke to </a:t>
            </a:r>
            <a:r>
              <a:rPr lang="en-US" sz="3200" b="1" i="1" dirty="0"/>
              <a:t>Israel</a:t>
            </a:r>
            <a:r>
              <a:rPr lang="en-US" sz="3200" b="1" dirty="0"/>
              <a:t>, he spoke in their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= </a:t>
            </a:r>
            <a:r>
              <a:rPr lang="en-US" sz="3200" b="1" u="sng" dirty="0"/>
              <a:t>Hebrew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ADFCFC3-4BC1-78A5-DEE6-353E9F3D578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7425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8412AEA-BE86-642F-2822-D7A3E140F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54DC598-C4AB-5488-BFED-7429F9A42A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00AD87C-C85E-5E57-483B-AECB0167A8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- When God spoke to </a:t>
            </a:r>
            <a:r>
              <a:rPr lang="en-US" sz="3200" b="1" i="1" dirty="0"/>
              <a:t>Israel</a:t>
            </a:r>
            <a:r>
              <a:rPr lang="en-US" sz="3200" b="1" dirty="0"/>
              <a:t>, he spoke in their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= </a:t>
            </a:r>
            <a:r>
              <a:rPr lang="en-US" sz="3200" b="1" u="sng" dirty="0"/>
              <a:t>Hebrew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- When God spoke to </a:t>
            </a:r>
            <a:r>
              <a:rPr lang="en-US" sz="3200" b="1" i="1" dirty="0"/>
              <a:t>Gentiles</a:t>
            </a:r>
            <a:r>
              <a:rPr lang="en-US" sz="3200" b="1" dirty="0"/>
              <a:t>, He spoke in their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= </a:t>
            </a:r>
            <a:r>
              <a:rPr lang="en-US" sz="3200" b="1" u="sng" dirty="0"/>
              <a:t>Aramaic</a:t>
            </a:r>
            <a:r>
              <a:rPr lang="en-US" sz="3200" b="1" dirty="0"/>
              <a:t>.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EAB1272-122B-859E-E886-80E55E63105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46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4441183-84C3-EE87-10AB-01EFFD477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3EEC0E9-EC95-747B-2075-7AAAF9BE02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FFB67E9-4166-0B85-D444-4AF67E24E4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- When God spoke to </a:t>
            </a:r>
            <a:r>
              <a:rPr lang="en-US" sz="3200" b="1" i="1" dirty="0"/>
              <a:t>Israel</a:t>
            </a:r>
            <a:r>
              <a:rPr lang="en-US" sz="3200" b="1" dirty="0"/>
              <a:t>, he spoke in their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= </a:t>
            </a:r>
            <a:r>
              <a:rPr lang="en-US" sz="3200" b="1" u="sng" dirty="0"/>
              <a:t>Hebrew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- When God spoke to </a:t>
            </a:r>
            <a:r>
              <a:rPr lang="en-US" sz="3200" b="1" i="1" dirty="0"/>
              <a:t>Gentiles</a:t>
            </a:r>
            <a:r>
              <a:rPr lang="en-US" sz="3200" b="1" dirty="0"/>
              <a:t>, He spoke in their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= </a:t>
            </a:r>
            <a:r>
              <a:rPr lang="en-US" sz="3200" b="1" u="sng" dirty="0"/>
              <a:t>Aramaic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- When God spoke in the </a:t>
            </a:r>
            <a:r>
              <a:rPr lang="en-US" sz="3200" b="1" i="1" dirty="0"/>
              <a:t>NT</a:t>
            </a:r>
            <a:r>
              <a:rPr lang="en-US" sz="3200" b="1" dirty="0"/>
              <a:t>, He spoke the language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of the day = </a:t>
            </a:r>
            <a:r>
              <a:rPr lang="en-US" sz="3200" b="1" u="sng" dirty="0"/>
              <a:t>Greek</a:t>
            </a:r>
            <a:r>
              <a:rPr lang="en-US" sz="3200" b="1" dirty="0"/>
              <a:t>. 	 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691D1EA-79D1-F1F9-F89E-CB0A64FE2D8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8085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4E993EF-48B9-1FCC-39D2-B8D256302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113E8ED-B968-5F71-A72A-E73E90120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FD244B5-FCED-F2EF-2BF7-64F3123F04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Ezra 4-7 - Five letters written between people in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Jerusalem</a:t>
            </a:r>
            <a:r>
              <a:rPr lang="en-US" sz="3200" b="1" dirty="0"/>
              <a:t> to the King in </a:t>
            </a:r>
            <a:r>
              <a:rPr lang="en-US" sz="3200" b="1" i="1" dirty="0"/>
              <a:t>Persia</a:t>
            </a:r>
            <a:r>
              <a:rPr lang="en-US" sz="3200" b="1" dirty="0"/>
              <a:t>, which </a:t>
            </a:r>
            <a:r>
              <a:rPr lang="en-US" sz="3200" b="1" u="sng" dirty="0"/>
              <a:t>alternate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between Aramaic &amp; Hebrew. (4:7) 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4A9D224-D685-F966-9EF1-7B7D60019B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19348557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4D600EC-B7D0-B292-D75C-8C6C201CF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8DBD533-6ABB-9AC6-3352-4773B350A1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CD31728-9585-3042-F712-9C4ED704FB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Ezra 4-7 - Five letters written between people in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Jerusalem</a:t>
            </a:r>
            <a:r>
              <a:rPr lang="en-US" sz="3200" b="1" dirty="0"/>
              <a:t> to the King in </a:t>
            </a:r>
            <a:r>
              <a:rPr lang="en-US" sz="3200" b="1" i="1" dirty="0"/>
              <a:t>Persia</a:t>
            </a:r>
            <a:r>
              <a:rPr lang="en-US" sz="3200" b="1" dirty="0"/>
              <a:t>, which </a:t>
            </a:r>
            <a:r>
              <a:rPr lang="en-US" sz="3200" b="1" u="sng" dirty="0"/>
              <a:t>alternate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between Aramaic &amp; Hebrew. (4:7)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Dan 2:4 -- 7:28 (Neb’s dream of the tree and statue 	prophesying coming order of Gentile empires.)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28EF558-7804-D050-407E-8AD7A766831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2038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BDDBC5B-4C6D-04A3-C781-6B4090EAC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06562D6-3A2D-F310-B21C-31FF1F0880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95513B1-4188-B75A-A676-7249E5426C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Ezra 4-7 - Five letters written between people in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Jerusalem</a:t>
            </a:r>
            <a:r>
              <a:rPr lang="en-US" sz="3200" b="1" dirty="0"/>
              <a:t> to the King in </a:t>
            </a:r>
            <a:r>
              <a:rPr lang="en-US" sz="3200" b="1" i="1" dirty="0"/>
              <a:t>Persia</a:t>
            </a:r>
            <a:r>
              <a:rPr lang="en-US" sz="3200" b="1" dirty="0"/>
              <a:t>, which </a:t>
            </a:r>
            <a:r>
              <a:rPr lang="en-US" sz="3200" b="1" u="sng" dirty="0"/>
              <a:t>alternate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between Aramaic &amp; Hebrew. (4:7)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Dan 2:4 -- 7:28 (Neb’s dream of the tree and statue 	prophesying coming order of Gentile empires.)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All in Aramaic because it is intended to be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God’s revelation for the </a:t>
            </a:r>
            <a:r>
              <a:rPr lang="en-US" sz="3200" b="1" u="sng" dirty="0"/>
              <a:t>Gentile</a:t>
            </a:r>
            <a:r>
              <a:rPr lang="en-US" sz="3200" b="1" dirty="0"/>
              <a:t> world powers.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192449C-E19D-6652-B1F8-AB2548E360A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537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9872070-A07E-3309-593C-BFD39EB8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E93482-EC5D-1F14-87FC-0375B25F47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77ADAA7-F337-4A0B-FFC1-428D8A26D4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A 5-step process: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1. </a:t>
            </a:r>
            <a:r>
              <a:rPr lang="en-US" sz="3200" b="1" dirty="0">
                <a:solidFill>
                  <a:srgbClr val="FF7C31"/>
                </a:solidFill>
              </a:rPr>
              <a:t>REVELATION</a:t>
            </a:r>
            <a:r>
              <a:rPr lang="en-US" sz="3200" b="1" dirty="0"/>
              <a:t> - God has made Himself </a:t>
            </a:r>
            <a:r>
              <a:rPr lang="en-US" sz="3200" b="1" u="sng" dirty="0"/>
              <a:t>known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3200" b="1" dirty="0"/>
              <a:t>	No one will discover Him unless God takes </a:t>
            </a:r>
          </a:p>
          <a:p>
            <a:pPr marL="76199" indent="0" algn="l">
              <a:buNone/>
            </a:pPr>
            <a:r>
              <a:rPr lang="en-US" sz="3200" b="1" dirty="0"/>
              <a:t>	the </a:t>
            </a:r>
            <a:r>
              <a:rPr lang="en-US" sz="3200" b="1" u="sng" dirty="0"/>
              <a:t>initiative</a:t>
            </a:r>
            <a:r>
              <a:rPr lang="en-US" sz="3200" b="1" dirty="0"/>
              <a:t>. </a:t>
            </a:r>
          </a:p>
          <a:p>
            <a:pPr marL="76199" indent="0" algn="l">
              <a:buNone/>
            </a:pPr>
            <a:r>
              <a:rPr lang="en-US" sz="800" b="1" dirty="0"/>
              <a:t> </a:t>
            </a:r>
          </a:p>
          <a:p>
            <a:pPr marL="76199" indent="0" algn="l">
              <a:buNone/>
            </a:pPr>
            <a:r>
              <a:rPr lang="en-US" sz="3200" b="1" dirty="0"/>
              <a:t>2. </a:t>
            </a:r>
            <a:r>
              <a:rPr lang="en-US" sz="3200" b="1" dirty="0">
                <a:solidFill>
                  <a:srgbClr val="FF7C31"/>
                </a:solidFill>
              </a:rPr>
              <a:t>INSPIRATION</a:t>
            </a:r>
            <a:r>
              <a:rPr lang="en-US" sz="3200" b="1" dirty="0"/>
              <a:t> - God “</a:t>
            </a:r>
            <a:r>
              <a:rPr lang="en-US" sz="3200" b="1" u="sng" dirty="0"/>
              <a:t>breathed</a:t>
            </a:r>
            <a:r>
              <a:rPr lang="en-US" sz="3200" b="1" dirty="0"/>
              <a:t> out” His message </a:t>
            </a:r>
          </a:p>
          <a:p>
            <a:pPr marL="76199" indent="0" algn="l">
              <a:buNone/>
            </a:pPr>
            <a:r>
              <a:rPr lang="en-US" sz="3200" b="1" dirty="0"/>
              <a:t>	to human authors who wrote it down.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AFF0224-E938-105C-5A78-AF80E89914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4924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52EFD8D-4E9B-96F8-12CC-7FDF780D5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C76F993-CA53-A7D8-7B44-4A418F0FD9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21B4735-D6D9-DF7D-81C0-DDCB92278D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Jer 10 – God speaks to Israel, but wants Israel to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deliver a message to the </a:t>
            </a:r>
            <a:r>
              <a:rPr lang="en-US" sz="3200" b="1" u="sng" dirty="0"/>
              <a:t>nations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</a:t>
            </a:r>
            <a:r>
              <a:rPr lang="en-US" sz="3200" b="1" i="1" dirty="0"/>
              <a:t>Jer 10:10-11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EC84E78-C9AF-AC67-9B31-F188FA55C2B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04474710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BB778BD-9571-1EF2-18A0-ED476F6E3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28A0468-7787-6255-9155-454D094886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0D8F657-31EF-E09B-3488-361736CF97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of Greek?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66ABBF6-C8D5-D7EC-0FCB-5DF02442056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44772918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E791683-A019-D4D7-601A-23D736CD4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90E4801-ED64-3E78-CF29-C0194AD970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41EFF57-36D8-D31A-9253-89ED4F768BA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of Greek?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“Homeric” Greek = </a:t>
            </a:r>
            <a:r>
              <a:rPr lang="en-US" sz="3200" b="1" u="sng" dirty="0"/>
              <a:t>Literary</a:t>
            </a:r>
            <a:r>
              <a:rPr lang="en-US" sz="3200" b="1" dirty="0"/>
              <a:t> - popularized by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Homer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977D4B1-374C-556A-2387-C1F96037CA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2285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753BAA4-4501-D71D-1F53-4B7A74693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F33332C-F2AD-E02F-3E9A-2C48D0C261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143DBE04-91AD-DB56-44D5-3648A7B8F5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of Greek?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“Homeric” Greek = </a:t>
            </a:r>
            <a:r>
              <a:rPr lang="en-US" sz="3200" b="1" u="sng" dirty="0"/>
              <a:t>Literary</a:t>
            </a:r>
            <a:r>
              <a:rPr lang="en-US" sz="3200" b="1" dirty="0"/>
              <a:t> - popularized by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Homer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“Ionic” Greek = </a:t>
            </a:r>
            <a:r>
              <a:rPr lang="en-US" sz="3200" b="1" u="sng" dirty="0"/>
              <a:t>Education</a:t>
            </a:r>
            <a:r>
              <a:rPr lang="en-US" sz="3200" b="1" dirty="0"/>
              <a:t> - used by Herodotus,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father of history, &amp; Hippocrates, father of 		medicine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C30241C-4FD7-3658-350B-5A70A67A797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04441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3715348-CEF2-6338-7F3E-F1ED7A3AB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1805209-1D8E-A477-ADC0-A4EB2AA7C2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AFED148-2A15-322B-537F-19FA9E6AFB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of Greek?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1. “Homeric” Greek = </a:t>
            </a:r>
            <a:r>
              <a:rPr lang="en-US" sz="3200" b="1" u="sng" dirty="0"/>
              <a:t>Literary</a:t>
            </a:r>
            <a:r>
              <a:rPr lang="en-US" sz="3200" b="1" dirty="0"/>
              <a:t> - popularized by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Homer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“Ionic” Greek = </a:t>
            </a:r>
            <a:r>
              <a:rPr lang="en-US" sz="3200" b="1" u="sng" dirty="0"/>
              <a:t>Education</a:t>
            </a:r>
            <a:r>
              <a:rPr lang="en-US" sz="3200" b="1" dirty="0"/>
              <a:t> - used by Herodotus,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father of history, &amp; Hippocrates, father of 		medicine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Used by many of the churches in 				</a:t>
            </a:r>
            <a:r>
              <a:rPr lang="en-US" sz="3200" b="1" u="sng" dirty="0"/>
              <a:t>Asia Minor</a:t>
            </a:r>
            <a:r>
              <a:rPr lang="en-US" sz="3200" b="1" dirty="0"/>
              <a:t>.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177AACB-216A-D9C6-807B-37E30D18D1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9063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8F8E786-5850-84E1-1A86-5FB4AED48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151AAA3-95D4-9664-3D46-1A43593FD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C9156E7-722D-B084-276E-6F26D4C61A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of Greek?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3. “Attic” Greek = </a:t>
            </a:r>
            <a:r>
              <a:rPr lang="en-US" sz="3200" b="1" u="sng" dirty="0"/>
              <a:t>Philosophy</a:t>
            </a:r>
            <a:r>
              <a:rPr lang="en-US" sz="3200" b="1" dirty="0"/>
              <a:t> - the polished Greek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Athens, used by Plato &amp; Aristotle.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FE9BD3D-A425-674D-30CC-98FD6F5BB56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02222367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C87D017-D28A-52BB-2820-B9EA2351E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081B777-A8D8-0A67-33E6-9B493B4B6F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C510865-B803-0812-5F1B-7AF1D376E3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style?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Q: What type of Greek do you suppose God used?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AE91921-B448-651A-A359-B22A22BAFC3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77140777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7F006F6-4FD3-D5F6-85E3-D62ECE314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6C8FA98-C6B8-27DD-6BBE-A2BB12F44B4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C9FC6F4-9DDE-B2D5-2108-2A5C0BDE64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style?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Q: What type of Greek do you suppose God used?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I would suppose God would use the linguistic </a:t>
            </a:r>
            <a:r>
              <a:rPr lang="en-US" sz="3200" b="1" u="sng" dirty="0"/>
              <a:t>best</a:t>
            </a:r>
            <a:r>
              <a:rPr lang="en-US" sz="3200" b="1" dirty="0"/>
              <a:t>!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the most expressive, most dynamic, or most 	  poetic and beautiful style of Greek to express 	  the word of God to man.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5A95D26-19EF-4205-DD35-45958BC43DA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0667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D6D9F15-A392-9A8B-3086-734CEAB8C0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C06EBF5-EFD3-D716-6474-A267B38CE1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76E23C7-8DC2-CBD4-957F-1F07BC0DAB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style?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Q: What type of Greek do you suppose God used?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 I would suppose God would use the linguistic </a:t>
            </a:r>
            <a:r>
              <a:rPr lang="en-US" sz="3200" b="1" u="sng" dirty="0"/>
              <a:t>best</a:t>
            </a:r>
            <a:r>
              <a:rPr lang="en-US" sz="3200" b="1" dirty="0"/>
              <a:t>!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the most expressive, most dynamic, or most 	  poetic and beautiful style of Greek to express 	  the word of God to man.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A: But he he used </a:t>
            </a:r>
            <a:r>
              <a:rPr lang="en-US" sz="3200" b="1" u="sng" dirty="0"/>
              <a:t>koine</a:t>
            </a:r>
            <a:r>
              <a:rPr lang="en-US" sz="3200" b="1" dirty="0"/>
              <a:t> Greek.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DE729D4-EF8E-B221-2991-FB054DDAF31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1510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10325A6-E4D8-3192-CDF0-E9C3A08E9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D870F12-E4AD-F412-AC31-3FD9AD79FF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E832A72-DDA8-12C6-DAE2-C5B4F9B6BB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?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4. “</a:t>
            </a:r>
            <a:r>
              <a:rPr lang="en-US" sz="3200" b="1" dirty="0" err="1"/>
              <a:t>Koine</a:t>
            </a:r>
            <a:r>
              <a:rPr lang="en-US" sz="3200" b="1" dirty="0"/>
              <a:t>” Greek (“koine” = “</a:t>
            </a:r>
            <a:r>
              <a:rPr lang="en-US" sz="3200" b="1" u="sng" dirty="0"/>
              <a:t>common</a:t>
            </a:r>
            <a:r>
              <a:rPr lang="en-US" sz="3200" b="1" dirty="0"/>
              <a:t>”) =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26527E8-C2C7-1F31-3552-6477701C16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17716148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FB5DFE1-208B-E0D9-EBDE-7C172838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C5A2290-8258-0FF5-0AA4-EB0B409F43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CEC6A5-118A-1CB5-AC6D-7D7407B72C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709DEE7-F7E2-0941-797E-466FCD09F9F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17079465"/>
      </p:ext>
    </p:extLst>
  </p:cSld>
  <p:clrMapOvr>
    <a:masterClrMapping/>
  </p:clrMapOvr>
  <p:transition spd="slow">
    <p:wip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B83D71E-7BED-C797-BF62-FDC3B5449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15F9C26-2A97-7EBE-B5BA-2781CBFCD4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50377E2-9E9A-F041-D1E4-F864E4B5F2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?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4. “</a:t>
            </a:r>
            <a:r>
              <a:rPr lang="en-US" sz="3200" b="1" dirty="0" err="1"/>
              <a:t>Koine</a:t>
            </a:r>
            <a:r>
              <a:rPr lang="en-US" sz="3200" b="1" dirty="0"/>
              <a:t>” Greek (“koine” = “</a:t>
            </a:r>
            <a:r>
              <a:rPr lang="en-US" sz="3200" b="1" u="sng" dirty="0"/>
              <a:t>common</a:t>
            </a:r>
            <a:r>
              <a:rPr lang="en-US" sz="3200" b="1" dirty="0"/>
              <a:t>”) = </a:t>
            </a:r>
            <a:r>
              <a:rPr lang="en-US" sz="3200" b="1" u="sng" dirty="0"/>
              <a:t>Market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place</a:t>
            </a:r>
            <a:r>
              <a:rPr lang="en-US" sz="3200" b="1" dirty="0"/>
              <a:t> Greek -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E80A1D8-3308-57B3-17AF-6EFBAB734E0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2070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5E7C1BC-8FDF-0FBF-2FEC-F6260A3FB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D1A1A09-BD7E-67DB-0136-631E5934FC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DB91AF-390B-42E6-8FB6-EF26E0241B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?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4. “</a:t>
            </a:r>
            <a:r>
              <a:rPr lang="en-US" sz="3200" b="1" dirty="0" err="1"/>
              <a:t>Koine</a:t>
            </a:r>
            <a:r>
              <a:rPr lang="en-US" sz="3200" b="1" dirty="0"/>
              <a:t>” Greek (“koine” = “</a:t>
            </a:r>
            <a:r>
              <a:rPr lang="en-US" sz="3200" b="1" u="sng" dirty="0"/>
              <a:t>common</a:t>
            </a:r>
            <a:r>
              <a:rPr lang="en-US" sz="3200" b="1" dirty="0"/>
              <a:t>”) = </a:t>
            </a:r>
            <a:r>
              <a:rPr lang="en-US" sz="3200" b="1" u="sng" dirty="0"/>
              <a:t>Market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place</a:t>
            </a:r>
            <a:r>
              <a:rPr lang="en-US" sz="3200" b="1" dirty="0"/>
              <a:t> Greek - used by the “man on the </a:t>
            </a:r>
            <a:r>
              <a:rPr lang="en-US" sz="3200" b="1" u="sng" dirty="0"/>
              <a:t>street</a:t>
            </a:r>
            <a:r>
              <a:rPr lang="en-US" sz="3200" b="1" dirty="0"/>
              <a:t>.”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25B1661-8CD3-7653-83DD-92A26EC0E32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7121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B54E463-27C0-81A0-4871-880EA6115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E927900-3537-AA09-387C-8FD3F50BC2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664193C-0A89-34D7-5837-2BAB5B0CE2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?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4. “</a:t>
            </a:r>
            <a:r>
              <a:rPr lang="en-US" sz="3200" b="1" dirty="0" err="1"/>
              <a:t>Koine</a:t>
            </a:r>
            <a:r>
              <a:rPr lang="en-US" sz="3200" b="1" dirty="0"/>
              <a:t>” Greek (“koine” = “</a:t>
            </a:r>
            <a:r>
              <a:rPr lang="en-US" sz="3200" b="1" u="sng" dirty="0"/>
              <a:t>common</a:t>
            </a:r>
            <a:r>
              <a:rPr lang="en-US" sz="3200" b="1" dirty="0"/>
              <a:t>”) = </a:t>
            </a:r>
            <a:r>
              <a:rPr lang="en-US" sz="3200" b="1" u="sng" dirty="0"/>
              <a:t>Market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place</a:t>
            </a:r>
            <a:r>
              <a:rPr lang="en-US" sz="3200" b="1" dirty="0"/>
              <a:t> Greek - used by the “man on the </a:t>
            </a:r>
            <a:r>
              <a:rPr lang="en-US" sz="3200" b="1" u="sng" dirty="0"/>
              <a:t>street</a:t>
            </a:r>
            <a:r>
              <a:rPr lang="en-US" sz="3200" b="1" dirty="0"/>
              <a:t>.”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Our estimate of what is best is not always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God’s</a:t>
            </a:r>
            <a:r>
              <a:rPr lang="en-US" sz="3200" b="1" dirty="0"/>
              <a:t> estimation of what is best!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FAC1599-588C-97DF-6E6D-786855B0BBB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3805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906C999-F446-1980-F82C-75707E01F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9773491-FEB0-3E9A-804D-74C967C826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BC743B4-83EC-B48A-9C95-34C4D83E5C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D. The NT language written in Greek, but which </a:t>
            </a:r>
            <a:r>
              <a:rPr lang="en-US" sz="3200" b="1" u="sng" dirty="0"/>
              <a:t>style</a:t>
            </a:r>
            <a:r>
              <a:rPr lang="en-US" sz="3200" b="1" dirty="0"/>
              <a:t>?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4. “</a:t>
            </a:r>
            <a:r>
              <a:rPr lang="en-US" sz="3200" b="1" dirty="0" err="1"/>
              <a:t>Koine</a:t>
            </a:r>
            <a:r>
              <a:rPr lang="en-US" sz="3200" b="1" dirty="0"/>
              <a:t>” Greek (“koine” = “</a:t>
            </a:r>
            <a:r>
              <a:rPr lang="en-US" sz="3200" b="1" u="sng" dirty="0"/>
              <a:t>common</a:t>
            </a:r>
            <a:r>
              <a:rPr lang="en-US" sz="3200" b="1" dirty="0"/>
              <a:t>”) = </a:t>
            </a:r>
            <a:r>
              <a:rPr lang="en-US" sz="3200" b="1" u="sng" dirty="0"/>
              <a:t>Market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place</a:t>
            </a:r>
            <a:r>
              <a:rPr lang="en-US" sz="3200" b="1" dirty="0"/>
              <a:t> Greek - used by the “man on the </a:t>
            </a:r>
            <a:r>
              <a:rPr lang="en-US" sz="3200" b="1" u="sng" dirty="0"/>
              <a:t>street</a:t>
            </a:r>
            <a:r>
              <a:rPr lang="en-US" sz="3200" b="1" dirty="0"/>
              <a:t>.”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Our estimate of what is best is not always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God’s</a:t>
            </a:r>
            <a:r>
              <a:rPr lang="en-US" sz="3200" b="1" dirty="0"/>
              <a:t> estimation of what is best!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What God estimates as “best” is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communicates His word </a:t>
            </a:r>
            <a:r>
              <a:rPr lang="en-US" sz="3200" b="1" i="1" dirty="0"/>
              <a:t>most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effectively</a:t>
            </a:r>
            <a:r>
              <a:rPr lang="en-US" sz="3200" b="1" dirty="0"/>
              <a:t>	for </a:t>
            </a:r>
            <a:r>
              <a:rPr lang="en-US" sz="3200" b="1" i="1" dirty="0"/>
              <a:t>most</a:t>
            </a:r>
            <a:r>
              <a:rPr lang="en-US" sz="3200" b="1" dirty="0"/>
              <a:t> people.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4BB2877-4302-E91F-1DD7-68628361384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7552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3F992BF-08D0-1648-C450-1BDFD491A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8851B64-9297-BD8F-15A6-3C8E44E252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F4D74DB-7052-D933-047D-828CE4B677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D71D0A0-DEA3-02EF-01D9-3727BA455A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59872648"/>
      </p:ext>
    </p:extLst>
  </p:cSld>
  <p:clrMapOvr>
    <a:masterClrMapping/>
  </p:clrMapOvr>
  <p:transition spd="slow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8174CC4-03CF-B017-2EC6-5EBDA1394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9463758-6C89-02C2-226F-9B2F317C51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FCB215B-1B9D-CA57-C3B5-E511530534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When the NT quotes an OT passage,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is the quote in?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D47C82A-DBC7-D0D9-5745-A06FDD6C017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9576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9D27D63F-88E4-E2C0-D1FB-EDF753573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390261A-3965-A64E-806F-EB9788D410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A4CFEFAB-0EB8-FAEE-CF7F-14B8C38C0D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When the NT quotes an OT passage,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is the quote in?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OT is quoted in </a:t>
            </a:r>
            <a:r>
              <a:rPr lang="en-US" sz="3200" b="1" u="sng" dirty="0"/>
              <a:t>Greek</a:t>
            </a:r>
            <a:r>
              <a:rPr lang="en-US" sz="3200" b="1" dirty="0"/>
              <a:t> =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20D6373-6472-317E-C740-4FA4B319D2A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7559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B5E3B55-FD5E-C91F-F4A1-B4D1E66ED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0DF56E7-13A0-DFF7-5981-6412F20009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FCF86FC-E159-C19F-4928-56C9C4DA40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When the NT quotes an OT passage,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is the quote in?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OT is quoted in </a:t>
            </a:r>
            <a:r>
              <a:rPr lang="en-US" sz="3200" b="1" u="sng" dirty="0"/>
              <a:t>Greek</a:t>
            </a:r>
            <a:r>
              <a:rPr lang="en-US" sz="3200" b="1" dirty="0"/>
              <a:t> = so the people of the NT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era could understand OT in their language.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FCFF116-0398-D854-54C4-8165B64C7CC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35352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DEBF3F9-D8ED-3E2F-C440-2AA4289D9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C9F0B84-61DF-475F-829F-EDDF4F7EFA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D050558-86B9-36BF-E48C-381D198948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When the NT quotes an OT passage,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is the quote in?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OT is quoted in </a:t>
            </a:r>
            <a:r>
              <a:rPr lang="en-US" sz="3200" b="1" u="sng" dirty="0"/>
              <a:t>Greek</a:t>
            </a:r>
            <a:r>
              <a:rPr lang="en-US" sz="3200" b="1" dirty="0"/>
              <a:t> = so the people of the NT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era could understand OT in their language.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 1. Most commonly, this is quoted from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Septuagint (LXX) – the </a:t>
            </a:r>
            <a:r>
              <a:rPr lang="en-US" sz="3200" b="1" u="sng" dirty="0"/>
              <a:t>OT</a:t>
            </a:r>
            <a:r>
              <a:rPr lang="en-US" sz="3200" b="1" dirty="0"/>
              <a:t> in </a:t>
            </a:r>
            <a:r>
              <a:rPr lang="en-US" sz="3200" b="1" u="sng" dirty="0"/>
              <a:t>Greek</a:t>
            </a:r>
            <a:r>
              <a:rPr lang="en-US" sz="3200" b="1" dirty="0"/>
              <a:t>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translated ca. 200BC. 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65095C6-DF7D-6C3F-2661-9A1B2D0899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8566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770C459-81DE-633E-AFFC-2411BD2EF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FB4A151-8181-3520-6F14-BEE4985F78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3BEB1B4-0E58-9F07-7264-6554D9D38F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When the NT quotes an OT passage,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is the quote in?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OT is quoted in </a:t>
            </a:r>
            <a:r>
              <a:rPr lang="en-US" sz="3200" b="1" u="sng" dirty="0"/>
              <a:t>Greek</a:t>
            </a:r>
            <a:r>
              <a:rPr lang="en-US" sz="3200" b="1" dirty="0"/>
              <a:t> = so the people of the NT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era could understand OT in their language.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The LXX is a translation that is quite </a:t>
            </a:r>
            <a:r>
              <a:rPr lang="en-US" sz="3200" b="1" u="sng" dirty="0"/>
              <a:t>flawed</a:t>
            </a:r>
            <a:r>
              <a:rPr lang="en-US" sz="3200" b="1" dirty="0"/>
              <a:t> in 	some places.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AD1ECE8-BB97-7F57-6306-9DF63505AAA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5497583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EC6408D-2DA9-213C-CDFC-4F70CD95B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310EDD-06F5-59E5-F9EC-C4272E91D3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D0924D8-1ED3-C0D5-279E-394EC793F5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293A018-57B7-E919-702A-2C7B2D414DA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9296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AF24CD6-4A77-1CE1-042B-403141FE5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8444FF0-9D24-2204-8C7B-D257AF7B7E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67B4F41-3B09-9A71-4F07-CA22460B8A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* </a:t>
            </a:r>
            <a:r>
              <a:rPr lang="en-US" sz="3200" b="1" i="1" dirty="0"/>
              <a:t>Remember, OT written in Hebrew, NT in Greek.</a:t>
            </a: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E. When the NT quotes an OT passage,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language is the quote in?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- OT is quoted in </a:t>
            </a:r>
            <a:r>
              <a:rPr lang="en-US" sz="3200" b="1" u="sng" dirty="0"/>
              <a:t>Greek</a:t>
            </a:r>
            <a:r>
              <a:rPr lang="en-US" sz="3200" b="1" dirty="0"/>
              <a:t> = so the people of the NT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    era could understand OT in their language.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  2. The LXX is a translation that is quite </a:t>
            </a:r>
            <a:r>
              <a:rPr lang="en-US" sz="3200" b="1" u="sng" dirty="0"/>
              <a:t>flawed</a:t>
            </a:r>
            <a:r>
              <a:rPr lang="en-US" sz="3200" b="1" dirty="0"/>
              <a:t> in 	some places. Yet, </a:t>
            </a:r>
            <a:r>
              <a:rPr lang="en-US" sz="3200" b="1" u="sng" dirty="0"/>
              <a:t>Jesus</a:t>
            </a:r>
            <a:r>
              <a:rPr lang="en-US" sz="3200" b="1" dirty="0"/>
              <a:t> quotes commonly from 	the LXX, and he quotes it as the 			“</a:t>
            </a:r>
            <a:r>
              <a:rPr lang="en-US" sz="3200" b="1" u="sng" dirty="0"/>
              <a:t>Word</a:t>
            </a:r>
            <a:r>
              <a:rPr lang="en-US" sz="3200" b="1" dirty="0"/>
              <a:t> of </a:t>
            </a:r>
            <a:r>
              <a:rPr lang="en-US" sz="3200" b="1" u="sng" dirty="0"/>
              <a:t>God</a:t>
            </a:r>
            <a:r>
              <a:rPr lang="en-US" sz="3200" b="1" dirty="0"/>
              <a:t>”!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A4FD2E4-C642-94A3-72B9-3A417A303F2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65463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E8EB860-1F89-475C-0A96-65D6444D8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3D1D9A9-620E-44BB-68AF-D8C18AE4A6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819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Biblical Example of Translation</a:t>
            </a:r>
            <a:endParaRPr sz="36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58CBCA2-0EA3-46BA-2412-20EEBC9F56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F. At Pentecost (Acts 2), The Holy Spirit enabled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apostles to speak in other languages previously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unknown by the apostles for the purpose of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communicating the </a:t>
            </a:r>
            <a:r>
              <a:rPr lang="en-US" sz="3200" b="1" u="sng" dirty="0"/>
              <a:t>gospel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7C0E2DE-0E09-8C0D-BC00-FDB29E8EDB2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2144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FE26414-1513-0E7A-9AAB-E033B7ECC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A2BDCB7-2EFF-5E69-889D-3D762CE33D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Explained by Apostles – 1 Cor 14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35F97ED-0BB9-B8B2-E098-19C83C6AEB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7999333-58FB-CB36-CAE7-7D8EBE39992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313934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5BC3F6C-29D2-40AE-343A-F8EFF055E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778C01A-D192-2F6D-4FA9-8FADF5CFBB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Explained by Apostles – 1 Cor 14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FA83F60-31B0-18EF-997E-BD26E1772D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Paul makes the distinctive point that the main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objective for the use of any spiritual gifts 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edification</a:t>
            </a:r>
            <a:r>
              <a:rPr lang="en-US" sz="3200" b="1" dirty="0"/>
              <a:t>. 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B53A0A8-921A-DDD9-30CF-8E2D77EF108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9319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9FB95A2-64DA-BD28-5CBA-7D19800F3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1682FCA-731B-E7EB-5914-F1F1B8F8466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Explained by Apostles – 1 Cor 14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C93D579-9C6D-E66C-BA66-BB5F9CBC53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“Edification” in the use of tongues 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Understanding</a:t>
            </a:r>
            <a:r>
              <a:rPr lang="en-US" sz="3200" b="1" dirty="0"/>
              <a:t>! - </a:t>
            </a:r>
            <a:r>
              <a:rPr lang="en-US" sz="3200" b="1" i="1" u="sng" dirty="0"/>
              <a:t>14:6-12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978C6E2-46EE-8EF2-4359-BC617DA2EA3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54507094"/>
      </p:ext>
    </p:extLst>
  </p:cSld>
  <p:clrMapOvr>
    <a:masterClrMapping/>
  </p:clrMapOvr>
  <p:transition spd="slow">
    <p:wip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70DDA5A9-ED35-00D3-F1CD-C59A49E42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7AA6530-01DD-FAF8-5BBE-DA17ADA279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Explained by Apostles – 1 Cor 14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47D8F85-98ED-F640-4B55-1AF7C302134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“Edification” in the use of tongues 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Understanding</a:t>
            </a:r>
            <a:r>
              <a:rPr lang="en-US" sz="3200" b="1" dirty="0"/>
              <a:t>! - </a:t>
            </a:r>
            <a:r>
              <a:rPr lang="en-US" sz="3200" b="1" i="1" u="sng" dirty="0"/>
              <a:t>14:6-12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Where there is </a:t>
            </a:r>
            <a:r>
              <a:rPr lang="en-US" sz="3200" b="1" i="1" dirty="0"/>
              <a:t>limited</a:t>
            </a:r>
            <a:r>
              <a:rPr lang="en-US" sz="3200" b="1" dirty="0"/>
              <a:t> understanding, 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there is </a:t>
            </a:r>
            <a:r>
              <a:rPr lang="en-US" sz="3200" b="1" u="sng" dirty="0"/>
              <a:t>limited</a:t>
            </a:r>
            <a:r>
              <a:rPr lang="en-US" sz="3200" b="1" dirty="0"/>
              <a:t> edification.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9DBCDA-A532-A2CE-FC13-A34C4FA7E3E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4802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C8B8CA2-7E54-5129-BF0E-CB265E85B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D35F64B-8691-EF68-5280-F66B3F7BE0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Explained by Apostles – 1 Cor 14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015A959-0248-E800-7851-C30F9C95BF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B. “Edification” in the use of tongues is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Understanding</a:t>
            </a:r>
            <a:r>
              <a:rPr lang="en-US" sz="3200" b="1" dirty="0"/>
              <a:t>! - </a:t>
            </a:r>
            <a:r>
              <a:rPr lang="en-US" sz="3200" b="1" i="1" u="sng" dirty="0"/>
              <a:t>14:6-12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1. Where there is </a:t>
            </a:r>
            <a:r>
              <a:rPr lang="en-US" sz="3200" b="1" i="1" dirty="0"/>
              <a:t>limited</a:t>
            </a:r>
            <a:r>
              <a:rPr lang="en-US" sz="3200" b="1" dirty="0"/>
              <a:t> understanding, 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there is </a:t>
            </a:r>
            <a:r>
              <a:rPr lang="en-US" sz="3200" b="1" u="sng" dirty="0"/>
              <a:t>limited</a:t>
            </a:r>
            <a:r>
              <a:rPr lang="en-US" sz="3200" b="1" dirty="0"/>
              <a:t> edification.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8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2. </a:t>
            </a:r>
            <a:r>
              <a:rPr lang="en-US" sz="3200" b="1" u="sng" dirty="0"/>
              <a:t>No one </a:t>
            </a:r>
            <a:r>
              <a:rPr lang="en-US" sz="3200" b="1" dirty="0"/>
              <a:t>is edified by what he doesn’t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understand. Ex/ musical instruments.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5C573071-91DC-ABB9-5250-4D049DF7EA9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80664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C15EB1F-C334-62CA-3A90-407D178DF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C7E1728-DEF3-1EA2-EA7E-2862949FBC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Explained by Apostles – 1 Cor 14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344A199-9550-B943-5C8B-57E95A95AC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C. Barriers to understanding should be </a:t>
            </a:r>
            <a:r>
              <a:rPr lang="en-US" sz="3200" b="1" u="sng" dirty="0"/>
              <a:t>removed</a:t>
            </a:r>
            <a:r>
              <a:rPr lang="en-US" sz="3200" b="1" dirty="0"/>
              <a:t> 	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– 14:16-19.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FCB7152-52CB-0E02-B0A9-53A30CEE0B0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63979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0F0DC8B-C75E-EACF-98E0-084EAE20D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EBE37A4-79E2-C6F0-3C09-E640F6FC08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382696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Summary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EADE26C-60D4-367E-1E20-23AC559DB8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lvl="0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282BE89-8FAB-EC34-D2E5-55E2A02B09A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215510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4200141A-00CE-B0BB-5B5E-0EA01FDC8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AA175E1-29DD-A3CB-A0C7-1E7F52A9B7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382696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Summary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1B6C888-6AAA-AE24-16DA-72FE2FC335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God created man with linguistic ability so we could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communicate with our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7EB8D708-CC18-3875-8491-66F7FF27426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5849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C9355A1-BA0A-E3AF-9293-7767F187B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8CDDBB2-D2F6-25E2-B316-FD516299BA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 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CE389E9-E696-2EA7-2BE0-DE6C40F627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226" y="1822517"/>
            <a:ext cx="8829775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 algn="l">
              <a:buNone/>
            </a:pPr>
            <a:r>
              <a:rPr lang="en-US" sz="3200" b="1" dirty="0"/>
              <a:t>3. </a:t>
            </a:r>
            <a:r>
              <a:rPr lang="en-US" sz="3200" b="1" dirty="0">
                <a:solidFill>
                  <a:srgbClr val="FF7C31"/>
                </a:solidFill>
              </a:rPr>
              <a:t>CANONIZATION</a:t>
            </a:r>
            <a:r>
              <a:rPr lang="en-US" sz="3200" b="1" dirty="0"/>
              <a:t> -   process by which believers </a:t>
            </a:r>
          </a:p>
          <a:p>
            <a:pPr marL="76199" indent="0" algn="l">
              <a:buNone/>
            </a:pPr>
            <a:r>
              <a:rPr lang="en-US" sz="3200" b="1" dirty="0"/>
              <a:t>		came to </a:t>
            </a:r>
            <a:r>
              <a:rPr lang="en-US" sz="3200" b="1" u="sng" dirty="0"/>
              <a:t>recognize</a:t>
            </a:r>
            <a:r>
              <a:rPr lang="en-US" sz="3200" b="1" dirty="0"/>
              <a:t> what books have the </a:t>
            </a:r>
          </a:p>
          <a:p>
            <a:pPr marL="76199" indent="0" algn="l">
              <a:buNone/>
            </a:pPr>
            <a:r>
              <a:rPr lang="en-US" sz="3200" b="1" dirty="0"/>
              <a:t>		quality of inspiration.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4. </a:t>
            </a:r>
            <a:r>
              <a:rPr lang="en-US" sz="3200" b="1" dirty="0">
                <a:solidFill>
                  <a:srgbClr val="FF7C31"/>
                </a:solidFill>
              </a:rPr>
              <a:t>TRANSLATION</a:t>
            </a:r>
            <a:r>
              <a:rPr lang="en-US" sz="3200" b="1" dirty="0"/>
              <a:t> - God's word is written in my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own</a:t>
            </a:r>
            <a:r>
              <a:rPr lang="en-US" sz="3200" b="1" dirty="0"/>
              <a:t> language so I too can know God.</a:t>
            </a:r>
          </a:p>
          <a:p>
            <a:pPr marL="76199" indent="0" algn="l">
              <a:buNone/>
            </a:pPr>
            <a:endParaRPr lang="en-US" sz="800" b="1" dirty="0"/>
          </a:p>
          <a:p>
            <a:pPr marL="76199" indent="0" algn="l">
              <a:buNone/>
            </a:pPr>
            <a:r>
              <a:rPr lang="en-US" sz="3200" b="1" dirty="0"/>
              <a:t>5. </a:t>
            </a:r>
            <a:r>
              <a:rPr lang="en-US" sz="3200" b="1" dirty="0">
                <a:solidFill>
                  <a:srgbClr val="FF7C31"/>
                </a:solidFill>
              </a:rPr>
              <a:t>INTERPRETATION</a:t>
            </a:r>
            <a:r>
              <a:rPr lang="en-US" sz="3200" b="1" dirty="0"/>
              <a:t> - someone helps me </a:t>
            </a:r>
          </a:p>
          <a:p>
            <a:pPr marL="76199" indent="0" algn="l">
              <a:buNone/>
            </a:pPr>
            <a:r>
              <a:rPr lang="en-US" sz="3200" b="1" dirty="0"/>
              <a:t>		</a:t>
            </a:r>
            <a:r>
              <a:rPr lang="en-US" sz="3200" b="1" u="sng" dirty="0"/>
              <a:t>understand</a:t>
            </a:r>
            <a:r>
              <a:rPr lang="en-US" sz="3200" b="1" dirty="0"/>
              <a:t> things about God and </a:t>
            </a:r>
          </a:p>
          <a:p>
            <a:pPr marL="76199" indent="0" algn="l">
              <a:buNone/>
            </a:pPr>
            <a:r>
              <a:rPr lang="en-US" sz="3200" b="1" dirty="0"/>
              <a:t>		his word. </a:t>
            </a:r>
          </a:p>
          <a:p>
            <a:pPr>
              <a:spcBef>
                <a:spcPts val="1000"/>
              </a:spcBef>
            </a:pPr>
            <a:endParaRPr sz="4267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AEA5D2-BBAD-C030-A316-17E612A63A9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699781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8E8C4C8-BA70-23B7-7D2C-37BE4AF7C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8B9C7B0-3481-13DB-FC3F-E98FADECAA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382696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Summary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E3D3FC5-0309-F8B2-E4F4-F0EF349F27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God created man with linguistic ability so we could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communicate with our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lvl="0" indent="0">
              <a:buClr>
                <a:schemeClr val="accent5"/>
              </a:buClr>
              <a:buNone/>
            </a:pPr>
            <a:endParaRPr lang="en-US" sz="800" b="1" dirty="0"/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In all languages which the Bible employs, God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speaks to people in the language they all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understand</a:t>
            </a:r>
            <a:r>
              <a:rPr lang="en-US" sz="3200" b="1" dirty="0"/>
              <a:t>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E9DB4E7-045C-E11E-75AC-EC55C9A5F0F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26697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B296876-E5D5-37E2-8DF7-22D3C0349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B95E6B8-9AE3-CD86-B9B1-606FB3C6A02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1382696" y="681968"/>
            <a:ext cx="891143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Summary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47A38FB-3768-2F0A-33BA-7D80B479B3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God created man with linguistic ability so we could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communicate with our </a:t>
            </a:r>
            <a:r>
              <a:rPr lang="en-US" sz="3200" b="1" u="sng" dirty="0"/>
              <a:t>Creator</a:t>
            </a:r>
            <a:r>
              <a:rPr lang="en-US" sz="3200" b="1" dirty="0"/>
              <a:t>. </a:t>
            </a:r>
          </a:p>
          <a:p>
            <a:pPr marL="76199" lvl="0" indent="0">
              <a:buClr>
                <a:schemeClr val="accent5"/>
              </a:buClr>
              <a:buNone/>
            </a:pPr>
            <a:endParaRPr lang="en-US" sz="800" b="1" dirty="0"/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In all languages which the Bible employs, God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speaks to people in the language they all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understand</a:t>
            </a:r>
            <a:r>
              <a:rPr lang="en-US" sz="3200" b="1" dirty="0"/>
              <a:t>.</a:t>
            </a:r>
          </a:p>
          <a:p>
            <a:pPr marL="76199" lvl="0" indent="0">
              <a:buClr>
                <a:schemeClr val="accent5"/>
              </a:buClr>
              <a:buNone/>
            </a:pPr>
            <a:endParaRPr lang="en-US" sz="800" b="1" dirty="0"/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So, the Divine Example teaches us the </a:t>
            </a:r>
            <a:r>
              <a:rPr lang="en-US" sz="3200" b="1" u="sng" dirty="0"/>
              <a:t>necessity</a:t>
            </a:r>
            <a:r>
              <a:rPr lang="en-US" sz="3200" b="1" dirty="0"/>
              <a:t> of </a:t>
            </a:r>
          </a:p>
          <a:p>
            <a:pPr marL="76199" lvl="0" indent="0">
              <a:buClr>
                <a:schemeClr val="accent5"/>
              </a:buClr>
              <a:buNone/>
            </a:pPr>
            <a:r>
              <a:rPr lang="en-US" sz="3200" b="1" dirty="0"/>
              <a:t>	translation.</a:t>
            </a:r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 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 </a:t>
            </a:r>
            <a:endParaRPr lang="en-US" sz="3200" b="1" i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DC5F8DC-51CF-50F6-463D-12C793860FB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4707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C0A3D0D0-E80C-84AF-0634-88DBDFB2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5B40698C-5AA9-1820-AA0A-4E4E17C3FE8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</a:t>
            </a:r>
            <a:br>
              <a:rPr lang="en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Translation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94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27EDE3-C19F-D9F9-0ED5-B74F5F16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05F11D-B164-2E17-DFE2-25271650CB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94F2493-D3D6-10F5-DBE7-A09CA2B00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9C362C9-A84A-4575-B0C8-5AE06A6206C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20739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07BDE8F-D30A-CCCC-8EB8-D7AA095F7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61B8D52-76E6-97E5-7EED-7DD1505C83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666071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History of Human Speech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8F4C456-7383-1CEA-ECC6-AEA99AAD3C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A. Origin of Language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98E202A-D3B3-A3AD-321B-69607F2D32E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8701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ate blue - orange rib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7017</TotalTime>
  <Words>3298</Words>
  <Application>Microsoft Office PowerPoint</Application>
  <PresentationFormat>On-screen Show (4:3)</PresentationFormat>
  <Paragraphs>638</Paragraphs>
  <Slides>72</Slides>
  <Notes>72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72</vt:i4>
      </vt:variant>
    </vt:vector>
  </HeadingPairs>
  <TitlesOfParts>
    <vt:vector size="84" baseType="lpstr">
      <vt:lpstr>Aptos</vt:lpstr>
      <vt:lpstr>Arial</vt:lpstr>
      <vt:lpstr>Arvo</vt:lpstr>
      <vt:lpstr>Calibri</vt:lpstr>
      <vt:lpstr>Cambria</vt:lpstr>
      <vt:lpstr>Roboto</vt:lpstr>
      <vt:lpstr>Roboto Condensed</vt:lpstr>
      <vt:lpstr>Roboto Condensed Light</vt:lpstr>
      <vt:lpstr>Times New Roman</vt:lpstr>
      <vt:lpstr>Wingdings</vt:lpstr>
      <vt:lpstr>Salerio template</vt:lpstr>
      <vt:lpstr>Slate blue - orange ribbon</vt:lpstr>
      <vt:lpstr>How We Got  Our Bible - Translation</vt:lpstr>
      <vt:lpstr>How We Got Our Bible </vt:lpstr>
      <vt:lpstr>How We Got Our Bible </vt:lpstr>
      <vt:lpstr>How We Got Our Bible </vt:lpstr>
      <vt:lpstr>How We Got Our Bible </vt:lpstr>
      <vt:lpstr>How We Got Our Bible </vt:lpstr>
      <vt:lpstr>How We Got Our Bible 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History of Human Speech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Biblical Example of Translation</vt:lpstr>
      <vt:lpstr>Explained by Apostles – 1 Cor 14</vt:lpstr>
      <vt:lpstr>Explained by Apostles – 1 Cor 14</vt:lpstr>
      <vt:lpstr>Explained by Apostles – 1 Cor 14</vt:lpstr>
      <vt:lpstr>Explained by Apostles – 1 Cor 14</vt:lpstr>
      <vt:lpstr>Explained by Apostles – 1 Cor 14</vt:lpstr>
      <vt:lpstr>Explained by Apostles – 1 Cor 14</vt:lpstr>
      <vt:lpstr>Summary</vt:lpstr>
      <vt:lpstr>Summary</vt:lpstr>
      <vt:lpstr>Summary</vt:lpstr>
      <vt:lpstr>Summary</vt:lpstr>
      <vt:lpstr>How We Got  Our Bible - Translation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- Translation</dc:title>
  <dc:creator>Paul Vanaman</dc:creator>
  <cp:lastModifiedBy>MRMS Admin</cp:lastModifiedBy>
  <cp:revision>43</cp:revision>
  <dcterms:created xsi:type="dcterms:W3CDTF">2025-08-28T16:56:42Z</dcterms:created>
  <dcterms:modified xsi:type="dcterms:W3CDTF">2026-02-05T16:57:35Z</dcterms:modified>
</cp:coreProperties>
</file>