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91" r:id="rId2"/>
  </p:sldMasterIdLst>
  <p:notesMasterIdLst>
    <p:notesMasterId r:id="rId77"/>
  </p:notesMasterIdLst>
  <p:sldIdLst>
    <p:sldId id="257" r:id="rId3"/>
    <p:sldId id="7166" r:id="rId4"/>
    <p:sldId id="7168" r:id="rId5"/>
    <p:sldId id="7169" r:id="rId6"/>
    <p:sldId id="7170" r:id="rId7"/>
    <p:sldId id="7167" r:id="rId8"/>
    <p:sldId id="7171" r:id="rId9"/>
    <p:sldId id="7321" r:id="rId10"/>
    <p:sldId id="7415" r:id="rId11"/>
    <p:sldId id="7416" r:id="rId12"/>
    <p:sldId id="7417" r:id="rId13"/>
    <p:sldId id="7418" r:id="rId14"/>
    <p:sldId id="7419" r:id="rId15"/>
    <p:sldId id="7420" r:id="rId16"/>
    <p:sldId id="7421" r:id="rId17"/>
    <p:sldId id="7422" r:id="rId18"/>
    <p:sldId id="7423" r:id="rId19"/>
    <p:sldId id="7424" r:id="rId20"/>
    <p:sldId id="7425" r:id="rId21"/>
    <p:sldId id="7426" r:id="rId22"/>
    <p:sldId id="7427" r:id="rId23"/>
    <p:sldId id="7428" r:id="rId24"/>
    <p:sldId id="7430" r:id="rId25"/>
    <p:sldId id="7431" r:id="rId26"/>
    <p:sldId id="7429" r:id="rId27"/>
    <p:sldId id="7432" r:id="rId28"/>
    <p:sldId id="7433" r:id="rId29"/>
    <p:sldId id="7434" r:id="rId30"/>
    <p:sldId id="7435" r:id="rId31"/>
    <p:sldId id="7436" r:id="rId32"/>
    <p:sldId id="7437" r:id="rId33"/>
    <p:sldId id="7438" r:id="rId34"/>
    <p:sldId id="7439" r:id="rId35"/>
    <p:sldId id="7440" r:id="rId36"/>
    <p:sldId id="7441" r:id="rId37"/>
    <p:sldId id="7442" r:id="rId38"/>
    <p:sldId id="7443" r:id="rId39"/>
    <p:sldId id="7444" r:id="rId40"/>
    <p:sldId id="7445" r:id="rId41"/>
    <p:sldId id="7446" r:id="rId42"/>
    <p:sldId id="7447" r:id="rId43"/>
    <p:sldId id="7448" r:id="rId44"/>
    <p:sldId id="7449" r:id="rId45"/>
    <p:sldId id="7450" r:id="rId46"/>
    <p:sldId id="7451" r:id="rId47"/>
    <p:sldId id="319" r:id="rId48"/>
    <p:sldId id="317" r:id="rId49"/>
    <p:sldId id="7452" r:id="rId50"/>
    <p:sldId id="7453" r:id="rId51"/>
    <p:sldId id="7454" r:id="rId52"/>
    <p:sldId id="7455" r:id="rId53"/>
    <p:sldId id="7456" r:id="rId54"/>
    <p:sldId id="7457" r:id="rId55"/>
    <p:sldId id="7458" r:id="rId56"/>
    <p:sldId id="7459" r:id="rId57"/>
    <p:sldId id="7460" r:id="rId58"/>
    <p:sldId id="7461" r:id="rId59"/>
    <p:sldId id="7462" r:id="rId60"/>
    <p:sldId id="7463" r:id="rId61"/>
    <p:sldId id="7464" r:id="rId62"/>
    <p:sldId id="7465" r:id="rId63"/>
    <p:sldId id="7466" r:id="rId64"/>
    <p:sldId id="7467" r:id="rId65"/>
    <p:sldId id="7468" r:id="rId66"/>
    <p:sldId id="7469" r:id="rId67"/>
    <p:sldId id="7470" r:id="rId68"/>
    <p:sldId id="7825" r:id="rId69"/>
    <p:sldId id="7826" r:id="rId70"/>
    <p:sldId id="7472" r:id="rId71"/>
    <p:sldId id="7473" r:id="rId72"/>
    <p:sldId id="7474" r:id="rId73"/>
    <p:sldId id="7475" r:id="rId74"/>
    <p:sldId id="7476" r:id="rId75"/>
    <p:sldId id="7477" r:id="rId7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846"/>
    <p:restoredTop sz="94643"/>
  </p:normalViewPr>
  <p:slideViewPr>
    <p:cSldViewPr snapToGrid="0">
      <p:cViewPr varScale="1">
        <p:scale>
          <a:sx n="134" d="100"/>
          <a:sy n="134" d="100"/>
        </p:scale>
        <p:origin x="25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viewProps" Target="view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theme" Target="theme/theme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6160D-2DE4-3745-BD23-27CEFFBCC2F5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965791-3CE4-6A45-92D6-14D9BC1D0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8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C1B801A-D0D8-03A7-051F-2C26545A9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B6599CF-14E5-0A15-4E35-6E05FAACAE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E997D57-C0BA-451D-4312-BA52BAD60E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89093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D0477A3-E6B8-AEC2-D88C-9B4142674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3E5057F-3CFB-3D16-6B57-C8D9E99CD9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1D57DD6-F6D9-A3B4-089E-82FDE7DC75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0595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D6B07B3-92F9-CC34-9CBC-73D63D70A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604515B-811A-B6C4-AD3A-24401F2E63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92432AD-74E2-131E-3C5E-7A6BCBAC81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51297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0BAC4E1-31E1-C5D8-1D2E-5F6716B31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13D540A-48E5-DAA5-996D-874B3EC1D6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1E6CC68-27CC-F908-D5E9-532084785D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519227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BDF78EB-1A95-DAD0-B892-C980CC0CC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AC0457F-666A-B85E-FFFB-6F50FCDCB6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E0E6623-90C7-7DAE-4677-A10A27E9A3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533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627AB36-C5D2-C241-9CFC-C4E5AFF34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C30F805-565B-5A7B-2D3A-3BD7024446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25AC6EF-A11E-2694-2D92-45C584DE58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512617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A33CCC6-208D-2587-FFD0-2211BC721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2EE3D0B-FD1A-9E37-E4BD-610739E705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5539C74-2517-8110-5C86-4DF4BE0EFE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92729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844FA77-0B99-3092-0386-E643D4397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40999D9-8393-B980-83DF-9E08CAED3F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C080FCB-B134-B04D-53FA-DF7A57C9CE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606310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36B21B7-69DC-00C2-CEA1-B59F5F091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884D01E-1C59-3C7F-C1A9-B1B4CAC919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D8FCEFD-177E-E5D9-C457-4F331A3669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8583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3EB6DFF-621D-B5AB-8EF9-223C31475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82FC707-AA06-CE24-420D-B04AFD429E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1C37881-08D9-2A81-CD81-157BD568BF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6982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9653449-D682-A110-2D74-150E2A76E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1356BE9-6180-1132-1B3E-2E6380AC83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E785258-2FD0-9B9B-D7FA-03313A6B78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95793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AE57B1E-4877-500A-BD70-A273FF76A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7A609E6-8483-7BF4-D42B-1DDC4F7F4E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B6B53EC-5166-0696-2380-4029D35646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10159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AAB0FC2-1539-19B0-11B6-13D4DDEC1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5003F81-A23B-8B5A-D0D5-81C90AA911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7DF4971-4FA4-26D4-9D71-56BE6408767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2608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F476404-EBB2-CFFC-F786-1A4611322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988109C-5EEC-811C-4866-9384CEDF7D7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F7CABF9-4D62-FA3F-0A59-0FD260B58F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31890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2738019-F117-9D26-9463-45B4C70C4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A35CCB1-BE42-9914-4175-A76FD8FAB2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34BD52C-BF1D-FAD0-A0C9-340C56B1E4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63836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0A89848-2ADC-3FC6-FE1B-8FB907461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C1410EC-8D79-D0C9-FFA4-5BF51620EA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B3E257B-FDB7-1B5E-5986-3FE12BB64F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67679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A25ED86-65B7-FE5D-CDA8-9F9D698A4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3DE7702-A51D-DDC0-42A9-38CC7E06F2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4A82643-1696-D593-5F78-98ED4A4CED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26223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73C334B-130D-DAF1-BAF7-380C85C6A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6285E57-E6FC-CA55-6E18-ED5BC3EB98E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2EE3628-DE30-F644-5540-C45398F5FC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508813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A32DC68-E13C-7725-0936-E72DED66C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365A849-B75A-F316-48D3-6A06062F5C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55E780A-AC98-CF8F-19C2-92E79660C6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01811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53CB28D-D130-6BE5-E90C-C1483FE00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180EE76-CC0B-CE0D-833F-16DCEF88E0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51805E2-0032-3066-0951-2D36D588D9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511766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35E6B80-AE32-877A-0F2D-079CAB399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2A09E28-5598-2AEE-F75F-05F704CEB0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89CE854-0FAC-82A1-71FB-4BD5F39418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405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22159C7-D680-8879-3700-E9D286D41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F221A07-37F0-B9B4-58B0-2EDBA673FE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37B6ED3-9B41-8641-275B-D7B9594FA2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620348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000B220-A87E-900E-08FB-11B578447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A62C9A2-1696-1A24-2C5A-1E652EBB7E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593978D-DEE9-D1BC-7353-E6EFA92B7D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3355838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B0344BC-9FFE-531E-BDE4-A72775BA7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53086CB-E89B-58EC-0F0D-65F929C9CE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11CF75F-F578-972A-9604-D589C92869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363261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70145DF-D558-1049-0E4A-921FCDE3A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E7E545C-2579-C5B5-2D78-577218442B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F6622F8-6CB8-56CA-8DE1-99AC582ABC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91296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53CE431-2EA2-648D-E675-EE22C9487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E76B503-B602-934D-F657-3CE7DF4163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B1D6DDE-2713-55FF-B919-6D525B195B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368806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0F745C4-83FF-20D4-F6DB-5B85F9F21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FD518B4-79B8-7722-F576-E50A09026CA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89C29AF-98FA-2E0D-BC92-1A6ADFF70F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497746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987C3C1-E131-038D-FFE7-85FD70F47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BC49C4F-CD74-DC6A-D377-9FD24AAFCB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EF4B2E3-D7C4-806A-5CF5-645DF28364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509528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F9BF966-27ED-3837-15E2-DB9380D10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0AC4D93-BDCB-BEA0-038D-03CD52B511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BA73336-422B-1D2D-C4BC-D384A18734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4761914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842055C-A299-2D64-E2BD-B9930A2122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878E5C4-D912-6470-10D1-473327AB6C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37D3BC1-30F7-0889-A460-45F587AEF0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309714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6A78EF5-AA32-7DA2-B562-2A87E8306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42B84D0-3BCB-93E1-B225-A2C9FFECFC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852D19A-9112-DFA9-2640-3A4B19D03B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741747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F08DC7B-DA02-6063-A779-57A746ABE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A68FBEE-59A5-FB61-72D3-5C34E0D8EE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446324A-031E-E4DD-DB1A-F8FDC30D39D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6491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C5A478E-05CF-1F75-A145-BE7340831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3243860-C4F5-CCD8-EC81-52987782AB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D9705A4-49AE-797F-A83B-041314C152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611445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A884C35-9DC0-B54A-5352-799DDE512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64BC60B-823E-7FAF-FDAD-3AFD9842A6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675FF96-EBD2-B665-8B11-9396B32D78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449613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4831838-BACB-98DC-7720-6EF702FAD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30D5C99-6420-DF99-0F72-CB6525A277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0A1B498-FC34-23AF-1A39-687C0DAB15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759601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B5EA59F-9F9E-BF74-5074-CF863F4AD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3082E42-8102-D3DF-2A6D-28894A59C3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557D041-3753-84EF-FDF9-A01A2F7FBD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26072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09C9D6D-5C53-1FE1-499B-10214D3B4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5F467E0-B012-4217-2503-2AAE5D2B52E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B15ED5D-7BEF-AB95-E1B0-E4F1A9D3E1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808017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EE9C7FF-5FBD-D497-0FB1-FFC16A112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FAE4682-9014-477C-3D38-35DB031AA3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13C479B-AC5D-715A-C981-AD32285C20B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365073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3EAE3A1-6802-803D-59E4-BB5A7509E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4D512EF-95A5-B910-8DE3-5FA757C457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8743D25-84C8-F835-B344-3F58C28084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669529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7EB090A-4AC2-25B5-48DF-442F520A6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7162AD0-ACAF-447F-E0EE-B23B490D55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CE812B1-E22E-D040-B4B1-A738D833703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451661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B752951-1D0A-5F20-AF09-CC654D92E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66B7010-1E2B-E2B1-C745-40453943D0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BBAB4AB-C0F4-5BDD-35E2-1803A69055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570101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042B124-D8F8-E286-7E19-4E04F4335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B0A85DE-01C1-E9FA-57DE-185B42AD3D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8A047A8-BBFD-3C00-988A-5B3605FBDA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188269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9B7C01E-2401-08FE-E0C4-DEFB8AE50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B4403A8-1DB0-D2F3-786D-033E5EC4E6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37C4BBE-CACE-A656-8D9B-62566B6E80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23137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245C768-BA34-44FF-BD8D-C0DF1B881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3043574-68A2-72E3-1167-70795534C5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7268271-504A-0862-5D86-5E345EDB29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667723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E88AD3B-8836-A325-4EF5-4EFF19422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5750EB7-D07E-D446-9347-BBC09AE36F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3BA28EB-33AC-041D-9F22-FA700092ED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29359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7F72DF8-5A64-B6E9-4286-7D7CBFA8E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D00E632-AD50-00BF-E36A-C2975D9F673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E8B9874-EF48-16FA-9054-96B7F051CF2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0983218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6179D66-0DC2-986B-5987-917CB2381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6500E2B-1640-E75C-4EB2-50B8D867A0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E21229C-4A68-B4A2-FFBB-8AC4683087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182884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8FE5B3F-DA78-8A6E-5D81-93A3A828F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37A46DD-F1CF-D612-C1A1-DB1877AC32D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23212A9-3A17-4B1D-8BA2-6B221C0C39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188134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FA85A74-D3E7-0759-8FB8-8D0DA3ADF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A403B80-E6B7-9C5E-E653-61CE153DA0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6F3F68A-8B6C-9AC4-9079-8040DA40C9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305949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C46A67E-341A-A6E1-BEE6-4D807132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5B7E7B6-B666-75F0-5A69-10BF537DCD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CB8424F-11BB-A427-7F8C-62C946D913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9405365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3D3CBA6-48E4-F986-A176-BA8A26F27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5C0E08F-4D28-4324-5D62-3F89240C4D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5666CE1-916B-59A8-C350-ABE6D4DFFF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624543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97F897C-6CE1-4253-A01E-D6CCBE119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AD01A77-C669-806B-7C1D-2AB1E31C65A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1AFCCFB-1FBD-6258-FF83-154EF93330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5389475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B340BA2-5F86-C1E6-0285-1700CDC9D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5FCCD80-0186-4646-85C6-E6085DD239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E28B389-FB4E-EF29-68DE-2FE617C254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021486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8E14D49-35D3-ADA2-FCD9-0E0BAC5F7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38FD402-426E-3E1F-7BBF-6D490A3548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DA9F6F2-7D21-AD30-A89C-452BD7CEA8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75247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3806E86-49F8-6A72-AF46-58D9C35A8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3F97790-BE32-865E-4F30-5211124218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A224A48-E0BF-91AE-4493-367611BA52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774850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FCCF956-9F4C-323A-7719-5ECD911C0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77ABB90-6256-BA10-4B3E-81BFFEDA19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5B4CA16-B7BC-75CA-DD19-FA5188D6C3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592415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7B1FF4F-CB23-1F4B-406C-A175817BE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8B8D349-DDFB-32C7-3AFE-30915434DE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36CF53B-6BF4-CFEB-397D-3A8F478121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464236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E08C9F9-B7B2-1E6F-B7EC-16CCBA06B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4AB22D6-C4B2-A97D-3D29-D7582DB234F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711EA78-305D-3A6F-901C-F70F1369B79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026767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B85C53D-757B-C829-417E-218778113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B226E0F-02A6-2CE1-7AB4-1BDC86C92F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E56179F-4550-A2DE-5CF7-D23509CEA0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136778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6887DAB-BED7-F2F4-DBF4-D2BE66919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A1B41BA-6A50-AFCC-2C80-2889899A71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1DBEA63-4444-E7D5-9B9C-7366B8F73A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2141845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29DB50B-6F44-679E-A320-872C7F88A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4226AA8-1F1C-C437-7F18-C92E57DED7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3AA0232-7373-514D-E797-2638DDCC78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8032230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AC85CEA-AFF7-6006-86B3-D0E16C0C0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7FEC296-3EDB-1B29-335D-A6B95B1AFF5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208ECE4-1F4B-B02F-ED95-E00C8652A0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53104534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F59656C-BE89-A614-49E4-C0F083C3A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0D0E8AC-6513-B02B-D7A4-EC53074228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B975B51-35A5-0F73-7004-DE5FA432D4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7031832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741E7D8-113F-D4F1-3181-F704CD3B7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04472AF-9A86-6021-FCC0-1772D9CE974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4800C66-0106-1591-521F-82F676795B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9140955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5985144-B585-3D00-1A3F-0CD77BED3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203274A-FDC4-C212-9631-85F026AAC3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20375B4-AEC7-88EA-BC54-BDC675E2B8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482581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E60CDE1-5922-DAB3-6D8E-FB03C8463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8FE5DB6-F896-BA9B-787D-A9BE00E70B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E2F71D2-3DEC-BF4A-3E3B-9DE7176DC3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223501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7234FDF-E388-B4D5-D326-B6A726069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05573B8-0085-D6D8-EB50-4BB0AAFA2A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8545D5A-3E53-B9CE-35EC-037D0670FF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5984545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380751C-F804-775E-7D8B-08ECD96F9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C1024D2-AC39-D923-A91E-A0B8638867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4916EED-E256-4947-2FAD-89D5B2AE28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9951026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>
          <a:extLst>
            <a:ext uri="{FF2B5EF4-FFF2-40B4-BE49-F238E27FC236}">
              <a16:creationId xmlns:a16="http://schemas.microsoft.com/office/drawing/2014/main" id="{162B2E72-D51C-4269-8CAA-87F24093A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>
            <a:extLst>
              <a:ext uri="{FF2B5EF4-FFF2-40B4-BE49-F238E27FC236}">
                <a16:creationId xmlns:a16="http://schemas.microsoft.com/office/drawing/2014/main" id="{A3AD7822-7881-2510-17EE-FCF1FCBE21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>
            <a:extLst>
              <a:ext uri="{FF2B5EF4-FFF2-40B4-BE49-F238E27FC236}">
                <a16:creationId xmlns:a16="http://schemas.microsoft.com/office/drawing/2014/main" id="{290E7E50-DDD8-A0E8-943D-B792188FEF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77868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4F2C856-E836-BD18-54C2-DA38D9E64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0E275AD-0A5D-9272-B255-F16C3903B5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FD510FE-1E00-DBB6-1988-7BBAE528EE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84531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7D7CDC0-880D-8274-ADB9-C1AFE2D06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7BB7FEF-6316-141E-8CD0-640F21E931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0513189-5C4A-80CB-8450-0F4A654EFE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624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5704465"/>
            <a:ext cx="5480829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1" y="1454333"/>
            <a:ext cx="53679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4464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10B665-DC8D-1156-CF63-75ABD30CB1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03E0AF-0CA2-D7B6-DC46-893E6D3BB4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252801-68E8-BF0B-73D6-C183A761F1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AC3D2A-2040-AF45-80A3-A1021EC52D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2997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7D9D102-3332-29AC-058B-1074E9ABED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F20F873-CED2-0DBB-94B7-2244D08EA3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B343704-6C88-A81F-A861-0F72371026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FF0636-B798-CA43-8A29-B82E0576A1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720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49EE785-FFF8-9F52-3E0E-1881959FD3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CF1464C-81EC-7388-1BE0-0A87119C5E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1149F59-EABD-AA38-A009-8C8F235CF2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EF18E-BA71-6244-870C-5015FC8E8F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8707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7D46608-B8D0-BA24-B7DD-D7C6ED9BC5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1F3B474-3045-4468-EA80-5D1E15C607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0E02564-64B8-04F4-4C1E-B052370D41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B27BA1-B5AE-364F-8D82-9907EC169E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7497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D1E9BB-230D-9481-BCE2-2138E148BA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CCF90F-180C-4F1D-91C0-A4310A869F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33825B-A9FA-6264-C670-95D24D1B5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1ADA6F-6F99-3346-A2D1-05F2038ECF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0917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DFE265-1B59-FF86-1635-5EF1E4FE10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52ACC85-5E1E-3FB3-FF97-B0D31C7730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1587E3-8590-15F0-AD23-D66873F9B9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55E329-12AE-4A4D-8CA0-816ECBEADC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82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BDE8591-E869-32A9-A80D-30A60F0E1F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D78066-2232-ACF3-07E5-7376857B8A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70E8E8-9FBD-5DAD-7CA7-AAB7349721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4CC6A2-899A-F049-8BBB-DFE30B038A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26230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564AFA-F3D3-EB5D-849A-3AFAD5734C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C808D4-019F-DA61-6A13-EF8C0B097A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7BA345-3A4F-A574-7DAF-A9A433CFF4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CF644E-B6E4-0A40-9742-BE1698B229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3333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5" y="3514025"/>
            <a:ext cx="8892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1" y="3899768"/>
            <a:ext cx="6589087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3828197"/>
            <a:ext cx="409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5300599"/>
            <a:ext cx="409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81218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829775" y="1602667"/>
            <a:ext cx="5090700" cy="36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377" lvl="1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131" lvl="5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697" lvl="8" indent="-41909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4"/>
          <p:cNvSpPr txBox="1"/>
          <p:nvPr/>
        </p:nvSpPr>
        <p:spPr>
          <a:xfrm>
            <a:off x="286601" y="1352767"/>
            <a:ext cx="6765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5"/>
                </a:solidFill>
              </a:rPr>
              <a:t>“</a:t>
            </a:r>
            <a:endParaRPr sz="72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15268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492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7" lvl="1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566" lvl="2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754" lvl="3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5943" lvl="4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131" lvl="5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320" lvl="6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509" lvl="7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697" lvl="8" indent="-38099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01252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4778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7" y="-1"/>
            <a:ext cx="2202831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50864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FDACC6-DE71-2FB7-3570-E240F1DDB3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FD54A4-28AB-E280-FE5E-8E08060954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A37CEF-3B79-8EBB-5E42-40FF0724A7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0DAC0C-EB06-9F4D-A757-863901E9CE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51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5C7C97-594F-207B-828C-0F7FA9DC72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87CDC0-B091-314C-C787-D8712B8E6C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368694-F076-7EBC-E4F0-B104EA8613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18F564-7F01-C048-8ED0-F86A8999BC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520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8AD2E1-4FCD-823D-1CDB-85046A3130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AA79B3-1939-B621-5133-83317EE71F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64F278-BB77-6116-00D9-6A71A755B4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56306-D89C-2C46-8DFF-C1A82642F7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101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7463492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F5FC6B7-8A81-D226-A054-C0DC305416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3747403-68F6-2E37-2BCD-2E267CF2B3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1A61D53-72CA-2970-991B-8B0C5D037E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A529424-953E-442B-5FB6-A6E9B96414C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B103A08-8052-1340-7EE9-F92A91B2E07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B6D70DD-4E4F-7E4B-9C35-CFE2F20BD0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61380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4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4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</a:t>
            </a:r>
            <a:br>
              <a:rPr lang="en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Nehemiah 8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011930C-0F90-8722-F236-BE3420027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660C358-1465-4A0C-E856-0486543676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Background to Neh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D4D1286-D632-8AC7-8490-1D1D4670BA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A. 586 BC – Jerusalem &amp; Temple destroyed.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Jews taken </a:t>
            </a:r>
            <a:r>
              <a:rPr lang="en-US" sz="3200" b="1" u="sng" dirty="0"/>
              <a:t>captive</a:t>
            </a:r>
            <a:r>
              <a:rPr lang="en-US" sz="3200" b="1" dirty="0"/>
              <a:t> to Babylon (2 Chron 36)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B. 70 years later, Persians conquer Babylon &amp;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King Cyrus allows Jews to </a:t>
            </a:r>
            <a:r>
              <a:rPr lang="en-US" sz="3200" b="1" u="sng" dirty="0"/>
              <a:t>return</a:t>
            </a:r>
            <a:r>
              <a:rPr lang="en-US" sz="3200" b="1" dirty="0"/>
              <a:t> to Jerusalem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(2 Chron 36:22-23).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D39A794-B38D-E2ED-80E5-096B6FF4CB8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4302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DB9E510-12C3-E501-9F08-F040FC4F7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0E6E319-E96E-CD55-9B07-789DFF045F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Background to Neh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CA7DCF4-6C48-8260-9495-B9867B484D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2 groups of Jews return under Zerubbabel &amp; Ezra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and rebuild </a:t>
            </a:r>
            <a:r>
              <a:rPr lang="en-US" sz="3200" b="1" u="sng" dirty="0"/>
              <a:t>temple</a:t>
            </a:r>
            <a:r>
              <a:rPr lang="en-US" sz="3200" b="1" dirty="0"/>
              <a:t>. (book of Ezra)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1D966E2-56F4-1932-DAD1-D6755683F41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959637754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54EF266-BA6A-D3A9-B40B-09CB70C60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8294FB0-9E41-2B03-765A-32E77B91BA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Background to Neh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59F0419-0066-2CAB-EBEA-B7BDF272447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2 groups of Jews return under Zerubbabel &amp; Ezra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and rebuild </a:t>
            </a:r>
            <a:r>
              <a:rPr lang="en-US" sz="3200" b="1" u="sng" dirty="0"/>
              <a:t>temple</a:t>
            </a:r>
            <a:r>
              <a:rPr lang="en-US" sz="3200" b="1" dirty="0"/>
              <a:t>. (book of Ezra)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1. Most returning Jews had assimilated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Persian</a:t>
            </a:r>
            <a:r>
              <a:rPr lang="en-US" sz="3200" b="1" dirty="0"/>
              <a:t> culture/language (cp. Esther)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0F56D62-B9F7-3B38-5F8F-7E6D1BA460E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95711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FA89B30-E77D-016F-6777-63258F6882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3DE8BEF-E797-DB00-2C2F-B7ABF5DBC9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Background to Neh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016049C-202A-D711-736E-0CB5155792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2 groups of Jews return under Zerubbabel &amp; Ezra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and rebuild </a:t>
            </a:r>
            <a:r>
              <a:rPr lang="en-US" sz="3200" b="1" u="sng" dirty="0"/>
              <a:t>temple</a:t>
            </a:r>
            <a:r>
              <a:rPr lang="en-US" sz="3200" b="1" dirty="0"/>
              <a:t>. (book of Ezra)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1. Most returning Jews had assimilated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Persian</a:t>
            </a:r>
            <a:r>
              <a:rPr lang="en-US" sz="3200" b="1" dirty="0"/>
              <a:t> culture/language (cp. Esther)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2. Upon returning home they desired to </a:t>
            </a:r>
            <a:r>
              <a:rPr lang="en-US" sz="3200" b="1" u="sng" dirty="0"/>
              <a:t>revive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their relationship with Jehovah.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FD83E8D-1D93-822C-2B46-0AD5A5DE0B4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32841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2A72C73-27F6-4F0C-3A7D-CFD6137F4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C722629-E9B1-A082-579E-D9B978EC988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Background to Neh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188C4BB-4797-C14C-E518-466F86C7D6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2 groups of Jews return under Zerubbabel &amp; Ezra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and rebuild </a:t>
            </a:r>
            <a:r>
              <a:rPr lang="en-US" sz="3200" b="1" u="sng" dirty="0"/>
              <a:t>temple</a:t>
            </a:r>
            <a:r>
              <a:rPr lang="en-US" sz="3200" b="1" dirty="0"/>
              <a:t>. (book of Ezra)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3. Ezra 7:10 - Ezra was the </a:t>
            </a:r>
            <a:r>
              <a:rPr lang="en-US" sz="3200" b="1" u="sng" dirty="0"/>
              <a:t>priest</a:t>
            </a:r>
            <a:r>
              <a:rPr lang="en-US" sz="3200" b="1" dirty="0"/>
              <a:t> &amp; </a:t>
            </a:r>
            <a:r>
              <a:rPr lang="en-US" sz="3200" b="1" u="sng" dirty="0"/>
              <a:t>scribe</a:t>
            </a:r>
            <a:r>
              <a:rPr lang="en-US" sz="3200" b="1" dirty="0"/>
              <a:t> who 				set his heart: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E03A6C2-CE07-6524-A06B-52569EB6605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058200235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991D03A-A9DB-6ECF-9D89-CE938487C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BC3AAB2-2DA1-ABB3-05F7-B768F43FE21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Background to Neh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7F0799C-DCB3-E5A6-59B5-A40E36FD7C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2 groups of Jews return under Zerubbabel &amp; Ezra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and rebuild </a:t>
            </a:r>
            <a:r>
              <a:rPr lang="en-US" sz="3200" b="1" u="sng" dirty="0"/>
              <a:t>temple</a:t>
            </a:r>
            <a:r>
              <a:rPr lang="en-US" sz="3200" b="1" dirty="0"/>
              <a:t>. (book of Ezra)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3. Ezra 7:10 - Ezra was the </a:t>
            </a:r>
            <a:r>
              <a:rPr lang="en-US" sz="3200" b="1" u="sng" dirty="0"/>
              <a:t>priest</a:t>
            </a:r>
            <a:r>
              <a:rPr lang="en-US" sz="3200" b="1" dirty="0"/>
              <a:t> &amp; </a:t>
            </a:r>
            <a:r>
              <a:rPr lang="en-US" sz="3200" b="1" u="sng" dirty="0"/>
              <a:t>scribe</a:t>
            </a:r>
            <a:r>
              <a:rPr lang="en-US" sz="3200" b="1" dirty="0"/>
              <a:t> who 				set his heart: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to </a:t>
            </a:r>
            <a:r>
              <a:rPr lang="en-US" sz="3200" b="1" u="sng" dirty="0"/>
              <a:t>study</a:t>
            </a:r>
            <a:r>
              <a:rPr lang="en-US" sz="3200" b="1" dirty="0"/>
              <a:t> the Law of the Lord,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A9B8017-FCC9-900E-5725-0518D194190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0470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F17CD1F-5A24-1E64-97B3-2FEAFB603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2BF59A8-DB88-04EF-12D1-B2654897209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Background to Neh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9355D39-DF37-BB39-6BBA-E0569465C7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2 groups of Jews return under Zerubbabel &amp; Ezra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and rebuild </a:t>
            </a:r>
            <a:r>
              <a:rPr lang="en-US" sz="3200" b="1" u="sng" dirty="0"/>
              <a:t>temple</a:t>
            </a:r>
            <a:r>
              <a:rPr lang="en-US" sz="3200" b="1" dirty="0"/>
              <a:t>. (book of Ezra)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3. Ezra 7:10 - Ezra was the </a:t>
            </a:r>
            <a:r>
              <a:rPr lang="en-US" sz="3200" b="1" u="sng" dirty="0"/>
              <a:t>priest</a:t>
            </a:r>
            <a:r>
              <a:rPr lang="en-US" sz="3200" b="1" dirty="0"/>
              <a:t> &amp; </a:t>
            </a:r>
            <a:r>
              <a:rPr lang="en-US" sz="3200" b="1" u="sng" dirty="0"/>
              <a:t>scribe</a:t>
            </a:r>
            <a:r>
              <a:rPr lang="en-US" sz="3200" b="1" dirty="0"/>
              <a:t> who 				set his heart: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to </a:t>
            </a:r>
            <a:r>
              <a:rPr lang="en-US" sz="3200" b="1" u="sng" dirty="0"/>
              <a:t>study</a:t>
            </a:r>
            <a:r>
              <a:rPr lang="en-US" sz="3200" b="1" dirty="0"/>
              <a:t> the Law of the Lord,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b. and to do it = to </a:t>
            </a:r>
            <a:r>
              <a:rPr lang="en-US" sz="3200" b="1" u="sng" dirty="0"/>
              <a:t>obey</a:t>
            </a:r>
            <a:r>
              <a:rPr lang="en-US" sz="3200" b="1" dirty="0"/>
              <a:t> God's word,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033F30D-4BA9-8CB0-0E33-B07E0BE3D2E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182173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43EBE40-45E5-A889-1EF3-8EDFCB7E2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2EF3668-3FFB-0D7E-7033-5A05615320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Background to Neh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9A9156D-5333-C695-DFCE-9B24595235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2 groups of Jews return under Zerubbabel &amp; Ezra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and rebuild </a:t>
            </a:r>
            <a:r>
              <a:rPr lang="en-US" sz="3200" b="1" u="sng" dirty="0"/>
              <a:t>temple</a:t>
            </a:r>
            <a:r>
              <a:rPr lang="en-US" sz="3200" b="1" dirty="0"/>
              <a:t>. (book of Ezra)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3. Ezra 7:10 - Ezra was the </a:t>
            </a:r>
            <a:r>
              <a:rPr lang="en-US" sz="3200" b="1" u="sng" dirty="0"/>
              <a:t>priest</a:t>
            </a:r>
            <a:r>
              <a:rPr lang="en-US" sz="3200" b="1" dirty="0"/>
              <a:t> &amp; </a:t>
            </a:r>
            <a:r>
              <a:rPr lang="en-US" sz="3200" b="1" u="sng" dirty="0"/>
              <a:t>scribe</a:t>
            </a:r>
            <a:r>
              <a:rPr lang="en-US" sz="3200" b="1" dirty="0"/>
              <a:t> who 				set his heart: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to </a:t>
            </a:r>
            <a:r>
              <a:rPr lang="en-US" sz="3200" b="1" u="sng" dirty="0"/>
              <a:t>study</a:t>
            </a:r>
            <a:r>
              <a:rPr lang="en-US" sz="3200" b="1" dirty="0"/>
              <a:t> the Law of the Lord,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b. and to do it = to </a:t>
            </a:r>
            <a:r>
              <a:rPr lang="en-US" sz="3200" b="1" u="sng" dirty="0"/>
              <a:t>obey</a:t>
            </a:r>
            <a:r>
              <a:rPr lang="en-US" sz="3200" b="1" dirty="0"/>
              <a:t> God's word,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c. to </a:t>
            </a:r>
            <a:r>
              <a:rPr lang="en-US" sz="3200" b="1" u="sng" dirty="0"/>
              <a:t>teach</a:t>
            </a:r>
            <a:r>
              <a:rPr lang="en-US" sz="3200" b="1" dirty="0"/>
              <a:t> God’s statutes and rules.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FB8A078-E591-257C-9872-206A4BC4C91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54211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665F57C-2463-173A-246B-96FB2722B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0E23523-4D62-350A-6011-47080743546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Background to Neh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B50F0B3-6CC2-06F4-4596-4DC6AAE1DB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140 years after the initial captivity (445BC),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Nehemiah leads a 3rd group in return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Jerusalem to rebuild the </a:t>
            </a:r>
            <a:r>
              <a:rPr lang="en-US" sz="3200" b="1" u="sng" dirty="0"/>
              <a:t>walls</a:t>
            </a:r>
            <a:r>
              <a:rPr lang="en-US" sz="3200" b="1" dirty="0"/>
              <a:t> - Neh 1-6.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799E102-16F7-EA54-5E65-68E9741A309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97965745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957B6AD-DEAC-7FAF-414F-1EF80F884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6AECC1A-7F67-96EC-865F-D04A4B5AFC8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Background to Neh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DDFC418-F9EE-9377-7CC5-28ABD45102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140 years after the initial captivity (445BC),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Nehemiah leads a 3rd group in return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Jerusalem to rebuild the </a:t>
            </a:r>
            <a:r>
              <a:rPr lang="en-US" sz="3200" b="1" u="sng" dirty="0"/>
              <a:t>walls</a:t>
            </a:r>
            <a:r>
              <a:rPr lang="en-US" sz="3200" b="1" dirty="0"/>
              <a:t> - Neh 1-6.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E. After the walls are finished (Neh 6:15), the people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gather to hear Ezra </a:t>
            </a:r>
            <a:r>
              <a:rPr lang="en-US" sz="3200" b="1" u="sng" dirty="0"/>
              <a:t>read</a:t>
            </a:r>
            <a:r>
              <a:rPr lang="en-US" sz="3200" b="1" dirty="0"/>
              <a:t> the Book of the Law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Neh 8.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FD9A45C-6189-D410-D24E-2DDCF2FB092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929265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71E15DE-3048-ABB1-634B-054363D4E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DC529B6-7918-E416-47DC-9265855DB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D47B29F-EC48-3DDB-122A-0684D4D16C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A 5-step process: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6854E4D-E0BB-79DE-D2F5-6AA389B5AC2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699168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AAEE534-44DB-2F6E-F365-2681F2321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E2D954A-935B-829D-A992-5A48ED8374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Background to Neh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1C26D1B-A792-F5E3-030E-43C54603AA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F. With this 1 story in the Bible, we will see 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all 5 steps</a:t>
            </a:r>
            <a:r>
              <a:rPr lang="en-US" sz="3200" b="1" dirty="0"/>
              <a:t> 	of how God has communicated his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word to mankind, and tie together our whole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series on “How We Got the Bible.”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C969A44-4C19-D2EB-95E9-BA890BE208E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74245898"/>
      </p:ext>
    </p:extLst>
  </p:cSld>
  <p:clrMapOvr>
    <a:masterClrMapping/>
  </p:clrMapOvr>
  <p:transition spd="slow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24B1026-1E5A-B763-5C93-8CF879886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AC47F78-035B-CFE8-9EBE-3249ABEFC4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Let’s Read 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E0ED96B-E2EA-6C2D-D34C-38DBE71D62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DC20ECB-BE2E-6924-3C63-4DE7D205A71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694270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CB4BEF7-4A26-42FE-C98A-0DFAAC4B3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0B0A57D-AC3F-E3DA-178A-8D392813688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B1556C3-BC64-E05A-895D-3ED4EDDD35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1. Neh 8:1 - From where did the Book of the Law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come? -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8767748-64FB-F430-D571-5C8386474E5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16158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47D6130-0A8C-87EB-711E-F58459074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894BAA9-AFDD-5300-EC5A-5C77FF46DED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CBD0282-C118-4972-0773-853987F5D7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1. Neh 8:1 - From where did the Book of the Law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come? - </a:t>
            </a:r>
            <a:r>
              <a:rPr lang="en-US" sz="3200" b="1" i="1" dirty="0"/>
              <a:t>"that the </a:t>
            </a:r>
            <a:r>
              <a:rPr lang="en-US" sz="3200" b="1" i="1" u="sng" dirty="0"/>
              <a:t>LORD</a:t>
            </a:r>
            <a:r>
              <a:rPr lang="en-US" sz="3200" b="1" i="1" dirty="0"/>
              <a:t> had commanded"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A81AD6B-360C-E506-BD39-EC591A7558B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977402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CAD98D5-C2CF-013E-42F0-95316E2DD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371E0CF-567D-8B84-A666-CD9F4DEBB8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016774A-BA4E-1B09-63E3-38AE42C4B5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1. Neh 8:1 - From where did the Book of the Law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come? - </a:t>
            </a:r>
            <a:r>
              <a:rPr lang="en-US" sz="3200" b="1" i="1" dirty="0"/>
              <a:t>"that the </a:t>
            </a:r>
            <a:r>
              <a:rPr lang="en-US" sz="3200" b="1" i="1" u="sng" dirty="0"/>
              <a:t>LORD</a:t>
            </a:r>
            <a:r>
              <a:rPr lang="en-US" sz="3200" b="1" i="1" dirty="0"/>
              <a:t> had commanded"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What step of how we got our Bible is this?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72FC1E0-146E-7A66-532C-D1C6B8B1702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655041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14A89E3-30C9-2F8F-43D5-7744BFF4B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AF2EDF8-5D76-2A7D-7CC6-C13EC28EA1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D93B1E5-9178-81EC-6B9E-8C8727E0C4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1. Neh 8:1 - From where did the Book of the Law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come? - </a:t>
            </a:r>
            <a:r>
              <a:rPr lang="en-US" sz="3200" b="1" i="1" dirty="0"/>
              <a:t>"that the </a:t>
            </a:r>
            <a:r>
              <a:rPr lang="en-US" sz="3200" b="1" i="1" u="sng" dirty="0"/>
              <a:t>LORD</a:t>
            </a:r>
            <a:r>
              <a:rPr lang="en-US" sz="3200" b="1" i="1" dirty="0"/>
              <a:t> had commanded"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What step of how we got our Bible is this?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</a:t>
            </a:r>
            <a:r>
              <a:rPr lang="en-US" sz="3200" b="1" i="1" u="sng" dirty="0"/>
              <a:t>Revelation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C46BD9F-C47D-40E3-0B32-04D3ABC2D66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270249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4AC1E59-8CBE-3748-CA6F-2A63B5990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0940AEE-ED46-C7A8-A1C1-848A2CBADC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85D8C28-494A-05EF-9773-246679B8F9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2. Neh 8:1 - Through what means did the Book of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   Law come?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C005B78-67F6-8DB3-E07D-B366AD89EF8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40128539"/>
      </p:ext>
    </p:extLst>
  </p:cSld>
  <p:clrMapOvr>
    <a:masterClrMapping/>
  </p:clrMapOvr>
  <p:transition spd="slow">
    <p:randomBar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F058A6D-0219-5B8C-14C4-200BBED5C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04BA58E-26DC-A017-144F-33F0377728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3EC0671-D00A-B6DB-425F-64E24B1FDD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2. Neh 8:1 - Through what means did the Book of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   Law come?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- </a:t>
            </a:r>
            <a:r>
              <a:rPr lang="en-US" sz="3200" b="1" i="1" dirty="0"/>
              <a:t>"Book of the Law of </a:t>
            </a:r>
            <a:r>
              <a:rPr lang="en-US" sz="3200" b="1" i="1" u="sng" dirty="0"/>
              <a:t>Moses</a:t>
            </a:r>
            <a:r>
              <a:rPr lang="en-US" sz="3200" b="1" i="1" dirty="0"/>
              <a:t> that the LORD had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i="1" dirty="0"/>
              <a:t>		commanded"</a:t>
            </a: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9DCF7BD-3806-3484-CF0D-50596BC31E6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088610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6BBD273-D99F-7C02-4F29-B0AD40E89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98F0700-D94C-121D-657D-52FE839D10F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3B64E9F-B6E3-9BFE-F9AB-28846FD60F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2. Neh 8:1 - Through what means did the Book of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   Law come?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- </a:t>
            </a:r>
            <a:r>
              <a:rPr lang="en-US" sz="3200" b="1" i="1" dirty="0"/>
              <a:t>"Book of the Law of </a:t>
            </a:r>
            <a:r>
              <a:rPr lang="en-US" sz="3200" b="1" i="1" u="sng" dirty="0"/>
              <a:t>Moses</a:t>
            </a:r>
            <a:r>
              <a:rPr lang="en-US" sz="3200" b="1" i="1" dirty="0"/>
              <a:t> that the LORD had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i="1" dirty="0"/>
              <a:t>		commanded"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- What step of how we got our Bible is this?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C75A7AE-F589-5AEF-46DD-1C270B0C1B5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74920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C22F518-2D18-FFCD-3C7F-686F758A1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9F69A5E-E1D4-508F-0DCC-31A8D57123F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FCEFBA9-415B-6276-93BA-F91339E185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2. Neh 8:1 - Through what means did the Book of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   Law come?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- </a:t>
            </a:r>
            <a:r>
              <a:rPr lang="en-US" sz="3200" b="1" i="1" dirty="0"/>
              <a:t>"Book of the Law of </a:t>
            </a:r>
            <a:r>
              <a:rPr lang="en-US" sz="3200" b="1" i="1" u="sng" dirty="0"/>
              <a:t>Moses</a:t>
            </a:r>
            <a:r>
              <a:rPr lang="en-US" sz="3200" b="1" i="1" dirty="0"/>
              <a:t> that the LORD had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i="1" dirty="0"/>
              <a:t>		commanded"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- What step of how we got our Bible is this?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- </a:t>
            </a:r>
            <a:r>
              <a:rPr lang="en-US" sz="3200" b="1" i="1" u="sng" dirty="0"/>
              <a:t>Inspiration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8A177E2-4ACE-5B47-F610-D43244525A6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318960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98CA736-B4E4-4D50-86EB-8FBC3F225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5BF2ADA-96D2-7646-8796-4F486169299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5A5B986-C234-7DB7-E08F-261E39BD0E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A 5-step process: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</a:rPr>
              <a:t>REVELATION</a:t>
            </a:r>
            <a:r>
              <a:rPr lang="en-US" sz="3200" b="1" dirty="0"/>
              <a:t> - God has made Himself </a:t>
            </a:r>
            <a:r>
              <a:rPr lang="en-US" sz="3200" b="1" u="sng" dirty="0"/>
              <a:t>known</a:t>
            </a:r>
            <a:r>
              <a:rPr lang="en-US" sz="3200" b="1" dirty="0"/>
              <a:t>. </a:t>
            </a:r>
          </a:p>
          <a:p>
            <a:pPr marL="76199" indent="0" algn="l">
              <a:buNone/>
            </a:pPr>
            <a:r>
              <a:rPr lang="en-US" sz="3200" b="1" dirty="0"/>
              <a:t>	No one will discover Him unless God takes </a:t>
            </a:r>
          </a:p>
          <a:p>
            <a:pPr marL="76199" indent="0" algn="l">
              <a:buNone/>
            </a:pPr>
            <a:r>
              <a:rPr lang="en-US" sz="3200" b="1" dirty="0"/>
              <a:t>	the </a:t>
            </a:r>
            <a:r>
              <a:rPr lang="en-US" sz="3200" b="1" u="sng" dirty="0"/>
              <a:t>initiative</a:t>
            </a:r>
            <a:r>
              <a:rPr lang="en-US" sz="3200" b="1" dirty="0"/>
              <a:t>. 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61716FC-AAB0-1527-1826-1E6208B71AF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84686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98DB885-9638-A8D3-579B-2D8AD270D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EACB8C7-9DF8-F56E-76A1-C1A3C9875F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9DA1F1D-5B91-42EA-BBB7-63813B002E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3. Neh 8:5-6 - Why did all the people stand up, say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"Amen, Amen,"</a:t>
            </a:r>
            <a:r>
              <a:rPr lang="en-US" sz="3200" b="1" dirty="0"/>
              <a:t> and worship the LORD?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D002877-DD34-4215-313A-7496F6CC59B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671754217"/>
      </p:ext>
    </p:extLst>
  </p:cSld>
  <p:clrMapOvr>
    <a:masterClrMapping/>
  </p:clrMapOvr>
  <p:transition spd="slow">
    <p:wip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C4AB4F5-ACD7-4E55-D511-763488FC0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4F460DF-6E1B-C347-10FB-7315C69EB66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C783D37-9DA3-420C-5E25-25CDBC2F33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3. Neh 8:5-6 - Why did all the people stand up, say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"Amen, Amen,"</a:t>
            </a:r>
            <a:r>
              <a:rPr lang="en-US" sz="3200" b="1" dirty="0"/>
              <a:t> and worship the LORD?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They </a:t>
            </a:r>
            <a:r>
              <a:rPr lang="en-US" sz="3200" b="1" u="sng" dirty="0"/>
              <a:t>recognized</a:t>
            </a:r>
            <a:r>
              <a:rPr lang="en-US" sz="3200" b="1" dirty="0"/>
              <a:t> what they were hearing was 		the word of God!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E801A39-EA6F-06E1-489D-58B771592EE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57104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DC712D7-DC48-019F-5451-C26B6AE06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9A2DFF9-0324-DB20-BC45-06075D28B0E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5486419-4EB5-50BD-C3CA-F311D8521A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3. Neh 8:5-6 - Why did all the people stand up, say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"Amen, Amen,"</a:t>
            </a:r>
            <a:r>
              <a:rPr lang="en-US" sz="3200" b="1" dirty="0"/>
              <a:t> and worship the LORD?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They </a:t>
            </a:r>
            <a:r>
              <a:rPr lang="en-US" sz="3200" b="1" u="sng" dirty="0"/>
              <a:t>recognized</a:t>
            </a:r>
            <a:r>
              <a:rPr lang="en-US" sz="3200" b="1" dirty="0"/>
              <a:t> what they were hearing was 		the word of God!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What step involves the Word of God being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recognized by man? -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13D5F4A-A1EE-D738-CBFA-2BA6F70FECA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96166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8FC1583-4E38-5A12-A146-9B095A2BD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40F5E40-3D44-9AF9-1E9A-62C4F68FF02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9BD530B-CDC7-292E-81BC-E45BD0D99E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3. Neh 8:5-6 - Why did all the people stand up, say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"Amen, Amen,"</a:t>
            </a:r>
            <a:r>
              <a:rPr lang="en-US" sz="3200" b="1" dirty="0"/>
              <a:t> and worship the LORD?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They </a:t>
            </a:r>
            <a:r>
              <a:rPr lang="en-US" sz="3200" b="1" u="sng" dirty="0"/>
              <a:t>recognized</a:t>
            </a:r>
            <a:r>
              <a:rPr lang="en-US" sz="3200" b="1" dirty="0"/>
              <a:t> what they were hearing was 		the word of God!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What step involves the Word of God being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recognized by man? - </a:t>
            </a:r>
            <a:r>
              <a:rPr lang="en-US" sz="3200" b="1" i="1" u="sng" dirty="0"/>
              <a:t>Canonization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F6CE46D-3ED7-50A6-5C63-79E9165EEFC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26530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41E8F6F-D051-E483-8CA0-F5707E50A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DD11721-E495-047A-394C-533A2A1B441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529D260-7A2A-4B0A-E4A4-958B3318E6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3. Neh 8:5-6 - Why did all the people stand up, say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"Amen, Amen,"</a:t>
            </a:r>
            <a:r>
              <a:rPr lang="en-US" sz="3200" b="1" dirty="0"/>
              <a:t> and worship the LORD?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They </a:t>
            </a:r>
            <a:r>
              <a:rPr lang="en-US" sz="3200" b="1" u="sng" dirty="0"/>
              <a:t>recognized</a:t>
            </a:r>
            <a:r>
              <a:rPr lang="en-US" sz="3200" b="1" dirty="0"/>
              <a:t> what they were hearing was 		the word of God!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What step involves the Word of God being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recognized by man? - </a:t>
            </a:r>
            <a:r>
              <a:rPr lang="en-US" sz="3200" b="1" i="1" u="sng" dirty="0"/>
              <a:t>Canonization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b. When Ezra read the Book of the Law, they 			</a:t>
            </a:r>
            <a:r>
              <a:rPr lang="en-US" sz="3200" b="1" i="1" dirty="0"/>
              <a:t>recognized</a:t>
            </a:r>
            <a:r>
              <a:rPr lang="en-US" sz="3200" b="1" dirty="0"/>
              <a:t> the </a:t>
            </a:r>
            <a:r>
              <a:rPr lang="en-US" sz="3200" b="1" u="sng" dirty="0"/>
              <a:t>power</a:t>
            </a:r>
            <a:r>
              <a:rPr lang="en-US" sz="3200" b="1" dirty="0"/>
              <a:t> of God's promises 		&amp; responded accordingly.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F352D07-1DAF-742C-37CD-68777E147E7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951646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BC33D1F-B693-4EC5-B48D-0EF5F17E5E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22302E7-ADAA-DAD4-5039-57679B1796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43B1754-226F-C64F-65BD-F4D47DE8BA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8:8 - </a:t>
            </a:r>
            <a:r>
              <a:rPr lang="en-US" sz="3200" b="1" i="1" dirty="0"/>
              <a:t>They read from the book, from the Law of 	God, </a:t>
            </a:r>
            <a:r>
              <a:rPr lang="en-US" sz="3200" b="1" i="1" u="sng" dirty="0"/>
              <a:t>clearly</a:t>
            </a:r>
            <a:r>
              <a:rPr lang="en-US" sz="3200" b="1" i="1" dirty="0"/>
              <a:t>, and they </a:t>
            </a:r>
            <a:r>
              <a:rPr lang="en-US" sz="3200" b="1" i="1" u="sng" dirty="0"/>
              <a:t>gave the sense</a:t>
            </a:r>
            <a:r>
              <a:rPr lang="en-US" sz="3200" b="1" i="1" dirty="0"/>
              <a:t>, so that the 	people </a:t>
            </a:r>
            <a:r>
              <a:rPr lang="en-US" sz="3200" b="1" i="1" u="sng" dirty="0"/>
              <a:t>understood</a:t>
            </a:r>
            <a:r>
              <a:rPr lang="en-US" sz="3200" b="1" i="1" dirty="0"/>
              <a:t> the reading.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301C3AE-D172-E730-F8A6-265D934DC11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71772700"/>
      </p:ext>
    </p:extLst>
  </p:cSld>
  <p:clrMapOvr>
    <a:masterClrMapping/>
  </p:clrMapOvr>
  <p:transition spd="slow">
    <p:wip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729B547-5343-3C2A-D829-C2A8795B3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48B3A25-9F64-478D-B40C-A190F70725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6ACC5DF-576F-128B-DB82-62B013E503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8:8 - </a:t>
            </a:r>
            <a:r>
              <a:rPr lang="en-US" sz="3200" b="1" i="1" dirty="0"/>
              <a:t>They read from the book, from the Law of 	God, </a:t>
            </a:r>
            <a:r>
              <a:rPr lang="en-US" sz="3200" b="1" i="1" u="sng" dirty="0"/>
              <a:t>clearly</a:t>
            </a:r>
            <a:r>
              <a:rPr lang="en-US" sz="3200" b="1" i="1" dirty="0"/>
              <a:t>, and they </a:t>
            </a:r>
            <a:r>
              <a:rPr lang="en-US" sz="3200" b="1" i="1" u="sng" dirty="0"/>
              <a:t>gave the sense</a:t>
            </a:r>
            <a:r>
              <a:rPr lang="en-US" sz="3200" b="1" i="1" dirty="0"/>
              <a:t>, so that the 	people </a:t>
            </a:r>
            <a:r>
              <a:rPr lang="en-US" sz="3200" b="1" i="1" u="sng" dirty="0"/>
              <a:t>understood</a:t>
            </a:r>
            <a:r>
              <a:rPr lang="en-US" sz="3200" b="1" i="1" dirty="0"/>
              <a:t> the reading.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i="1" dirty="0"/>
              <a:t>   </a:t>
            </a:r>
            <a:r>
              <a:rPr lang="en-US" sz="3200" b="1" dirty="0"/>
              <a:t>a. By living in Babylon 140 years, they had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assimilated into a foreign culture and had lost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their national identity, &amp; </a:t>
            </a:r>
            <a:r>
              <a:rPr lang="en-US" sz="3200" b="1" u="sng" dirty="0"/>
              <a:t>language.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BC7B095-93F3-53BF-A5F1-EEDE06BD2C8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977795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3E1B2E3-D3A7-5AD6-3436-304D15A58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065FE4D-55A9-DC83-73A0-0E361D3DA0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57BC4F0-B5C5-F1F6-E9EE-46423A06E4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8:8 - </a:t>
            </a:r>
            <a:r>
              <a:rPr lang="en-US" sz="3200" b="1" i="1" dirty="0"/>
              <a:t>They read from the book, from the Law of 	God, </a:t>
            </a:r>
            <a:r>
              <a:rPr lang="en-US" sz="3200" b="1" i="1" u="sng" dirty="0"/>
              <a:t>clearly</a:t>
            </a:r>
            <a:r>
              <a:rPr lang="en-US" sz="3200" b="1" i="1" dirty="0"/>
              <a:t>, and they </a:t>
            </a:r>
            <a:r>
              <a:rPr lang="en-US" sz="3200" b="1" i="1" u="sng" dirty="0"/>
              <a:t>gave the sense</a:t>
            </a:r>
            <a:r>
              <a:rPr lang="en-US" sz="3200" b="1" i="1" dirty="0"/>
              <a:t>, so that the 	people </a:t>
            </a:r>
            <a:r>
              <a:rPr lang="en-US" sz="3200" b="1" i="1" u="sng" dirty="0"/>
              <a:t>understood</a:t>
            </a:r>
            <a:r>
              <a:rPr lang="en-US" sz="3200" b="1" i="1" dirty="0"/>
              <a:t> the reading.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i="1" dirty="0"/>
              <a:t>   </a:t>
            </a:r>
            <a:r>
              <a:rPr lang="en-US" sz="3200" b="1" dirty="0"/>
              <a:t>a. By living in Babylon 140 years, they had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assimilated into a foreign culture and had lost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their national identity, &amp; </a:t>
            </a:r>
            <a:r>
              <a:rPr lang="en-US" sz="3200" b="1" u="sng" dirty="0"/>
              <a:t>language.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Growing up in Babylon, these Jews spoke 	  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	   </a:t>
            </a:r>
            <a:r>
              <a:rPr lang="en-US" sz="3200" b="1" u="sng" dirty="0"/>
              <a:t>Aramaic</a:t>
            </a:r>
            <a:r>
              <a:rPr lang="en-US" sz="3200" b="1" dirty="0"/>
              <a:t>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D40D30F-6329-276B-74B2-0B7CD28BEC4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872274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8CCC16E-6B9B-01BD-AA4C-3258B6B58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FA50423-403E-7A20-EE8F-2E2E7C0A452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4E86C7E-3E1C-2791-D453-5CB78A7835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8:8 - </a:t>
            </a:r>
            <a:r>
              <a:rPr lang="en-US" sz="3200" b="1" i="1" dirty="0"/>
              <a:t>They read from the book, from the Law of 	God, </a:t>
            </a:r>
            <a:r>
              <a:rPr lang="en-US" sz="3200" b="1" i="1" u="sng" dirty="0"/>
              <a:t>clearly</a:t>
            </a:r>
            <a:r>
              <a:rPr lang="en-US" sz="3200" b="1" i="1" dirty="0"/>
              <a:t>, and they </a:t>
            </a:r>
            <a:r>
              <a:rPr lang="en-US" sz="3200" b="1" i="1" u="sng" dirty="0"/>
              <a:t>gave the sense</a:t>
            </a:r>
            <a:r>
              <a:rPr lang="en-US" sz="3200" b="1" i="1" dirty="0"/>
              <a:t>, so that the 	people </a:t>
            </a:r>
            <a:r>
              <a:rPr lang="en-US" sz="3200" b="1" i="1" u="sng" dirty="0"/>
              <a:t>understood</a:t>
            </a:r>
            <a:r>
              <a:rPr lang="en-US" sz="3200" b="1" i="1" dirty="0"/>
              <a:t> the reading.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i="1" dirty="0"/>
              <a:t>   </a:t>
            </a:r>
            <a:r>
              <a:rPr lang="en-US" sz="3200" b="1" dirty="0"/>
              <a:t>b. The law of Moses was written in </a:t>
            </a:r>
            <a:r>
              <a:rPr lang="en-US" sz="3200" b="1" u="sng" dirty="0"/>
              <a:t>Hebrew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9359679-E0C7-6F19-F9B1-409F1026976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500639760"/>
      </p:ext>
    </p:extLst>
  </p:cSld>
  <p:clrMapOvr>
    <a:masterClrMapping/>
  </p:clrMapOvr>
  <p:transition spd="slow">
    <p:wip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2BCD055-5D57-2FBA-61FF-F6B3ABF9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8D30B44-C1E3-43DA-CB1D-E86FBA8D7B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750F6A3-A12C-2052-B1AB-F0B88417F7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8:8 - </a:t>
            </a:r>
            <a:r>
              <a:rPr lang="en-US" sz="3200" b="1" i="1" dirty="0"/>
              <a:t>They read from the book, from the Law of 	God, </a:t>
            </a:r>
            <a:r>
              <a:rPr lang="en-US" sz="3200" b="1" i="1" u="sng" dirty="0"/>
              <a:t>clearly</a:t>
            </a:r>
            <a:r>
              <a:rPr lang="en-US" sz="3200" b="1" i="1" dirty="0"/>
              <a:t>, and they </a:t>
            </a:r>
            <a:r>
              <a:rPr lang="en-US" sz="3200" b="1" i="1" u="sng" dirty="0"/>
              <a:t>gave the sense</a:t>
            </a:r>
            <a:r>
              <a:rPr lang="en-US" sz="3200" b="1" i="1" dirty="0"/>
              <a:t>, so that the 	people </a:t>
            </a:r>
            <a:r>
              <a:rPr lang="en-US" sz="3200" b="1" i="1" u="sng" dirty="0"/>
              <a:t>understood</a:t>
            </a:r>
            <a:r>
              <a:rPr lang="en-US" sz="3200" b="1" i="1" dirty="0"/>
              <a:t> the reading.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i="1" dirty="0"/>
              <a:t>   </a:t>
            </a:r>
            <a:r>
              <a:rPr lang="en-US" sz="3200" b="1" dirty="0"/>
              <a:t>b. The law of Moses was written in </a:t>
            </a:r>
            <a:r>
              <a:rPr lang="en-US" sz="3200" b="1" u="sng" dirty="0"/>
              <a:t>Hebrew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What step had to be taken in order for these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people to understand it?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6D722AC-DBA7-84C1-6809-630EC15E677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6037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9872070-A07E-3309-593C-BFD39EB85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BE93482-EC5D-1F14-87FC-0375B25F47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77ADAA7-F337-4A0B-FFC1-428D8A26D4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A 5-step process: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</a:rPr>
              <a:t>REVELATION</a:t>
            </a:r>
            <a:r>
              <a:rPr lang="en-US" sz="3200" b="1" dirty="0"/>
              <a:t> - God has made Himself </a:t>
            </a:r>
            <a:r>
              <a:rPr lang="en-US" sz="3200" b="1" u="sng" dirty="0"/>
              <a:t>known</a:t>
            </a:r>
            <a:r>
              <a:rPr lang="en-US" sz="3200" b="1" dirty="0"/>
              <a:t>. </a:t>
            </a:r>
          </a:p>
          <a:p>
            <a:pPr marL="76199" indent="0" algn="l">
              <a:buNone/>
            </a:pPr>
            <a:r>
              <a:rPr lang="en-US" sz="3200" b="1" dirty="0"/>
              <a:t>	No one will discover Him unless God takes </a:t>
            </a:r>
          </a:p>
          <a:p>
            <a:pPr marL="76199" indent="0" algn="l">
              <a:buNone/>
            </a:pPr>
            <a:r>
              <a:rPr lang="en-US" sz="3200" b="1" dirty="0"/>
              <a:t>	the </a:t>
            </a:r>
            <a:r>
              <a:rPr lang="en-US" sz="3200" b="1" u="sng" dirty="0"/>
              <a:t>initiative</a:t>
            </a:r>
            <a:r>
              <a:rPr lang="en-US" sz="3200" b="1" dirty="0"/>
              <a:t>. </a:t>
            </a:r>
          </a:p>
          <a:p>
            <a:pPr marL="76199" indent="0" algn="l">
              <a:buNone/>
            </a:pPr>
            <a:r>
              <a:rPr lang="en-US" sz="800" b="1" dirty="0"/>
              <a:t> </a:t>
            </a:r>
          </a:p>
          <a:p>
            <a:pPr marL="76199" indent="0" algn="l">
              <a:buNone/>
            </a:pPr>
            <a:r>
              <a:rPr lang="en-US" sz="3200" b="1" dirty="0"/>
              <a:t>2. </a:t>
            </a:r>
            <a:r>
              <a:rPr lang="en-US" sz="3200" b="1" dirty="0">
                <a:solidFill>
                  <a:srgbClr val="FF7C31"/>
                </a:solidFill>
              </a:rPr>
              <a:t>INSPIRATION</a:t>
            </a:r>
            <a:r>
              <a:rPr lang="en-US" sz="3200" b="1" dirty="0"/>
              <a:t> - God “</a:t>
            </a:r>
            <a:r>
              <a:rPr lang="en-US" sz="3200" b="1" u="sng" dirty="0"/>
              <a:t>breathed</a:t>
            </a:r>
            <a:r>
              <a:rPr lang="en-US" sz="3200" b="1" dirty="0"/>
              <a:t> out” His message </a:t>
            </a:r>
          </a:p>
          <a:p>
            <a:pPr marL="76199" indent="0" algn="l">
              <a:buNone/>
            </a:pPr>
            <a:r>
              <a:rPr lang="en-US" sz="3200" b="1" dirty="0"/>
              <a:t>	to human authors who wrote it down.</a:t>
            </a:r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AFF0224-E938-105C-5A78-AF80E89914E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44924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860D27A-3E15-D2DE-6904-8389B84DB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EA4E897-81E7-BE80-D10F-7A380F6527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A8D568D-FF59-D183-14A9-506B58E341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8:8 - </a:t>
            </a:r>
            <a:r>
              <a:rPr lang="en-US" sz="3200" b="1" i="1" dirty="0"/>
              <a:t>They read from the book, from the Law of 	God, </a:t>
            </a:r>
            <a:r>
              <a:rPr lang="en-US" sz="3200" b="1" i="1" u="sng" dirty="0"/>
              <a:t>clearly</a:t>
            </a:r>
            <a:r>
              <a:rPr lang="en-US" sz="3200" b="1" i="1" dirty="0"/>
              <a:t>, and they </a:t>
            </a:r>
            <a:r>
              <a:rPr lang="en-US" sz="3200" b="1" i="1" u="sng" dirty="0"/>
              <a:t>gave the sense</a:t>
            </a:r>
            <a:r>
              <a:rPr lang="en-US" sz="3200" b="1" i="1" dirty="0"/>
              <a:t>, so that the 	people </a:t>
            </a:r>
            <a:r>
              <a:rPr lang="en-US" sz="3200" b="1" i="1" u="sng" dirty="0"/>
              <a:t>understood</a:t>
            </a:r>
            <a:r>
              <a:rPr lang="en-US" sz="3200" b="1" i="1" dirty="0"/>
              <a:t> the reading.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i="1" dirty="0"/>
              <a:t>   </a:t>
            </a:r>
            <a:r>
              <a:rPr lang="en-US" sz="3200" b="1" dirty="0"/>
              <a:t>b. The law of Moses was written in </a:t>
            </a:r>
            <a:r>
              <a:rPr lang="en-US" sz="3200" b="1" u="sng" dirty="0"/>
              <a:t>Hebrew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What step had to be taken in order for these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people to understand it?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- </a:t>
            </a:r>
            <a:r>
              <a:rPr lang="en-US" sz="3200" b="1" i="1" u="sng" dirty="0"/>
              <a:t>Translation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F69420B-AF11-0B28-E1E6-08AAA652AAF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167313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F3528E9-E1C6-790F-2040-C370F111A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18C34D6-22A9-4E50-996A-3FBE741A433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D14BA98-3875-CD9F-E202-228C61D097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8:8 - </a:t>
            </a:r>
            <a:r>
              <a:rPr lang="en-US" sz="3200" b="1" i="1" dirty="0"/>
              <a:t>They read from the book, from the Law of 	God, </a:t>
            </a:r>
            <a:r>
              <a:rPr lang="en-US" sz="3200" b="1" i="1" u="sng" dirty="0"/>
              <a:t>clearly</a:t>
            </a:r>
            <a:r>
              <a:rPr lang="en-US" sz="3200" b="1" i="1" dirty="0"/>
              <a:t>, and they </a:t>
            </a:r>
            <a:r>
              <a:rPr lang="en-US" sz="3200" b="1" i="1" u="sng" dirty="0"/>
              <a:t>gave the sense</a:t>
            </a:r>
            <a:r>
              <a:rPr lang="en-US" sz="3200" b="1" i="1" dirty="0"/>
              <a:t>, so that the 	people </a:t>
            </a:r>
            <a:r>
              <a:rPr lang="en-US" sz="3200" b="1" i="1" u="sng" dirty="0"/>
              <a:t>understood</a:t>
            </a:r>
            <a:r>
              <a:rPr lang="en-US" sz="3200" b="1" i="1" dirty="0"/>
              <a:t> the reading.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i="1" dirty="0"/>
              <a:t>   </a:t>
            </a:r>
            <a:r>
              <a:rPr lang="en-US" sz="3200" b="1" dirty="0"/>
              <a:t>c. </a:t>
            </a:r>
            <a:r>
              <a:rPr lang="en-US" sz="3200" b="1" i="1" dirty="0"/>
              <a:t>"They read from the book . . . </a:t>
            </a:r>
            <a:r>
              <a:rPr lang="en-US" sz="3200" b="1" i="1" u="sng" dirty="0"/>
              <a:t>clearly</a:t>
            </a:r>
            <a:r>
              <a:rPr lang="en-US" sz="3200" b="1" i="1" dirty="0"/>
              <a:t>"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AF5A364-F41F-DF6E-E4E3-6834DCD947D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367367309"/>
      </p:ext>
    </p:extLst>
  </p:cSld>
  <p:clrMapOvr>
    <a:masterClrMapping/>
  </p:clrMapOvr>
  <p:transition spd="slow">
    <p:wip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340BAF4-1631-1099-8060-F1FE77762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9225E44-4530-566E-A5F7-1ABCBFD393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00C14ED-5ACD-E50A-7391-43020469DA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8:8 - </a:t>
            </a:r>
            <a:r>
              <a:rPr lang="en-US" sz="3200" b="1" i="1" dirty="0"/>
              <a:t>They read from the book, from the Law of 	God, </a:t>
            </a:r>
            <a:r>
              <a:rPr lang="en-US" sz="3200" b="1" i="1" u="sng" dirty="0"/>
              <a:t>clearly</a:t>
            </a:r>
            <a:r>
              <a:rPr lang="en-US" sz="3200" b="1" i="1" dirty="0"/>
              <a:t>, and they </a:t>
            </a:r>
            <a:r>
              <a:rPr lang="en-US" sz="3200" b="1" i="1" u="sng" dirty="0"/>
              <a:t>gave the sense</a:t>
            </a:r>
            <a:r>
              <a:rPr lang="en-US" sz="3200" b="1" i="1" dirty="0"/>
              <a:t>, so that the 	people </a:t>
            </a:r>
            <a:r>
              <a:rPr lang="en-US" sz="3200" b="1" i="1" u="sng" dirty="0"/>
              <a:t>understood</a:t>
            </a:r>
            <a:r>
              <a:rPr lang="en-US" sz="3200" b="1" i="1" dirty="0"/>
              <a:t> the reading.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i="1" dirty="0"/>
              <a:t>   </a:t>
            </a:r>
            <a:r>
              <a:rPr lang="en-US" sz="3200" b="1" dirty="0"/>
              <a:t>c. </a:t>
            </a:r>
            <a:r>
              <a:rPr lang="en-US" sz="3200" b="1" i="1" dirty="0"/>
              <a:t>"They read from the book . . . </a:t>
            </a:r>
            <a:r>
              <a:rPr lang="en-US" sz="3200" b="1" i="1" u="sng" dirty="0"/>
              <a:t>clearly</a:t>
            </a:r>
            <a:r>
              <a:rPr lang="en-US" sz="3200" b="1" i="1" dirty="0"/>
              <a:t>"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1. This can be understood as "</a:t>
            </a:r>
            <a:r>
              <a:rPr lang="en-US" sz="3200" b="1" u="sng" dirty="0"/>
              <a:t>translating</a:t>
            </a:r>
            <a:r>
              <a:rPr lang="en-US" sz="3200" b="1" dirty="0"/>
              <a:t>".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B103C58-0BEE-7DBA-DF1D-CDD62A6C931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6281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376F809-1A6F-04FE-D171-EC3EF0DB0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9B16EAC-F9DA-1131-E2A5-C08E50E0D8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300FBB8-CAD8-6E7B-6D11-9E0C3ADE03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8:8 - </a:t>
            </a:r>
            <a:r>
              <a:rPr lang="en-US" sz="3200" b="1" i="1" dirty="0"/>
              <a:t>They read from the book, from the Law of 	God, </a:t>
            </a:r>
            <a:r>
              <a:rPr lang="en-US" sz="3200" b="1" i="1" u="sng" dirty="0"/>
              <a:t>clearly</a:t>
            </a:r>
            <a:r>
              <a:rPr lang="en-US" sz="3200" b="1" i="1" dirty="0"/>
              <a:t>, and they </a:t>
            </a:r>
            <a:r>
              <a:rPr lang="en-US" sz="3200" b="1" i="1" u="sng" dirty="0"/>
              <a:t>gave the sense</a:t>
            </a:r>
            <a:r>
              <a:rPr lang="en-US" sz="3200" b="1" i="1" dirty="0"/>
              <a:t>, so that the 	people </a:t>
            </a:r>
            <a:r>
              <a:rPr lang="en-US" sz="3200" b="1" i="1" u="sng" dirty="0"/>
              <a:t>understood</a:t>
            </a:r>
            <a:r>
              <a:rPr lang="en-US" sz="3200" b="1" i="1" dirty="0"/>
              <a:t> the reading.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i="1" dirty="0"/>
              <a:t>   </a:t>
            </a:r>
            <a:r>
              <a:rPr lang="en-US" sz="3200" b="1" dirty="0"/>
              <a:t>c. </a:t>
            </a:r>
            <a:r>
              <a:rPr lang="en-US" sz="3200" b="1" i="1" dirty="0"/>
              <a:t>"They read from the book . . . </a:t>
            </a:r>
            <a:r>
              <a:rPr lang="en-US" sz="3200" b="1" i="1" u="sng" dirty="0"/>
              <a:t>clearly</a:t>
            </a:r>
            <a:r>
              <a:rPr lang="en-US" sz="3200" b="1" i="1" dirty="0"/>
              <a:t>"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1. This can be understood as "</a:t>
            </a:r>
            <a:r>
              <a:rPr lang="en-US" sz="3200" b="1" u="sng" dirty="0"/>
              <a:t>translating</a:t>
            </a:r>
            <a:r>
              <a:rPr lang="en-US" sz="3200" b="1" dirty="0"/>
              <a:t>".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2. The root word means "</a:t>
            </a:r>
            <a:r>
              <a:rPr lang="en-US" sz="3200" b="1" i="1" dirty="0"/>
              <a:t>to break up</a:t>
            </a:r>
            <a:r>
              <a:rPr lang="en-US" sz="3200" b="1" dirty="0"/>
              <a:t>".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 Thus, it could also be understood as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  "paragraph by paragraph"</a:t>
            </a: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3E97EF7-A477-ACDE-4B38-B24150CDCDC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06178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28C0426-D3CC-DE98-7466-0145F350A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B930B9E-96B2-3DAB-6D0A-ABE27FF164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E87AEF2-5D6E-6CBB-08FA-2F39211D9D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8:8 - </a:t>
            </a:r>
            <a:r>
              <a:rPr lang="en-US" sz="3200" b="1" i="1" dirty="0"/>
              <a:t>They read from the book, from the Law of 	God, </a:t>
            </a:r>
            <a:r>
              <a:rPr lang="en-US" sz="3200" b="1" i="1" u="sng" dirty="0"/>
              <a:t>clearly</a:t>
            </a:r>
            <a:r>
              <a:rPr lang="en-US" sz="3200" b="1" i="1" dirty="0"/>
              <a:t>, and they </a:t>
            </a:r>
            <a:r>
              <a:rPr lang="en-US" sz="3200" b="1" i="1" u="sng" dirty="0"/>
              <a:t>gave the sense</a:t>
            </a:r>
            <a:r>
              <a:rPr lang="en-US" sz="3200" b="1" i="1" dirty="0"/>
              <a:t>, so that the 	people </a:t>
            </a:r>
            <a:r>
              <a:rPr lang="en-US" sz="3200" b="1" i="1" u="sng" dirty="0"/>
              <a:t>understood</a:t>
            </a:r>
            <a:r>
              <a:rPr lang="en-US" sz="3200" b="1" i="1" dirty="0"/>
              <a:t> the reading.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i="1" dirty="0"/>
              <a:t>   </a:t>
            </a:r>
            <a:r>
              <a:rPr lang="en-US" sz="3200" b="1" dirty="0"/>
              <a:t>c. </a:t>
            </a:r>
            <a:r>
              <a:rPr lang="en-US" sz="3200" b="1" i="1" dirty="0"/>
              <a:t>"They read from the book . . . </a:t>
            </a:r>
            <a:r>
              <a:rPr lang="en-US" sz="3200" b="1" i="1" u="sng" dirty="0"/>
              <a:t>clearly</a:t>
            </a:r>
            <a:r>
              <a:rPr lang="en-US" sz="3200" b="1" i="1" dirty="0"/>
              <a:t>"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1. This can be understood as "</a:t>
            </a:r>
            <a:r>
              <a:rPr lang="en-US" sz="3200" b="1" u="sng" dirty="0"/>
              <a:t>translating</a:t>
            </a:r>
            <a:r>
              <a:rPr lang="en-US" sz="3200" b="1" dirty="0"/>
              <a:t>".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2. The root word means "</a:t>
            </a:r>
            <a:r>
              <a:rPr lang="en-US" sz="3200" b="1" i="1" dirty="0"/>
              <a:t>to break up</a:t>
            </a:r>
            <a:r>
              <a:rPr lang="en-US" sz="3200" b="1" dirty="0"/>
              <a:t>".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 Thus, it could also be understood as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  "paragraph by paragraph" which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   resembles </a:t>
            </a:r>
            <a:r>
              <a:rPr lang="en-US" sz="3200" b="1" u="sng" dirty="0"/>
              <a:t>exposition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B75AE9C-836D-E4AD-F212-B53A1451B61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21824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6487FE3-C347-D371-FE6A-BDFF6E540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D08BD5D-10E4-FAD9-FD1D-16BFF19C97D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721398F-133A-91F3-223E-2890016B3C7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8:8 - </a:t>
            </a:r>
            <a:r>
              <a:rPr lang="en-US" sz="3200" b="1" i="1" dirty="0"/>
              <a:t>They read from the book, from the Law of 	God, </a:t>
            </a:r>
            <a:r>
              <a:rPr lang="en-US" sz="3200" b="1" i="1" u="sng" dirty="0"/>
              <a:t>clearly</a:t>
            </a:r>
            <a:r>
              <a:rPr lang="en-US" sz="3200" b="1" i="1" dirty="0"/>
              <a:t>, and they </a:t>
            </a:r>
            <a:r>
              <a:rPr lang="en-US" sz="3200" b="1" i="1" u="sng" dirty="0"/>
              <a:t>gave the sense</a:t>
            </a:r>
            <a:r>
              <a:rPr lang="en-US" sz="3200" b="1" i="1" dirty="0"/>
              <a:t>, so that the 	people </a:t>
            </a:r>
            <a:r>
              <a:rPr lang="en-US" sz="3200" b="1" i="1" u="sng" dirty="0"/>
              <a:t>understood</a:t>
            </a:r>
            <a:r>
              <a:rPr lang="en-US" sz="3200" b="1" i="1" dirty="0"/>
              <a:t> the reading.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i="1" dirty="0"/>
              <a:t>   </a:t>
            </a:r>
            <a:r>
              <a:rPr lang="en-US" sz="3200" b="1" dirty="0"/>
              <a:t>d. A modern-day equivalent on </a:t>
            </a:r>
            <a:r>
              <a:rPr lang="en-US" sz="3200" b="1" i="1" dirty="0"/>
              <a:t>necessity</a:t>
            </a:r>
            <a:r>
              <a:rPr lang="en-US" sz="3200" b="1" dirty="0"/>
              <a:t> of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updated</a:t>
            </a:r>
            <a:r>
              <a:rPr lang="en-US" sz="3200" b="1" dirty="0"/>
              <a:t> translation.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E18FE1C-78A9-6395-9DEE-385C42B912E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5665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Placeholder 2">
            <a:extLst>
              <a:ext uri="{FF2B5EF4-FFF2-40B4-BE49-F238E27FC236}">
                <a16:creationId xmlns:a16="http://schemas.microsoft.com/office/drawing/2014/main" id="{48B4930D-0470-A23D-D3D6-2B4BCC4D0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0"/>
            <a:ext cx="4040188" cy="533400"/>
          </a:xfrm>
        </p:spPr>
        <p:txBody>
          <a:bodyPr/>
          <a:lstStyle/>
          <a:p>
            <a:pPr algn="ctr"/>
            <a:r>
              <a:rPr lang="en-US" altLang="en-US" sz="3600" u="sng"/>
              <a:t>KJV 1769</a:t>
            </a:r>
          </a:p>
        </p:txBody>
      </p:sp>
      <p:sp>
        <p:nvSpPr>
          <p:cNvPr id="57347" name="Content Placeholder 3">
            <a:extLst>
              <a:ext uri="{FF2B5EF4-FFF2-40B4-BE49-F238E27FC236}">
                <a16:creationId xmlns:a16="http://schemas.microsoft.com/office/drawing/2014/main" id="{0A5D18C2-D2FD-746D-D9FF-D2D6ABC596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0" y="533400"/>
            <a:ext cx="4497388" cy="6324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1. concupiscence</a:t>
            </a: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2. gainsaying</a:t>
            </a: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3. bowels of mercy</a:t>
            </a:r>
          </a:p>
          <a:p>
            <a:pPr>
              <a:buFontTx/>
              <a:buNone/>
            </a:pPr>
            <a:endParaRPr lang="en-US" altLang="en-US" sz="2800" b="1" dirty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4. inordinate affection</a:t>
            </a: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5. emulation</a:t>
            </a: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6. gay clothing </a:t>
            </a: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7. sod pottage</a:t>
            </a:r>
          </a:p>
          <a:p>
            <a:pPr>
              <a:buFontTx/>
              <a:buNone/>
            </a:pPr>
            <a:r>
              <a:rPr lang="en-US" altLang="en-US" sz="3200" b="1" dirty="0">
                <a:latin typeface="Calibri" panose="020F0502020204030204" pitchFamily="34" charset="0"/>
              </a:rPr>
              <a:t>8. darkness </a:t>
            </a:r>
            <a:r>
              <a:rPr lang="en-US" altLang="en-US" sz="3200" b="1" u="sng" dirty="0">
                <a:latin typeface="Calibri" panose="020F0502020204030204" pitchFamily="34" charset="0"/>
              </a:rPr>
              <a:t>comprehended</a:t>
            </a:r>
            <a:r>
              <a:rPr lang="en-US" altLang="en-US" sz="3200" b="1" dirty="0">
                <a:latin typeface="Calibri" panose="020F0502020204030204" pitchFamily="34" charset="0"/>
              </a:rPr>
              <a:t> it not</a:t>
            </a:r>
          </a:p>
          <a:p>
            <a:pPr>
              <a:buFontTx/>
              <a:buNone/>
            </a:pPr>
            <a:endParaRPr lang="en-US" altLang="en-US" sz="3600" b="1" dirty="0">
              <a:latin typeface="Calibri" panose="020F0502020204030204" pitchFamily="34" charset="0"/>
            </a:endParaRPr>
          </a:p>
        </p:txBody>
      </p:sp>
      <p:sp>
        <p:nvSpPr>
          <p:cNvPr id="57348" name="Text Placeholder 4">
            <a:extLst>
              <a:ext uri="{FF2B5EF4-FFF2-40B4-BE49-F238E27FC236}">
                <a16:creationId xmlns:a16="http://schemas.microsoft.com/office/drawing/2014/main" id="{A28D21BE-FD20-B1EB-A7FC-41C8CA259E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8200" y="0"/>
            <a:ext cx="4041775" cy="533400"/>
          </a:xfrm>
        </p:spPr>
        <p:txBody>
          <a:bodyPr/>
          <a:lstStyle/>
          <a:p>
            <a:endParaRPr lang="en-US" altLang="en-US" sz="3600" u="sng"/>
          </a:p>
        </p:txBody>
      </p:sp>
      <p:sp>
        <p:nvSpPr>
          <p:cNvPr id="57349" name="Content Placeholder 5">
            <a:extLst>
              <a:ext uri="{FF2B5EF4-FFF2-40B4-BE49-F238E27FC236}">
                <a16:creationId xmlns:a16="http://schemas.microsoft.com/office/drawing/2014/main" id="{D8816547-5CF6-DF69-BF95-DC21C642FD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533400"/>
            <a:ext cx="4498975" cy="6324600"/>
          </a:xfrm>
        </p:spPr>
        <p:txBody>
          <a:bodyPr/>
          <a:lstStyle/>
          <a:p>
            <a:pPr>
              <a:buFontTx/>
              <a:buNone/>
            </a:pPr>
            <a:endParaRPr lang="en-US" altLang="en-US" sz="3200" b="1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Placeholder 2">
            <a:extLst>
              <a:ext uri="{FF2B5EF4-FFF2-40B4-BE49-F238E27FC236}">
                <a16:creationId xmlns:a16="http://schemas.microsoft.com/office/drawing/2014/main" id="{AC2FFB6D-2714-98A4-AE5D-606A3C245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0"/>
            <a:ext cx="4040188" cy="533400"/>
          </a:xfrm>
        </p:spPr>
        <p:txBody>
          <a:bodyPr/>
          <a:lstStyle/>
          <a:p>
            <a:pPr algn="ctr"/>
            <a:r>
              <a:rPr lang="en-US" altLang="en-US" sz="3600" u="sng"/>
              <a:t>KJV 1769</a:t>
            </a:r>
          </a:p>
        </p:txBody>
      </p:sp>
      <p:sp>
        <p:nvSpPr>
          <p:cNvPr id="58371" name="Content Placeholder 3">
            <a:extLst>
              <a:ext uri="{FF2B5EF4-FFF2-40B4-BE49-F238E27FC236}">
                <a16:creationId xmlns:a16="http://schemas.microsoft.com/office/drawing/2014/main" id="{149CE09F-C7A8-C54C-6657-1C56472A5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0" y="533400"/>
            <a:ext cx="4497388" cy="6324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1. concupiscence</a:t>
            </a: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2. gainsaying</a:t>
            </a: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3. bowels of mercy</a:t>
            </a:r>
          </a:p>
          <a:p>
            <a:pPr>
              <a:buFontTx/>
              <a:buNone/>
            </a:pPr>
            <a:endParaRPr lang="en-US" altLang="en-US" sz="2800" b="1" dirty="0">
              <a:latin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4. inordinate affection</a:t>
            </a: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5. emulation</a:t>
            </a: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6. gay clothing </a:t>
            </a: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7. sod pottage</a:t>
            </a:r>
          </a:p>
          <a:p>
            <a:pPr>
              <a:buFontTx/>
              <a:buNone/>
            </a:pPr>
            <a:r>
              <a:rPr lang="en-US" altLang="en-US" sz="3200" b="1" dirty="0">
                <a:latin typeface="Calibri" panose="020F0502020204030204" pitchFamily="34" charset="0"/>
              </a:rPr>
              <a:t>8. darkness </a:t>
            </a:r>
            <a:r>
              <a:rPr lang="en-US" altLang="en-US" sz="3200" b="1" u="sng" dirty="0">
                <a:latin typeface="Calibri" panose="020F0502020204030204" pitchFamily="34" charset="0"/>
              </a:rPr>
              <a:t>comprehended</a:t>
            </a:r>
            <a:r>
              <a:rPr lang="en-US" altLang="en-US" sz="3200" b="1" dirty="0">
                <a:latin typeface="Calibri" panose="020F0502020204030204" pitchFamily="34" charset="0"/>
              </a:rPr>
              <a:t> it not</a:t>
            </a:r>
          </a:p>
          <a:p>
            <a:pPr>
              <a:buFontTx/>
              <a:buNone/>
            </a:pPr>
            <a:endParaRPr lang="en-US" altLang="en-US" sz="3600" b="1" dirty="0">
              <a:latin typeface="Calibri" panose="020F0502020204030204" pitchFamily="34" charset="0"/>
            </a:endParaRPr>
          </a:p>
        </p:txBody>
      </p:sp>
      <p:sp>
        <p:nvSpPr>
          <p:cNvPr id="58372" name="Text Placeholder 4">
            <a:extLst>
              <a:ext uri="{FF2B5EF4-FFF2-40B4-BE49-F238E27FC236}">
                <a16:creationId xmlns:a16="http://schemas.microsoft.com/office/drawing/2014/main" id="{FE337EC9-EA95-5A7B-75DA-81AC3FF22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8200" y="0"/>
            <a:ext cx="4041775" cy="533400"/>
          </a:xfrm>
        </p:spPr>
        <p:txBody>
          <a:bodyPr/>
          <a:lstStyle/>
          <a:p>
            <a:r>
              <a:rPr lang="en-US" altLang="en-US" sz="3600" dirty="0"/>
              <a:t>        </a:t>
            </a:r>
            <a:r>
              <a:rPr lang="en-US" altLang="en-US" sz="3600" u="sng" dirty="0"/>
              <a:t>ESV2010</a:t>
            </a:r>
          </a:p>
        </p:txBody>
      </p:sp>
      <p:sp>
        <p:nvSpPr>
          <p:cNvPr id="58373" name="Content Placeholder 5">
            <a:extLst>
              <a:ext uri="{FF2B5EF4-FFF2-40B4-BE49-F238E27FC236}">
                <a16:creationId xmlns:a16="http://schemas.microsoft.com/office/drawing/2014/main" id="{12C0094D-AC9C-2A4F-B049-190CAE670C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533400"/>
            <a:ext cx="4498975" cy="6324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1. lust</a:t>
            </a: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2. disobedience</a:t>
            </a: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3. compassionate 	hearts</a:t>
            </a: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4. passion</a:t>
            </a: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5. jealousy</a:t>
            </a: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6. fine clothing</a:t>
            </a:r>
          </a:p>
          <a:p>
            <a:pPr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</a:rPr>
              <a:t>7. was cooking stew</a:t>
            </a:r>
          </a:p>
          <a:p>
            <a:pPr>
              <a:buFontTx/>
              <a:buNone/>
            </a:pPr>
            <a:r>
              <a:rPr lang="en-US" altLang="en-US" sz="3200" b="1" dirty="0">
                <a:latin typeface="Calibri" panose="020F0502020204030204" pitchFamily="34" charset="0"/>
              </a:rPr>
              <a:t>8. darkness has not </a:t>
            </a:r>
            <a:r>
              <a:rPr lang="en-US" altLang="en-US" sz="3200" b="1" u="sng" dirty="0">
                <a:latin typeface="Calibri" panose="020F0502020204030204" pitchFamily="34" charset="0"/>
              </a:rPr>
              <a:t>overcome</a:t>
            </a:r>
            <a:r>
              <a:rPr lang="en-US" altLang="en-US" sz="3200" b="1" dirty="0">
                <a:latin typeface="Calibri" panose="020F0502020204030204" pitchFamily="34" charset="0"/>
              </a:rPr>
              <a:t> it.</a:t>
            </a:r>
          </a:p>
        </p:txBody>
      </p:sp>
    </p:spTree>
  </p:cSld>
  <p:clrMapOvr>
    <a:masterClrMapping/>
  </p:clrMapOvr>
  <p:transition>
    <p:dissolv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66C2C3B-814B-968D-F554-9A16BE883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186B53E-39AA-54E2-74DF-2B1DDA193E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EC16767-97A2-8BF3-E30F-4BE046B592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8:8 - </a:t>
            </a:r>
            <a:r>
              <a:rPr lang="en-US" sz="3200" b="1" i="1" dirty="0"/>
              <a:t>They read from the book, from the Law of 	God, </a:t>
            </a:r>
            <a:r>
              <a:rPr lang="en-US" sz="3200" b="1" i="1" u="sng" dirty="0"/>
              <a:t>clearly</a:t>
            </a:r>
            <a:r>
              <a:rPr lang="en-US" sz="3200" b="1" i="1" dirty="0"/>
              <a:t>, and they </a:t>
            </a:r>
            <a:r>
              <a:rPr lang="en-US" sz="3200" b="1" i="1" u="sng" dirty="0"/>
              <a:t>gave the sense</a:t>
            </a:r>
            <a:r>
              <a:rPr lang="en-US" sz="3200" b="1" i="1" dirty="0"/>
              <a:t>, so that the 	people </a:t>
            </a:r>
            <a:r>
              <a:rPr lang="en-US" sz="3200" b="1" i="1" u="sng" dirty="0"/>
              <a:t>understood</a:t>
            </a:r>
            <a:r>
              <a:rPr lang="en-US" sz="3200" b="1" i="1" dirty="0"/>
              <a:t> the reading.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i="1" dirty="0"/>
              <a:t>   </a:t>
            </a:r>
            <a:r>
              <a:rPr lang="en-US" sz="3200" b="1" dirty="0"/>
              <a:t>d. A modern-day equivalent on </a:t>
            </a:r>
            <a:r>
              <a:rPr lang="en-US" sz="3200" b="1" i="1" dirty="0"/>
              <a:t>necessity</a:t>
            </a:r>
            <a:r>
              <a:rPr lang="en-US" sz="3200" b="1" dirty="0"/>
              <a:t> of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updated</a:t>
            </a:r>
            <a:r>
              <a:rPr lang="en-US" sz="3200" b="1" dirty="0"/>
              <a:t> translation.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* Remember 1 Cor 14 – nobody is edified by 		what he doesn’t u/std.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78AF5C0-0227-6688-0C4E-E5FF1E89D0E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72265130"/>
      </p:ext>
    </p:extLst>
  </p:cSld>
  <p:clrMapOvr>
    <a:masterClrMapping/>
  </p:clrMapOvr>
  <p:transition spd="slow">
    <p:randomBar dir="vert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D1A5399-1C3D-DDC5-5399-2BD6880F6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7E27645-D044-AFCA-735B-84C64EE085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F5D9CFC-72D2-0618-0C6E-9A96BB4B499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8:8 - </a:t>
            </a:r>
            <a:r>
              <a:rPr lang="en-US" sz="3200" b="1" i="1" dirty="0"/>
              <a:t>They read from the book, from the Law of 	God, </a:t>
            </a:r>
            <a:r>
              <a:rPr lang="en-US" sz="3200" b="1" i="1" u="sng" dirty="0"/>
              <a:t>clearly</a:t>
            </a:r>
            <a:r>
              <a:rPr lang="en-US" sz="3200" b="1" i="1" dirty="0"/>
              <a:t>, and they </a:t>
            </a:r>
            <a:r>
              <a:rPr lang="en-US" sz="3200" b="1" i="1" u="sng" dirty="0"/>
              <a:t>gave the sense</a:t>
            </a:r>
            <a:r>
              <a:rPr lang="en-US" sz="3200" b="1" i="1" dirty="0"/>
              <a:t>, so that the 	people </a:t>
            </a:r>
            <a:r>
              <a:rPr lang="en-US" sz="3200" b="1" i="1" u="sng" dirty="0"/>
              <a:t>understood</a:t>
            </a:r>
            <a:r>
              <a:rPr lang="en-US" sz="3200" b="1" i="1" dirty="0"/>
              <a:t> the reading.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i="1" dirty="0"/>
              <a:t>   </a:t>
            </a:r>
            <a:r>
              <a:rPr lang="en-US" sz="3200" b="1" dirty="0"/>
              <a:t>d. A modern-day equivalent on </a:t>
            </a:r>
            <a:r>
              <a:rPr lang="en-US" sz="3200" b="1" i="1" dirty="0"/>
              <a:t>necessity</a:t>
            </a:r>
            <a:r>
              <a:rPr lang="en-US" sz="3200" b="1" dirty="0"/>
              <a:t> of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updated</a:t>
            </a:r>
            <a:r>
              <a:rPr lang="en-US" sz="3200" b="1" dirty="0"/>
              <a:t> translation.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14:19 in church I would rather speak five words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with my mind in order to instruct others, than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ten thousand words in a tongue.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ED7DB5B-30D3-741F-3BD8-6822C01FB92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15280096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FB5DFE1-208B-E0D9-EBDE-7C172838A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C5A2290-8258-0FF5-0AA4-EB0B409F43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BCEC6A5-118A-1CB5-AC6D-7D7407B72C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3. </a:t>
            </a:r>
            <a:r>
              <a:rPr lang="en-US" sz="3200" b="1" dirty="0">
                <a:solidFill>
                  <a:srgbClr val="FF7C31"/>
                </a:solidFill>
              </a:rPr>
              <a:t>CANONIZATION</a:t>
            </a:r>
            <a:r>
              <a:rPr lang="en-US" sz="3200" b="1" dirty="0"/>
              <a:t> -   process by which believers </a:t>
            </a:r>
          </a:p>
          <a:p>
            <a:pPr marL="76199" indent="0" algn="l">
              <a:buNone/>
            </a:pPr>
            <a:r>
              <a:rPr lang="en-US" sz="3200" b="1" dirty="0"/>
              <a:t>		came to </a:t>
            </a:r>
            <a:r>
              <a:rPr lang="en-US" sz="3200" b="1" u="sng" dirty="0"/>
              <a:t>recognize</a:t>
            </a:r>
            <a:r>
              <a:rPr lang="en-US" sz="3200" b="1" dirty="0"/>
              <a:t> what books have the </a:t>
            </a:r>
          </a:p>
          <a:p>
            <a:pPr marL="76199" indent="0" algn="l">
              <a:buNone/>
            </a:pPr>
            <a:r>
              <a:rPr lang="en-US" sz="3200" b="1" dirty="0"/>
              <a:t>		quality of inspiration.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709DEE7-F7E2-0941-797E-466FCD09F9F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117079465"/>
      </p:ext>
    </p:extLst>
  </p:cSld>
  <p:clrMapOvr>
    <a:masterClrMapping/>
  </p:clrMapOvr>
  <p:transition spd="slow">
    <p:wipe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0C65F5D-DAEC-0D19-F8EE-7472F87B7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375DF61-D173-C49E-F927-EC4DCC8E14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6D05BFE-D55E-2B62-CAD5-6B5434CCA1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e. The doctrine of "</a:t>
            </a:r>
            <a:r>
              <a:rPr lang="en-US" sz="3200" b="1" u="sng" dirty="0"/>
              <a:t>Preservation</a:t>
            </a:r>
            <a:r>
              <a:rPr lang="en-US" sz="3200" b="1" dirty="0"/>
              <a:t>" exists within the 		translation process.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A7C8538-6A90-6C30-D2C0-F7347F679AB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63583604"/>
      </p:ext>
    </p:extLst>
  </p:cSld>
  <p:clrMapOvr>
    <a:masterClrMapping/>
  </p:clrMapOvr>
  <p:transition spd="slow">
    <p:randomBar dir="vert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B7CFF0C-EF88-DA29-88A8-203F41E20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F023553-3B64-2D04-806D-9A402403B6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3B7243E-5B68-90F2-B247-20DEB65DE7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e. The doctrine of "</a:t>
            </a:r>
            <a:r>
              <a:rPr lang="en-US" sz="3200" b="1" u="sng" dirty="0"/>
              <a:t>Preservation</a:t>
            </a:r>
            <a:r>
              <a:rPr lang="en-US" sz="3200" b="1" dirty="0"/>
              <a:t>" exists within the 		translation process.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1. Isa 40:8 The grass withers, the flower fades,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but the word of our God will stand forever.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2. Matt 24:35 Heaven and earth shall pass away,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but my words shall not pass away.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2C1B895-1724-E793-E5FC-1B30250B343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165811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4A1092D-0552-B9AC-142E-6D37502C6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75CE78E-24D7-6768-F3F0-1888AC8F698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490DC2E-11B3-251A-A5BF-9D055E60EF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e. The doctrine of "</a:t>
            </a:r>
            <a:r>
              <a:rPr lang="en-US" sz="3200" b="1" u="sng" dirty="0"/>
              <a:t>Preservation</a:t>
            </a:r>
            <a:r>
              <a:rPr lang="en-US" sz="3200" b="1" dirty="0"/>
              <a:t>" exists within the 		translation process.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3. This can </a:t>
            </a:r>
            <a:r>
              <a:rPr lang="en-US" sz="3200" b="1" u="sng" dirty="0"/>
              <a:t>calm</a:t>
            </a:r>
            <a:r>
              <a:rPr lang="en-US" sz="3200" b="1" dirty="0"/>
              <a:t> any fears that in the 			transmission of Scripture over many centuries 	and many copies and in many languages that 	somehow Scripture has lost its meaning, 	significance, doctrine, and important 	information.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344BD1D-E143-2C51-E37A-CA6B1847EA0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402351315"/>
      </p:ext>
    </p:extLst>
  </p:cSld>
  <p:clrMapOvr>
    <a:masterClrMapping/>
  </p:clrMapOvr>
  <p:transition spd="slow">
    <p:wipe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067846A-FBBF-1C03-823D-354AAB5D2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1EA0351-516C-772B-5897-118C29E9F7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4D603C1-5734-9018-763E-2587E09D2C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4. Neh 8:8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e. The doctrine of "</a:t>
            </a:r>
            <a:r>
              <a:rPr lang="en-US" sz="3200" b="1" u="sng" dirty="0"/>
              <a:t>Preservation</a:t>
            </a:r>
            <a:r>
              <a:rPr lang="en-US" sz="3200" b="1" dirty="0"/>
              <a:t>" exists within the 		translation process.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4. * There is a God, and He wants to and </a:t>
            </a:r>
            <a:r>
              <a:rPr lang="en-US" sz="3200" b="1" u="sng" dirty="0"/>
              <a:t>WILL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communicate Himself to His creation!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19A0C50-0174-845F-9388-D0B1D73F3AD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121749413"/>
      </p:ext>
    </p:extLst>
  </p:cSld>
  <p:clrMapOvr>
    <a:masterClrMapping/>
  </p:clrMapOvr>
  <p:transition spd="slow">
    <p:wipe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7A0E1F7-6E5C-6D32-78A0-F51265EE7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AB309C3-D39B-BE08-8E94-B1CF7C8C32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2B32609-8299-01B6-B290-F64ADEA047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5. Neh 8:8c - </a:t>
            </a:r>
            <a:r>
              <a:rPr lang="en-US" sz="3200" b="1" i="1" dirty="0"/>
              <a:t>They read from the book, from the Law of 	God, clearly, and they gave the sense, </a:t>
            </a:r>
            <a:r>
              <a:rPr lang="en-US" sz="3200" b="1" i="1" u="sng" dirty="0"/>
              <a:t>so that the </a:t>
            </a:r>
            <a:r>
              <a:rPr lang="en-US" sz="3200" b="1" i="1" dirty="0"/>
              <a:t>	</a:t>
            </a:r>
            <a:r>
              <a:rPr lang="en-US" sz="3200" b="1" i="1" u="sng" dirty="0"/>
              <a:t>people understood the reading</a:t>
            </a:r>
            <a:r>
              <a:rPr lang="en-US" sz="3200" b="1" i="1" dirty="0"/>
              <a:t>.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0C97464-9B9F-C400-94C2-638DAD24E7D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0646543"/>
      </p:ext>
    </p:extLst>
  </p:cSld>
  <p:clrMapOvr>
    <a:masterClrMapping/>
  </p:clrMapOvr>
  <p:transition spd="slow">
    <p:randomBar dir="vert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53BF481-9DA9-6D77-8FA9-B0F27179D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FEDEE3D-B4E9-CDE0-44E8-B4F84225552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DCABA10-65CB-C657-05F4-6C1193E595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5. Neh 8:8c - </a:t>
            </a:r>
            <a:r>
              <a:rPr lang="en-US" sz="3200" b="1" i="1" dirty="0"/>
              <a:t>They read from the book, from the Law of 	God, clearly, and they gave the sense, </a:t>
            </a:r>
            <a:r>
              <a:rPr lang="en-US" sz="3200" b="1" i="1" u="sng" dirty="0"/>
              <a:t>so that the </a:t>
            </a:r>
            <a:r>
              <a:rPr lang="en-US" sz="3200" b="1" i="1" dirty="0"/>
              <a:t>	</a:t>
            </a:r>
            <a:r>
              <a:rPr lang="en-US" sz="3200" b="1" i="1" u="sng" dirty="0"/>
              <a:t>people understood the reading</a:t>
            </a:r>
            <a:r>
              <a:rPr lang="en-US" sz="3200" b="1" i="1" dirty="0"/>
              <a:t>.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In either or both uses of "clearly," (translation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or exposition) this thorough explanation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</a:t>
            </a:r>
            <a:r>
              <a:rPr lang="en-US" sz="3200" b="1" i="1" dirty="0"/>
              <a:t>"gave the sense"</a:t>
            </a:r>
            <a:r>
              <a:rPr lang="en-US" sz="3200" b="1" dirty="0"/>
              <a:t>  =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05B60FB-6D45-6F42-ADD3-A4585EC58CB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58592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2F8AEA5-7D29-D225-B819-ECFD723C6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C46ECE2-8311-45E7-ECDF-8BF596ABE7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AF8AE34-5AFA-D3F1-5607-BA26DAE4D4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5. Neh 8:8c - </a:t>
            </a:r>
            <a:r>
              <a:rPr lang="en-US" sz="3200" b="1" i="1" dirty="0"/>
              <a:t>They read from the book, from the Law of 	God, clearly, and they gave the sense, </a:t>
            </a:r>
            <a:r>
              <a:rPr lang="en-US" sz="3200" b="1" i="1" u="sng" dirty="0"/>
              <a:t>so that the </a:t>
            </a:r>
            <a:r>
              <a:rPr lang="en-US" sz="3200" b="1" i="1" dirty="0"/>
              <a:t>	</a:t>
            </a:r>
            <a:r>
              <a:rPr lang="en-US" sz="3200" b="1" i="1" u="sng" dirty="0"/>
              <a:t>people understood the reading</a:t>
            </a:r>
            <a:r>
              <a:rPr lang="en-US" sz="3200" b="1" i="1" dirty="0"/>
              <a:t>.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In either or both uses of "clearly," (translation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or exposition) this thorough explanation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</a:t>
            </a:r>
            <a:r>
              <a:rPr lang="en-US" sz="3200" b="1" i="1" dirty="0"/>
              <a:t>"gave the sense"</a:t>
            </a:r>
            <a:r>
              <a:rPr lang="en-US" sz="3200" b="1" dirty="0"/>
              <a:t>  = the "</a:t>
            </a:r>
            <a:r>
              <a:rPr lang="en-US" sz="3200" b="1" u="sng" dirty="0"/>
              <a:t>meaning</a:t>
            </a:r>
            <a:r>
              <a:rPr lang="en-US" sz="3200" b="1" dirty="0"/>
              <a:t>",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-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C0C4EC3-B7C1-0179-374D-D46B9D73508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7106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61000BB-5653-C7D7-87E1-27B2189A0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0F7F3B7-60A1-4680-3E8E-2D2652984B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D6C7F86-5B4B-8947-4FB8-89BAB9C957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5. Neh 8:8c - </a:t>
            </a:r>
            <a:r>
              <a:rPr lang="en-US" sz="3200" b="1" i="1" dirty="0"/>
              <a:t>They read from the book, from the Law of 	God, clearly, and they gave the sense, </a:t>
            </a:r>
            <a:r>
              <a:rPr lang="en-US" sz="3200" b="1" i="1" u="sng" dirty="0"/>
              <a:t>so that the </a:t>
            </a:r>
            <a:r>
              <a:rPr lang="en-US" sz="3200" b="1" i="1" dirty="0"/>
              <a:t>	</a:t>
            </a:r>
            <a:r>
              <a:rPr lang="en-US" sz="3200" b="1" i="1" u="sng" dirty="0"/>
              <a:t>people understood the reading</a:t>
            </a:r>
            <a:r>
              <a:rPr lang="en-US" sz="3200" b="1" i="1" dirty="0"/>
              <a:t>.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In either or both uses of "clearly," (translation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or exposition) this thorough explanation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</a:t>
            </a:r>
            <a:r>
              <a:rPr lang="en-US" sz="3200" b="1" i="1" dirty="0"/>
              <a:t>"gave the sense"</a:t>
            </a:r>
            <a:r>
              <a:rPr lang="en-US" sz="3200" b="1" dirty="0"/>
              <a:t>  = the "</a:t>
            </a:r>
            <a:r>
              <a:rPr lang="en-US" sz="3200" b="1" u="sng" dirty="0"/>
              <a:t>meaning</a:t>
            </a:r>
            <a:r>
              <a:rPr lang="en-US" sz="3200" b="1" dirty="0"/>
              <a:t>",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- which is step #5 = </a:t>
            </a:r>
            <a:r>
              <a:rPr lang="en-US" sz="3200" b="1" i="1" u="sng" dirty="0"/>
              <a:t>Interpretation</a:t>
            </a:r>
            <a:r>
              <a:rPr lang="en-US" sz="3200" b="1" dirty="0"/>
              <a:t>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5CA615A-36C1-3BEA-ED60-9A8624480E7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77509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95ECD57-9E7B-6101-3BEF-EFEC54588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09A3B4D-9624-2996-A55A-C9CA2C08FA9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23BD4D1-2D9C-5580-B876-4F11517275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5. Neh 8:8c - </a:t>
            </a:r>
            <a:r>
              <a:rPr lang="en-US" sz="3200" b="1" i="1" dirty="0"/>
              <a:t>They read from the book, from the Law of 	God, clearly, and they gave the sense, </a:t>
            </a:r>
            <a:r>
              <a:rPr lang="en-US" sz="3200" b="1" i="1" u="sng" dirty="0"/>
              <a:t>so that the </a:t>
            </a:r>
            <a:r>
              <a:rPr lang="en-US" sz="3200" b="1" i="1" dirty="0"/>
              <a:t>	</a:t>
            </a:r>
            <a:r>
              <a:rPr lang="en-US" sz="3200" b="1" i="1" u="sng" dirty="0"/>
              <a:t>people understood the reading</a:t>
            </a:r>
            <a:r>
              <a:rPr lang="en-US" sz="3200" b="1" i="1" dirty="0"/>
              <a:t>.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b. When God's Word was read, translated, and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explained, the people 	</a:t>
            </a:r>
            <a:r>
              <a:rPr lang="en-US" sz="3200" b="1" u="sng" dirty="0"/>
              <a:t>understood</a:t>
            </a:r>
            <a:r>
              <a:rPr lang="en-US" sz="3200" b="1" dirty="0"/>
              <a:t>!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E056778-47D0-F924-78F1-340C2A754BD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688477749"/>
      </p:ext>
    </p:extLst>
  </p:cSld>
  <p:clrMapOvr>
    <a:masterClrMapping/>
  </p:clrMapOvr>
  <p:transition spd="slow">
    <p:wipe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D0EDB1C-0F85-ABD4-7A03-D320678DA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5945432-846E-3E6F-1BEC-65302733F0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53FA39F-1470-95C6-97E6-35FC6CB79F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* * There is a God who wants to be known in all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earth, and has revealed himself through the </a:t>
            </a:r>
            <a:r>
              <a:rPr lang="en-US" sz="3200" b="1" i="1" dirty="0"/>
              <a:t>spoken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and </a:t>
            </a:r>
            <a:r>
              <a:rPr lang="en-US" sz="3200" b="1" i="1" dirty="0"/>
              <a:t>written</a:t>
            </a:r>
            <a:r>
              <a:rPr lang="en-US" sz="3200" b="1" dirty="0"/>
              <a:t> </a:t>
            </a:r>
            <a:r>
              <a:rPr lang="en-US" sz="3200" b="1" u="sng" dirty="0"/>
              <a:t>word</a:t>
            </a:r>
            <a:r>
              <a:rPr lang="en-US" sz="3200" b="1" dirty="0"/>
              <a:t> so that He can be known by us,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his creation!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47665AF-1132-6BEA-4F4C-4008DB711E8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835606761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EC6408D-2DA9-213C-CDFC-4F70CD95B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9310EDD-06F5-59E5-F9EC-C4272E91D3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D0924D8-1ED3-C0D5-279E-394EC793F5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3. </a:t>
            </a:r>
            <a:r>
              <a:rPr lang="en-US" sz="3200" b="1" dirty="0">
                <a:solidFill>
                  <a:srgbClr val="FF7C31"/>
                </a:solidFill>
              </a:rPr>
              <a:t>CANONIZATION</a:t>
            </a:r>
            <a:r>
              <a:rPr lang="en-US" sz="3200" b="1" dirty="0"/>
              <a:t> -   process by which believers </a:t>
            </a:r>
          </a:p>
          <a:p>
            <a:pPr marL="76199" indent="0" algn="l">
              <a:buNone/>
            </a:pPr>
            <a:r>
              <a:rPr lang="en-US" sz="3200" b="1" dirty="0"/>
              <a:t>		came to </a:t>
            </a:r>
            <a:r>
              <a:rPr lang="en-US" sz="3200" b="1" u="sng" dirty="0"/>
              <a:t>recognize</a:t>
            </a:r>
            <a:r>
              <a:rPr lang="en-US" sz="3200" b="1" dirty="0"/>
              <a:t> what books have the </a:t>
            </a:r>
          </a:p>
          <a:p>
            <a:pPr marL="76199" indent="0" algn="l">
              <a:buNone/>
            </a:pPr>
            <a:r>
              <a:rPr lang="en-US" sz="3200" b="1" dirty="0"/>
              <a:t>		quality of inspiration.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4. </a:t>
            </a:r>
            <a:r>
              <a:rPr lang="en-US" sz="3200" b="1" dirty="0">
                <a:solidFill>
                  <a:srgbClr val="FF7C31"/>
                </a:solidFill>
              </a:rPr>
              <a:t>TRANSLATION</a:t>
            </a:r>
            <a:r>
              <a:rPr lang="en-US" sz="3200" b="1" dirty="0"/>
              <a:t> - God's word is written in my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own</a:t>
            </a:r>
            <a:r>
              <a:rPr lang="en-US" sz="3200" b="1" dirty="0"/>
              <a:t> language so I too can know God.</a:t>
            </a:r>
          </a:p>
          <a:p>
            <a:pPr marL="76199" indent="0" algn="l">
              <a:buNone/>
            </a:pPr>
            <a:endParaRPr lang="en-US" sz="8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293A018-57B7-E919-702A-2C7B2D414DA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9296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FE6E6E8-E5C9-E695-C048-380C5BFE0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E3B3388-B67C-8163-C0A9-559C97CCEAF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3CE31E2-B1E4-305C-A0A8-BDAC39AFBC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* * There is a God who wants to be known in all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earth, and has revealed himself through the </a:t>
            </a:r>
            <a:r>
              <a:rPr lang="en-US" sz="3200" b="1" i="1" dirty="0"/>
              <a:t>spoken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and </a:t>
            </a:r>
            <a:r>
              <a:rPr lang="en-US" sz="3200" b="1" i="1" dirty="0"/>
              <a:t>written</a:t>
            </a:r>
            <a:r>
              <a:rPr lang="en-US" sz="3200" b="1" dirty="0"/>
              <a:t> </a:t>
            </a:r>
            <a:r>
              <a:rPr lang="en-US" sz="3200" b="1" u="sng" dirty="0"/>
              <a:t>word</a:t>
            </a:r>
            <a:r>
              <a:rPr lang="en-US" sz="3200" b="1" dirty="0"/>
              <a:t> so that He can be known by us,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his creation!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* * The all-powerful, sovereign God who is strong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enough to create the universe, redeem man, defeat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the devil, and accomplish all his purposes is strong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enough to </a:t>
            </a:r>
            <a:r>
              <a:rPr lang="en-US" sz="3200" b="1" u="sng" dirty="0"/>
              <a:t>give</a:t>
            </a:r>
            <a:r>
              <a:rPr lang="en-US" sz="3200" b="1" dirty="0"/>
              <a:t> and </a:t>
            </a:r>
            <a:r>
              <a:rPr lang="en-US" sz="3200" b="1" u="sng" dirty="0"/>
              <a:t>preserve</a:t>
            </a:r>
            <a:r>
              <a:rPr lang="en-US" sz="3200" b="1" dirty="0"/>
              <a:t> his word!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9564B5A-D8DD-7287-3EBC-06DF5A0A2DF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244490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9D58BB9-3BFE-5E78-CB11-5D35D3448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6D06890-D235-75CF-EF28-BAC80C75C2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078F082-C1F5-5329-8938-A563656FD3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6. Neh 8:6, 10-12 - What is the response of God’s 	people upon being taught the Word of God? 		- _________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1452742-9807-3B9D-A484-940C1B668E1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995853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10BC5DA-6AD6-A800-F3B4-DBCAF7F98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FE96EE5-53D2-6C93-1BFA-F970C96DFBE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7B4A805-4D3A-67AD-4983-02EC33FF93E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6. Neh 8:6, 10-12 - What is the response of God’s 	people upon being taught the Word of God? 		- </a:t>
            </a:r>
            <a:r>
              <a:rPr lang="en-US" sz="3200" b="1" u="sng" dirty="0"/>
              <a:t>Worship</a:t>
            </a:r>
            <a:r>
              <a:rPr lang="en-US" sz="3200" b="1" dirty="0"/>
              <a:t>!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875996C-FF79-0694-E495-6D218B7146C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286054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9A8D61A-0E8A-E545-8222-2082E18B6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E3D9DFA-33D0-2CD7-1597-F57A03094B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6203F35-5653-F608-BDC5-F030B20C933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6. Neh 8:6, 10-12 - What is the response of God’s 	people upon being taught the Word of God? 		- </a:t>
            </a:r>
            <a:r>
              <a:rPr lang="en-US" sz="3200" b="1" u="sng" dirty="0"/>
              <a:t>Worship</a:t>
            </a:r>
            <a:r>
              <a:rPr lang="en-US" sz="3200" b="1" dirty="0"/>
              <a:t>!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</a:t>
            </a:r>
            <a:r>
              <a:rPr lang="en-US" sz="3200" b="1" u="sng" dirty="0"/>
              <a:t>Reverence</a:t>
            </a:r>
            <a:r>
              <a:rPr lang="en-US" sz="3200" b="1" dirty="0"/>
              <a:t> - v 6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F9F7F63-A1B3-7844-CA11-94CFDB6EC48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78911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B343F32-7BB2-25D4-5E0B-805137691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77D99BD-A74E-6C50-6003-287887A45D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1A1B17A-E991-E678-AD7D-5149C819D5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6. Neh 8:6, 10-12 - What is the response of God’s 	people upon being taught the Word of God? 		- </a:t>
            </a:r>
            <a:r>
              <a:rPr lang="en-US" sz="3200" b="1" u="sng" dirty="0"/>
              <a:t>Worship</a:t>
            </a:r>
            <a:r>
              <a:rPr lang="en-US" sz="3200" b="1" dirty="0"/>
              <a:t>!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</a:t>
            </a:r>
            <a:r>
              <a:rPr lang="en-US" sz="3200" b="1" u="sng" dirty="0"/>
              <a:t>Reverence</a:t>
            </a:r>
            <a:r>
              <a:rPr lang="en-US" sz="3200" b="1" dirty="0"/>
              <a:t> - v 6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b. </a:t>
            </a:r>
            <a:r>
              <a:rPr lang="en-US" sz="3200" b="1" u="sng" dirty="0"/>
              <a:t>Repentance</a:t>
            </a:r>
            <a:r>
              <a:rPr lang="en-US" sz="3200" b="1" dirty="0"/>
              <a:t> - v 10-11 –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A32ED1E-4C09-3B81-8C7B-F0D1B365C58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117543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78187F1-4CFA-434B-CE66-D3752BB78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24DFE49-5000-5893-FAF8-4993812954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B00A84C-79A5-AB60-6341-E1601C899D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6. Neh 8:6, 10-12 - What is the response of God’s 	people upon being taught the Word of God? 		- </a:t>
            </a:r>
            <a:r>
              <a:rPr lang="en-US" sz="3200" b="1" u="sng" dirty="0"/>
              <a:t>Worship</a:t>
            </a:r>
            <a:r>
              <a:rPr lang="en-US" sz="3200" b="1" dirty="0"/>
              <a:t>!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</a:t>
            </a:r>
            <a:r>
              <a:rPr lang="en-US" sz="3200" b="1" u="sng" dirty="0"/>
              <a:t>Reverence</a:t>
            </a:r>
            <a:r>
              <a:rPr lang="en-US" sz="3200" b="1" dirty="0"/>
              <a:t> - v 6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b. </a:t>
            </a:r>
            <a:r>
              <a:rPr lang="en-US" sz="3200" b="1" u="sng" dirty="0"/>
              <a:t>Repentance</a:t>
            </a:r>
            <a:r>
              <a:rPr lang="en-US" sz="3200" b="1" dirty="0"/>
              <a:t> - v 10-11 – In their mournful grief, 		the Levites had to calm them and tell them, 		"Be quite . . . do not be grieved".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2623BA4-1855-7322-E203-C0181B2033F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92953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EE25822-7F0A-AFB0-D1D8-E398B6BEF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027E608-5072-ECA5-C9AF-52D56B6E89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AA16B23-DC3C-3305-85CE-AAF4E56E11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6. Neh 8:6, 10-12 - What is the response of God’s 	people upon being taught the Word of God? 		- </a:t>
            </a:r>
            <a:r>
              <a:rPr lang="en-US" sz="3200" b="1" u="sng" dirty="0"/>
              <a:t>Worship</a:t>
            </a:r>
            <a:r>
              <a:rPr lang="en-US" sz="3200" b="1" dirty="0"/>
              <a:t>!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</a:t>
            </a:r>
            <a:r>
              <a:rPr lang="en-US" sz="3200" b="1" u="sng" dirty="0"/>
              <a:t>Reverence</a:t>
            </a:r>
            <a:r>
              <a:rPr lang="en-US" sz="3200" b="1" dirty="0"/>
              <a:t> - v 6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b. </a:t>
            </a:r>
            <a:r>
              <a:rPr lang="en-US" sz="3200" b="1" u="sng" dirty="0"/>
              <a:t>Repentance</a:t>
            </a:r>
            <a:r>
              <a:rPr lang="en-US" sz="3200" b="1" dirty="0"/>
              <a:t> - v 10-11 – In their mournful grief, 		the Levites had to calm them and tell them, 		"Be quite . . . do not be grieved".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c. </a:t>
            </a:r>
            <a:r>
              <a:rPr lang="en-US" sz="3200" b="1" u="sng" dirty="0"/>
              <a:t>Rejoicing</a:t>
            </a:r>
            <a:r>
              <a:rPr lang="en-US" sz="3200" b="1" dirty="0"/>
              <a:t> - v 12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08775B7-6C9F-BC97-1862-8CF6855D3E0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4771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1E615B0-F99B-76A9-BE0E-36FD1C465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B009C5A-29B3-8438-65CB-AE1A83A193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C4BD092-5E1D-7A54-C77F-69B4F19E59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6. Neh 8:6, 10-12 - What is the response of God’s 	people upon being taught the Word of God? 		- </a:t>
            </a:r>
            <a:r>
              <a:rPr lang="en-US" sz="3200" b="1" u="sng" dirty="0"/>
              <a:t>Worship</a:t>
            </a:r>
            <a:r>
              <a:rPr lang="en-US" sz="3200" b="1" dirty="0"/>
              <a:t>!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d. </a:t>
            </a:r>
            <a:r>
              <a:rPr lang="en-US" sz="3200" b="1" u="sng" dirty="0"/>
              <a:t>Confession</a:t>
            </a:r>
            <a:r>
              <a:rPr lang="en-US" sz="3200" b="1" dirty="0"/>
              <a:t> - 9:1-2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E64FDA7-6CE7-E92E-5116-CA7E6B03853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004756903"/>
      </p:ext>
    </p:extLst>
  </p:cSld>
  <p:clrMapOvr>
    <a:masterClrMapping/>
  </p:clrMapOvr>
  <p:transition spd="slow">
    <p:wipe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D3BAB62-BBDC-7E28-5B3B-899C22BA9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ECADEE7-7C0A-C7F7-72E8-4027CA2413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Nehemiah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71640FD-D9CC-EE53-059A-1B46453C44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6. Neh 8:6, 10-12 - What is the response of God’s 	people upon being taught the Word of God? 		- </a:t>
            </a:r>
            <a:r>
              <a:rPr lang="en-US" sz="3200" b="1" u="sng" dirty="0"/>
              <a:t>Worship</a:t>
            </a:r>
            <a:r>
              <a:rPr lang="en-US" sz="3200" b="1" dirty="0"/>
              <a:t>!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d. </a:t>
            </a:r>
            <a:r>
              <a:rPr lang="en-US" sz="3200" b="1" u="sng" dirty="0"/>
              <a:t>Confession</a:t>
            </a:r>
            <a:r>
              <a:rPr lang="en-US" sz="3200" b="1" dirty="0"/>
              <a:t> - 9:1-2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e. </a:t>
            </a:r>
            <a:r>
              <a:rPr lang="en-US" sz="3200" b="1" u="sng" dirty="0"/>
              <a:t>Recommitment</a:t>
            </a:r>
            <a:r>
              <a:rPr lang="en-US" sz="3200" b="1" dirty="0"/>
              <a:t> - 9:38 — 10:39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71E6618-9219-84BB-19E5-4C35FBB4007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053830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0D3A0F2-C9BC-54D6-151A-6D0960517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A021E59-2C46-9500-1C29-09BE82E3E51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7456264-77D5-90BB-3CAB-EA251AC843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C95AC2F-E0B4-6F97-2323-5ABA15B8018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388688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C9355A1-BA0A-E3AF-9293-7767F187B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8CDDBB2-D2F6-25E2-B316-FD516299BA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CE389E9-E696-2EA7-2BE0-DE6C40F627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3. </a:t>
            </a:r>
            <a:r>
              <a:rPr lang="en-US" sz="3200" b="1" dirty="0">
                <a:solidFill>
                  <a:srgbClr val="FF7C31"/>
                </a:solidFill>
              </a:rPr>
              <a:t>CANONIZATION</a:t>
            </a:r>
            <a:r>
              <a:rPr lang="en-US" sz="3200" b="1" dirty="0"/>
              <a:t> -   process by which believers </a:t>
            </a:r>
          </a:p>
          <a:p>
            <a:pPr marL="76199" indent="0" algn="l">
              <a:buNone/>
            </a:pPr>
            <a:r>
              <a:rPr lang="en-US" sz="3200" b="1" dirty="0"/>
              <a:t>		came to </a:t>
            </a:r>
            <a:r>
              <a:rPr lang="en-US" sz="3200" b="1" u="sng" dirty="0"/>
              <a:t>recognize</a:t>
            </a:r>
            <a:r>
              <a:rPr lang="en-US" sz="3200" b="1" dirty="0"/>
              <a:t> what books have the </a:t>
            </a:r>
          </a:p>
          <a:p>
            <a:pPr marL="76199" indent="0" algn="l">
              <a:buNone/>
            </a:pPr>
            <a:r>
              <a:rPr lang="en-US" sz="3200" b="1" dirty="0"/>
              <a:t>		quality of inspiration.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4. </a:t>
            </a:r>
            <a:r>
              <a:rPr lang="en-US" sz="3200" b="1" dirty="0">
                <a:solidFill>
                  <a:srgbClr val="FF7C31"/>
                </a:solidFill>
              </a:rPr>
              <a:t>TRANSLATION</a:t>
            </a:r>
            <a:r>
              <a:rPr lang="en-US" sz="3200" b="1" dirty="0"/>
              <a:t> - God's word is written in my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own</a:t>
            </a:r>
            <a:r>
              <a:rPr lang="en-US" sz="3200" b="1" dirty="0"/>
              <a:t> language so I too can know God.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5. </a:t>
            </a:r>
            <a:r>
              <a:rPr lang="en-US" sz="3200" b="1" dirty="0">
                <a:solidFill>
                  <a:srgbClr val="FF7C31"/>
                </a:solidFill>
              </a:rPr>
              <a:t>INTERPRETATION</a:t>
            </a:r>
            <a:r>
              <a:rPr lang="en-US" sz="3200" b="1" dirty="0"/>
              <a:t> - someone helps me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understand</a:t>
            </a:r>
            <a:r>
              <a:rPr lang="en-US" sz="3200" b="1" dirty="0"/>
              <a:t> things about God and </a:t>
            </a:r>
          </a:p>
          <a:p>
            <a:pPr marL="76199" indent="0" algn="l">
              <a:buNone/>
            </a:pPr>
            <a:r>
              <a:rPr lang="en-US" sz="3200" b="1" dirty="0"/>
              <a:t>		his word. </a:t>
            </a:r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7AEA5D2-BBAD-C030-A316-17E612A63A9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69978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686870A-83BD-8D99-BFC1-FD6287E74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E301019-A93F-F443-D366-07D94BE17E6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E698290-8646-24DF-5B3D-C34AEFDF67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</a:pPr>
            <a:r>
              <a:rPr lang="en-US" sz="3200" b="1" dirty="0"/>
              <a:t> We have taken 13 weeks to demonstrate how we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indeed</a:t>
            </a:r>
            <a:r>
              <a:rPr lang="en-US" sz="3200" b="1" dirty="0"/>
              <a:t> have the accurate, authoritative, and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preserved Word of God in our very hands today! </a:t>
            </a:r>
          </a:p>
          <a:p>
            <a:pPr marL="76199" lvl="0" indent="0">
              <a:buClr>
                <a:schemeClr val="accent5"/>
              </a:buClr>
              <a:buNone/>
            </a:pPr>
            <a:r>
              <a:rPr lang="en-US" sz="8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B56B66A-7746-2C14-4628-9893F49DA6A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9929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AA31783-499C-BBDA-8CC5-11615B7FE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6C316BE-C1ED-E39F-9816-B9C7A45D85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7A55354-1CB3-94A3-2724-840ED0B020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</a:pPr>
            <a:r>
              <a:rPr lang="en-US" sz="3200" b="1" dirty="0"/>
              <a:t> By </a:t>
            </a:r>
            <a:r>
              <a:rPr lang="en-US" sz="3200" b="1" u="sng" dirty="0"/>
              <a:t>Divine</a:t>
            </a:r>
            <a:r>
              <a:rPr lang="en-US" sz="3200" b="1" dirty="0"/>
              <a:t> superintendence throughout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centuries, and by scholarly efforts, and by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multitude of manuscripts for verification, we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have the very message that God Himself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inspired to the prophets and apostles which is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accurately reflected in our English translations. </a:t>
            </a:r>
          </a:p>
          <a:p>
            <a:pPr marL="76199" lvl="0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A6B9E1F-14B6-884C-81A8-DCDA91686DE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12926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B134ED5-B24D-1335-50AF-C81F7B200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61AFD7B-BC11-170A-AF05-1589890F956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328FE1D-8E16-5FDC-FA04-AC4BEC2B83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</a:pPr>
            <a:r>
              <a:rPr lang="en-US" sz="3200" b="1" dirty="0"/>
              <a:t> By </a:t>
            </a:r>
            <a:r>
              <a:rPr lang="en-US" sz="3200" b="1" u="sng" dirty="0"/>
              <a:t>Divine</a:t>
            </a:r>
            <a:r>
              <a:rPr lang="en-US" sz="3200" b="1" dirty="0"/>
              <a:t> superintendence throughout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centuries, and by scholarly efforts, and by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multitude of manuscripts for verification, we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have the very message that God Himself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inspired to the prophets and apostles which is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accurately reflected in our English translations.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1200" b="1" dirty="0"/>
          </a:p>
          <a:p>
            <a:pPr>
              <a:buClr>
                <a:schemeClr val="accent5"/>
              </a:buClr>
            </a:pPr>
            <a:r>
              <a:rPr lang="en-US" sz="3200" b="1" dirty="0"/>
              <a:t> To </a:t>
            </a:r>
            <a:r>
              <a:rPr lang="en-US" sz="3200" b="1" u="sng" dirty="0"/>
              <a:t>God</a:t>
            </a:r>
            <a:r>
              <a:rPr lang="en-US" sz="3200" b="1" dirty="0"/>
              <a:t> be the </a:t>
            </a:r>
            <a:r>
              <a:rPr lang="en-US" sz="3200" b="1" u="sng" dirty="0"/>
              <a:t>glory</a:t>
            </a:r>
            <a:r>
              <a:rPr lang="en-US" sz="3200" b="1" dirty="0"/>
              <a:t>! </a:t>
            </a:r>
          </a:p>
          <a:p>
            <a:pPr marL="76199" lvl="0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30AB77C-5B1E-D02F-B832-70C6301086B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56750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DC1D625-8981-C464-3B6D-0E3B44673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F827490-E779-7625-3EB5-7104DF24EA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Conclusion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C32E01D-5E39-91C1-842E-34CB38DD1F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</a:pPr>
            <a:r>
              <a:rPr lang="en-US" sz="3200" b="1" dirty="0"/>
              <a:t> Is it any wonder the NT instructs us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preach</a:t>
            </a:r>
            <a:r>
              <a:rPr lang="en-US" sz="3200" b="1" dirty="0"/>
              <a:t> the </a:t>
            </a:r>
            <a:r>
              <a:rPr lang="en-US" sz="3200" b="1" u="sng" dirty="0"/>
              <a:t>Word?</a:t>
            </a:r>
            <a:r>
              <a:rPr lang="en-US" sz="3200" b="1" dirty="0"/>
              <a:t>!</a:t>
            </a:r>
          </a:p>
          <a:p>
            <a:pPr marL="76199" indent="0">
              <a:buNone/>
            </a:pPr>
            <a:r>
              <a:rPr lang="en-US" sz="3200" b="1" dirty="0"/>
              <a:t>	- 1 Tim 4:10-16</a:t>
            </a:r>
          </a:p>
          <a:p>
            <a:pPr marL="76199" indent="0">
              <a:buNone/>
            </a:pPr>
            <a:r>
              <a:rPr lang="en-US" sz="3200" b="1" dirty="0"/>
              <a:t>	- 2 Tim 3:12 — 4:5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FF3C8F8-8DA3-A0B2-E6FC-5FD53A1AD2D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439274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>
          <a:extLst>
            <a:ext uri="{FF2B5EF4-FFF2-40B4-BE49-F238E27FC236}">
              <a16:creationId xmlns:a16="http://schemas.microsoft.com/office/drawing/2014/main" id="{F3418557-2AC4-FE45-E6A5-C1318BBC0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>
            <a:extLst>
              <a:ext uri="{FF2B5EF4-FFF2-40B4-BE49-F238E27FC236}">
                <a16:creationId xmlns:a16="http://schemas.microsoft.com/office/drawing/2014/main" id="{0DE2B912-C625-225B-7843-FA3A95C9DC5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</a:t>
            </a:r>
            <a:br>
              <a:rPr lang="en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Nehemiah 8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392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427EDE3-C19F-D9F9-0ED5-B74F5F168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405F11D-B164-2E17-DFE2-25271650CB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Background to Neh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94F2493-D3D6-10F5-DBE7-A09CA2B00A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9C362C9-A84A-4575-B0C8-5AE06A6206C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207399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1A07D47-05E9-EA8B-AECD-ADF45DADD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BD3D985-5D0F-7131-BB3D-ABEDF4719AD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Background to Neh 8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D986AE4-1855-9FB7-4C45-60276EFAE6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A. 586 BC – Jerusalem &amp; Temple destroyed.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Jews taken </a:t>
            </a:r>
            <a:r>
              <a:rPr lang="en-US" sz="3200" b="1" u="sng" dirty="0"/>
              <a:t>captive</a:t>
            </a:r>
            <a:r>
              <a:rPr lang="en-US" sz="3200" b="1" dirty="0"/>
              <a:t> to Babylon (2 Chron 36)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AC9E380-81A3-81EB-E93A-ADE868CF628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45037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5223</TotalTime>
  <Words>3714</Words>
  <Application>Microsoft Office PowerPoint</Application>
  <PresentationFormat>On-screen Show (4:3)</PresentationFormat>
  <Paragraphs>819</Paragraphs>
  <Slides>74</Slides>
  <Notes>72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74</vt:i4>
      </vt:variant>
    </vt:vector>
  </HeadingPairs>
  <TitlesOfParts>
    <vt:vector size="85" baseType="lpstr">
      <vt:lpstr>Aptos</vt:lpstr>
      <vt:lpstr>Arial</vt:lpstr>
      <vt:lpstr>Arvo</vt:lpstr>
      <vt:lpstr>Calibri</vt:lpstr>
      <vt:lpstr>Cambria</vt:lpstr>
      <vt:lpstr>Roboto</vt:lpstr>
      <vt:lpstr>Roboto Condensed</vt:lpstr>
      <vt:lpstr>Roboto Condensed Light</vt:lpstr>
      <vt:lpstr>Times New Roman</vt:lpstr>
      <vt:lpstr>Salerio template</vt:lpstr>
      <vt:lpstr>1_Office Theme</vt:lpstr>
      <vt:lpstr>How We Got  Our Bible - Nehemiah 8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Background to Neh 8</vt:lpstr>
      <vt:lpstr>Background to Neh 8</vt:lpstr>
      <vt:lpstr>Background to Neh 8</vt:lpstr>
      <vt:lpstr>Background to Neh 8</vt:lpstr>
      <vt:lpstr>Background to Neh 8</vt:lpstr>
      <vt:lpstr>Background to Neh 8</vt:lpstr>
      <vt:lpstr>Background to Neh 8</vt:lpstr>
      <vt:lpstr>Background to Neh 8</vt:lpstr>
      <vt:lpstr>Background to Neh 8</vt:lpstr>
      <vt:lpstr>Background to Neh 8</vt:lpstr>
      <vt:lpstr>Background to Neh 8</vt:lpstr>
      <vt:lpstr>Background to Neh 8</vt:lpstr>
      <vt:lpstr>Background to Neh 8</vt:lpstr>
      <vt:lpstr>Let’s Read 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PowerPoint Presentation</vt:lpstr>
      <vt:lpstr>PowerPoint Presentation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Nehemiah 8</vt:lpstr>
      <vt:lpstr>Conclusion</vt:lpstr>
      <vt:lpstr>Conclusion</vt:lpstr>
      <vt:lpstr>Conclusion</vt:lpstr>
      <vt:lpstr>Conclusion</vt:lpstr>
      <vt:lpstr>Conclusion</vt:lpstr>
      <vt:lpstr>How We Got  Our Bible - Nehemiah 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 Got  Our Bible - Nehemiah 8</dc:title>
  <dc:creator>Paul Vanaman</dc:creator>
  <cp:lastModifiedBy>MRMS Admin</cp:lastModifiedBy>
  <cp:revision>40</cp:revision>
  <dcterms:created xsi:type="dcterms:W3CDTF">2025-09-24T21:16:01Z</dcterms:created>
  <dcterms:modified xsi:type="dcterms:W3CDTF">2026-02-05T16:56:59Z</dcterms:modified>
</cp:coreProperties>
</file>