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03"/>
  </p:notesMasterIdLst>
  <p:sldIdLst>
    <p:sldId id="422" r:id="rId2"/>
    <p:sldId id="266" r:id="rId3"/>
    <p:sldId id="7617" r:id="rId4"/>
    <p:sldId id="7614" r:id="rId5"/>
    <p:sldId id="7626" r:id="rId6"/>
    <p:sldId id="7628" r:id="rId7"/>
    <p:sldId id="7831" r:id="rId8"/>
    <p:sldId id="7832" r:id="rId9"/>
    <p:sldId id="7833" r:id="rId10"/>
    <p:sldId id="7834" r:id="rId11"/>
    <p:sldId id="371" r:id="rId12"/>
    <p:sldId id="7837" r:id="rId13"/>
    <p:sldId id="7836" r:id="rId14"/>
    <p:sldId id="7705" r:id="rId15"/>
    <p:sldId id="7785" r:id="rId16"/>
    <p:sldId id="7839" r:id="rId17"/>
    <p:sldId id="7841" r:id="rId18"/>
    <p:sldId id="7842" r:id="rId19"/>
    <p:sldId id="7843" r:id="rId20"/>
    <p:sldId id="7844" r:id="rId21"/>
    <p:sldId id="7845" r:id="rId22"/>
    <p:sldId id="7847" r:id="rId23"/>
    <p:sldId id="7846" r:id="rId24"/>
    <p:sldId id="7848" r:id="rId25"/>
    <p:sldId id="7860" r:id="rId26"/>
    <p:sldId id="7861" r:id="rId27"/>
    <p:sldId id="7849" r:id="rId28"/>
    <p:sldId id="7862" r:id="rId29"/>
    <p:sldId id="7867" r:id="rId30"/>
    <p:sldId id="7851" r:id="rId31"/>
    <p:sldId id="7853" r:id="rId32"/>
    <p:sldId id="7854" r:id="rId33"/>
    <p:sldId id="7852" r:id="rId34"/>
    <p:sldId id="7856" r:id="rId35"/>
    <p:sldId id="7863" r:id="rId36"/>
    <p:sldId id="7864" r:id="rId37"/>
    <p:sldId id="7870" r:id="rId38"/>
    <p:sldId id="7940" r:id="rId39"/>
    <p:sldId id="7869" r:id="rId40"/>
    <p:sldId id="7941" r:id="rId41"/>
    <p:sldId id="7942" r:id="rId42"/>
    <p:sldId id="7871" r:id="rId43"/>
    <p:sldId id="7943" r:id="rId44"/>
    <p:sldId id="7944" r:id="rId45"/>
    <p:sldId id="7945" r:id="rId46"/>
    <p:sldId id="7872" r:id="rId47"/>
    <p:sldId id="7873" r:id="rId48"/>
    <p:sldId id="7874" r:id="rId49"/>
    <p:sldId id="7875" r:id="rId50"/>
    <p:sldId id="7876" r:id="rId51"/>
    <p:sldId id="7877" r:id="rId52"/>
    <p:sldId id="7878" r:id="rId53"/>
    <p:sldId id="7880" r:id="rId54"/>
    <p:sldId id="7879" r:id="rId55"/>
    <p:sldId id="7881" r:id="rId56"/>
    <p:sldId id="7882" r:id="rId57"/>
    <p:sldId id="7883" r:id="rId58"/>
    <p:sldId id="7884" r:id="rId59"/>
    <p:sldId id="7885" r:id="rId60"/>
    <p:sldId id="7886" r:id="rId61"/>
    <p:sldId id="7887" r:id="rId62"/>
    <p:sldId id="7888" r:id="rId63"/>
    <p:sldId id="7889" r:id="rId64"/>
    <p:sldId id="7890" r:id="rId65"/>
    <p:sldId id="7891" r:id="rId66"/>
    <p:sldId id="7893" r:id="rId67"/>
    <p:sldId id="7894" r:id="rId68"/>
    <p:sldId id="7895" r:id="rId69"/>
    <p:sldId id="7896" r:id="rId70"/>
    <p:sldId id="7897" r:id="rId71"/>
    <p:sldId id="7898" r:id="rId72"/>
    <p:sldId id="7899" r:id="rId73"/>
    <p:sldId id="7900" r:id="rId74"/>
    <p:sldId id="7901" r:id="rId75"/>
    <p:sldId id="7903" r:id="rId76"/>
    <p:sldId id="7925" r:id="rId77"/>
    <p:sldId id="7904" r:id="rId78"/>
    <p:sldId id="7905" r:id="rId79"/>
    <p:sldId id="7907" r:id="rId80"/>
    <p:sldId id="7908" r:id="rId81"/>
    <p:sldId id="7909" r:id="rId82"/>
    <p:sldId id="7906" r:id="rId83"/>
    <p:sldId id="7910" r:id="rId84"/>
    <p:sldId id="7911" r:id="rId85"/>
    <p:sldId id="7912" r:id="rId86"/>
    <p:sldId id="7913" r:id="rId87"/>
    <p:sldId id="7914" r:id="rId88"/>
    <p:sldId id="7915" r:id="rId89"/>
    <p:sldId id="7916" r:id="rId90"/>
    <p:sldId id="7917" r:id="rId91"/>
    <p:sldId id="7919" r:id="rId92"/>
    <p:sldId id="7920" r:id="rId93"/>
    <p:sldId id="7921" r:id="rId94"/>
    <p:sldId id="7922" r:id="rId95"/>
    <p:sldId id="7923" r:id="rId96"/>
    <p:sldId id="7748" r:id="rId97"/>
    <p:sldId id="7749" r:id="rId98"/>
    <p:sldId id="7750" r:id="rId99"/>
    <p:sldId id="7751" r:id="rId100"/>
    <p:sldId id="7752" r:id="rId101"/>
    <p:sldId id="7924" r:id="rId10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062"/>
    <p:restoredTop sz="94643"/>
  </p:normalViewPr>
  <p:slideViewPr>
    <p:cSldViewPr snapToGrid="0">
      <p:cViewPr varScale="1">
        <p:scale>
          <a:sx n="134" d="100"/>
          <a:sy n="134" d="100"/>
        </p:scale>
        <p:origin x="2508" y="114"/>
      </p:cViewPr>
      <p:guideLst/>
    </p:cSldViewPr>
  </p:slid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ableStyles" Target="tableStyle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2E3F93-A891-5D4A-B475-76BF723AA5AB}" type="datetimeFigureOut">
              <a:rPr lang="en-US" smtClean="0"/>
              <a:t>2/5/2026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02A302-0EBA-3449-9BC5-D750F4CE0858}" type="slidenum">
              <a:rPr lang="en-US" smtClean="0"/>
              <a:t>‹#›</a:t>
            </a:fld>
            <a:endParaRPr lang="en-US"/>
          </a:p>
        </p:txBody>
      </p:sp>
    </p:spTree>
    <p:extLst>
      <p:ext uri="{BB962C8B-B14F-4D97-AF65-F5344CB8AC3E}">
        <p14:creationId xmlns:p14="http://schemas.microsoft.com/office/powerpoint/2010/main" val="2052830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FB5DB-B438-8415-CD32-355DB5C6A9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F751F6-9363-56A8-F2B0-2DD93CAE55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D2FAD9-D5FA-C6CD-0A9A-431F7CF6B6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D219AA-77F5-97AC-BA12-7D39B86EDB7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AAC532-FF6D-3847-8C35-321D9C307BF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19507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E7B4A-E37B-CE10-93EE-B44E5C14C4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DBA20C-782E-2E5B-4184-4DCB4611B4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3C9652-2940-EB6A-B19C-79C377A354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F3B9BE-2944-F44B-7A88-5DE1E66D27C0}"/>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AAC532-FF6D-3847-8C35-321D9C307BF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85712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2/5/2026</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D57B0AA-AC8E-4463-ADAC-E87D09B82E4F}" type="slidenum">
              <a:rPr lang="en-US" smtClean="0"/>
              <a:t>‹#›</a:t>
            </a:fld>
            <a:endParaRPr lang="en-US"/>
          </a:p>
        </p:txBody>
      </p:sp>
    </p:spTree>
    <p:extLst>
      <p:ext uri="{BB962C8B-B14F-4D97-AF65-F5344CB8AC3E}">
        <p14:creationId xmlns:p14="http://schemas.microsoft.com/office/powerpoint/2010/main" val="374958604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2/5/2026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extLst>
      <p:ext uri="{BB962C8B-B14F-4D97-AF65-F5344CB8AC3E}">
        <p14:creationId xmlns:p14="http://schemas.microsoft.com/office/powerpoint/2010/main" val="3440181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2/5/2026</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extLst>
      <p:ext uri="{BB962C8B-B14F-4D97-AF65-F5344CB8AC3E}">
        <p14:creationId xmlns:p14="http://schemas.microsoft.com/office/powerpoint/2010/main" val="89156062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2/5/2026</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79839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2/5/2026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extLst>
      <p:ext uri="{BB962C8B-B14F-4D97-AF65-F5344CB8AC3E}">
        <p14:creationId xmlns:p14="http://schemas.microsoft.com/office/powerpoint/2010/main" val="30541600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2/5/2026</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extLst>
      <p:ext uri="{BB962C8B-B14F-4D97-AF65-F5344CB8AC3E}">
        <p14:creationId xmlns:p14="http://schemas.microsoft.com/office/powerpoint/2010/main" val="322386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2/5/2026</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612169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2/5/2026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extLst>
      <p:ext uri="{BB962C8B-B14F-4D97-AF65-F5344CB8AC3E}">
        <p14:creationId xmlns:p14="http://schemas.microsoft.com/office/powerpoint/2010/main" val="1895754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2/5/2026</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extLst>
      <p:ext uri="{BB962C8B-B14F-4D97-AF65-F5344CB8AC3E}">
        <p14:creationId xmlns:p14="http://schemas.microsoft.com/office/powerpoint/2010/main" val="2737325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2/5/2026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754ED01-E2A0-4C1E-8E21-014B99041579}"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67639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2/5/2026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Drag picture to placeholder or click icon to add</a:t>
            </a:r>
            <a:endParaRPr kumimoji="0" lang="en-US" dirty="0"/>
          </a:p>
        </p:txBody>
      </p:sp>
    </p:spTree>
    <p:extLst>
      <p:ext uri="{BB962C8B-B14F-4D97-AF65-F5344CB8AC3E}">
        <p14:creationId xmlns:p14="http://schemas.microsoft.com/office/powerpoint/2010/main" val="167562948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2/5/2026</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extLst>
      <p:ext uri="{BB962C8B-B14F-4D97-AF65-F5344CB8AC3E}">
        <p14:creationId xmlns:p14="http://schemas.microsoft.com/office/powerpoint/2010/main" val="172767712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4FBD4-B9B8-9B67-10A3-B05C018C35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C3D425-33AA-2122-90FF-6241DB3E4D74}"/>
              </a:ext>
            </a:extLst>
          </p:cNvPr>
          <p:cNvSpPr>
            <a:spLocks noGrp="1"/>
          </p:cNvSpPr>
          <p:nvPr>
            <p:ph type="ctrTitle"/>
          </p:nvPr>
        </p:nvSpPr>
        <p:spPr>
          <a:xfrm>
            <a:off x="2362200" y="4038600"/>
            <a:ext cx="6705600" cy="1828800"/>
          </a:xfrm>
        </p:spPr>
        <p:txBody>
          <a:bodyPr/>
          <a:lstStyle/>
          <a:p>
            <a:br>
              <a:rPr lang="en-US" sz="4800" b="1" dirty="0"/>
            </a:br>
            <a:br>
              <a:rPr lang="en-US" sz="4800" b="1" dirty="0"/>
            </a:br>
            <a:r>
              <a:rPr lang="en-US" sz="4800" b="1" dirty="0">
                <a:solidFill>
                  <a:schemeClr val="tx1"/>
                </a:solidFill>
              </a:rPr>
              <a:t>Put On Your Uniform</a:t>
            </a:r>
            <a:br>
              <a:rPr lang="en-US" sz="4800" b="1" dirty="0">
                <a:solidFill>
                  <a:schemeClr val="tx1"/>
                </a:solidFill>
              </a:rPr>
            </a:br>
            <a:r>
              <a:rPr lang="en-US" sz="4800" b="1" dirty="0">
                <a:solidFill>
                  <a:schemeClr val="tx1"/>
                </a:solidFill>
              </a:rPr>
              <a:t>- </a:t>
            </a:r>
            <a:r>
              <a:rPr lang="en-US" sz="4800" b="1" i="1" dirty="0">
                <a:solidFill>
                  <a:schemeClr val="tx1"/>
                </a:solidFill>
              </a:rPr>
              <a:t>at home.</a:t>
            </a:r>
            <a:r>
              <a:rPr lang="en-US" sz="4800" b="1" dirty="0">
                <a:solidFill>
                  <a:schemeClr val="tx1"/>
                </a:solidFill>
              </a:rPr>
              <a:t> </a:t>
            </a:r>
            <a:r>
              <a:rPr lang="en-US" dirty="0"/>
              <a:t>	</a:t>
            </a:r>
          </a:p>
        </p:txBody>
      </p:sp>
      <p:sp>
        <p:nvSpPr>
          <p:cNvPr id="3" name="Subtitle 2">
            <a:extLst>
              <a:ext uri="{FF2B5EF4-FFF2-40B4-BE49-F238E27FC236}">
                <a16:creationId xmlns:a16="http://schemas.microsoft.com/office/drawing/2014/main" id="{5537DE6D-888E-510D-D77D-1AD0A4EA1FF0}"/>
              </a:ext>
            </a:extLst>
          </p:cNvPr>
          <p:cNvSpPr>
            <a:spLocks noGrp="1"/>
          </p:cNvSpPr>
          <p:nvPr>
            <p:ph type="subTitle" idx="1"/>
          </p:nvPr>
        </p:nvSpPr>
        <p:spPr/>
        <p:txBody>
          <a:bodyPr/>
          <a:lstStyle/>
          <a:p>
            <a:pPr algn="ctr"/>
            <a:r>
              <a:rPr lang="en-US" b="1" dirty="0"/>
              <a:t>Colossians 3:18-21</a:t>
            </a:r>
          </a:p>
        </p:txBody>
      </p:sp>
    </p:spTree>
    <p:extLst>
      <p:ext uri="{BB962C8B-B14F-4D97-AF65-F5344CB8AC3E}">
        <p14:creationId xmlns:p14="http://schemas.microsoft.com/office/powerpoint/2010/main" val="1631870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78031-61E2-052D-F6D0-11B2511DC6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AA0A9F-AD66-8282-5B43-8444238A5732}"/>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893A28E1-6BFE-64B3-4126-3C4722F19F19}"/>
              </a:ext>
            </a:extLst>
          </p:cNvPr>
          <p:cNvSpPr>
            <a:spLocks noGrp="1"/>
          </p:cNvSpPr>
          <p:nvPr>
            <p:ph type="subTitle" idx="1"/>
          </p:nvPr>
        </p:nvSpPr>
        <p:spPr>
          <a:xfrm>
            <a:off x="0" y="762000"/>
            <a:ext cx="9144000" cy="6096000"/>
          </a:xfrm>
        </p:spPr>
        <p:txBody>
          <a:bodyPr anchor="t">
            <a:normAutofit/>
          </a:bodyPr>
          <a:lstStyle/>
          <a:p>
            <a:pPr marL="457200" indent="-457200">
              <a:buClr>
                <a:srgbClr val="00B0F0"/>
              </a:buClr>
              <a:buFont typeface="Wingdings" pitchFamily="2" charset="2"/>
              <a:buChar char="v"/>
            </a:pPr>
            <a:r>
              <a:rPr lang="en-US" sz="3200" b="1" dirty="0">
                <a:latin typeface="Roboto" panose="02000000000000000000" pitchFamily="2" charset="0"/>
                <a:ea typeface="Roboto" panose="02000000000000000000" pitchFamily="2" charset="0"/>
                <a:cs typeface="Roboto" panose="02000000000000000000" pitchFamily="2" charset="0"/>
              </a:rPr>
              <a:t> 3:12-17 = New </a:t>
            </a:r>
            <a:r>
              <a:rPr lang="en-US" sz="3200" b="1" u="sng" dirty="0">
                <a:latin typeface="Roboto" panose="02000000000000000000" pitchFamily="2" charset="0"/>
                <a:ea typeface="Roboto" panose="02000000000000000000" pitchFamily="2" charset="0"/>
                <a:cs typeface="Roboto" panose="02000000000000000000" pitchFamily="2" charset="0"/>
              </a:rPr>
              <a:t>Relationships</a:t>
            </a:r>
            <a:r>
              <a:rPr lang="en-US" sz="3200" b="1" dirty="0">
                <a:latin typeface="Roboto" panose="02000000000000000000" pitchFamily="2" charset="0"/>
                <a:ea typeface="Roboto" panose="02000000000000000000" pitchFamily="2" charset="0"/>
                <a:cs typeface="Roboto" panose="02000000000000000000" pitchFamily="2" charset="0"/>
              </a:rPr>
              <a:t>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Col 3:12 “Put on then . . .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Note the flow of the argument:</a:t>
            </a: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Walk worthy of Christ In Our </a:t>
            </a:r>
            <a:r>
              <a:rPr lang="en-US" sz="3200" b="1" u="sng" dirty="0">
                <a:latin typeface="Roboto" panose="02000000000000000000" pitchFamily="2" charset="0"/>
                <a:ea typeface="Roboto" panose="02000000000000000000" pitchFamily="2" charset="0"/>
                <a:cs typeface="Roboto" panose="02000000000000000000" pitchFamily="2" charset="0"/>
              </a:rPr>
              <a:t>Heart</a:t>
            </a:r>
            <a:r>
              <a:rPr lang="en-US" sz="3200" b="1" dirty="0">
                <a:latin typeface="Roboto" panose="02000000000000000000" pitchFamily="2" charset="0"/>
                <a:ea typeface="Roboto" panose="02000000000000000000" pitchFamily="2" charset="0"/>
                <a:cs typeface="Roboto" panose="02000000000000000000" pitchFamily="2" charset="0"/>
              </a:rPr>
              <a:t> - 3:12</a:t>
            </a: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Walk worthy of Christ In Our </a:t>
            </a:r>
            <a:r>
              <a:rPr lang="en-US" sz="3200" b="1" u="sng" dirty="0">
                <a:latin typeface="Roboto" panose="02000000000000000000" pitchFamily="2" charset="0"/>
                <a:ea typeface="Roboto" panose="02000000000000000000" pitchFamily="2" charset="0"/>
                <a:cs typeface="Roboto" panose="02000000000000000000" pitchFamily="2" charset="0"/>
              </a:rPr>
              <a:t>Church</a:t>
            </a:r>
            <a:r>
              <a:rPr lang="en-US" sz="3200" b="1" dirty="0">
                <a:latin typeface="Roboto" panose="02000000000000000000" pitchFamily="2" charset="0"/>
                <a:ea typeface="Roboto" panose="02000000000000000000" pitchFamily="2" charset="0"/>
                <a:cs typeface="Roboto" panose="02000000000000000000" pitchFamily="2" charset="0"/>
              </a:rPr>
              <a:t> - 3:13-17</a:t>
            </a: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Walk worthy of Christ In Our </a:t>
            </a:r>
            <a:r>
              <a:rPr lang="en-US" sz="3200" b="1" u="sng" dirty="0">
                <a:latin typeface="Roboto" panose="02000000000000000000" pitchFamily="2" charset="0"/>
                <a:ea typeface="Roboto" panose="02000000000000000000" pitchFamily="2" charset="0"/>
                <a:cs typeface="Roboto" panose="02000000000000000000" pitchFamily="2" charset="0"/>
              </a:rPr>
              <a:t>Home</a:t>
            </a:r>
            <a:r>
              <a:rPr lang="en-US" sz="3200" b="1" dirty="0">
                <a:latin typeface="Roboto" panose="02000000000000000000" pitchFamily="2" charset="0"/>
                <a:ea typeface="Roboto" panose="02000000000000000000" pitchFamily="2" charset="0"/>
                <a:cs typeface="Roboto" panose="02000000000000000000" pitchFamily="2" charset="0"/>
              </a:rPr>
              <a:t> - 3:18-21</a:t>
            </a:r>
          </a:p>
          <a:p>
            <a:pPr lvl="0">
              <a:buClr>
                <a:srgbClr val="00B0F0"/>
              </a:buClr>
            </a:pPr>
            <a:endParaRPr lang="en-US" sz="3200" b="1" dirty="0">
              <a:latin typeface="Roboto" panose="02000000000000000000" pitchFamily="2" charset="0"/>
              <a:ea typeface="Roboto" panose="02000000000000000000" pitchFamily="2" charset="0"/>
              <a:cs typeface="Roboto" panose="02000000000000000000" pitchFamily="2" charset="0"/>
            </a:endParaRPr>
          </a:p>
          <a:p>
            <a:pPr>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a:t>
            </a:r>
            <a:endParaRPr lang="en-US" sz="3600" dirty="0"/>
          </a:p>
        </p:txBody>
      </p:sp>
    </p:spTree>
    <p:extLst>
      <p:ext uri="{BB962C8B-B14F-4D97-AF65-F5344CB8AC3E}">
        <p14:creationId xmlns:p14="http://schemas.microsoft.com/office/powerpoint/2010/main" val="3135792907"/>
      </p:ext>
    </p:extLst>
  </p:cSld>
  <p:clrMapOvr>
    <a:masterClrMapping/>
  </p:clrMapOvr>
  <p:transition>
    <p:fade/>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AE1B3-DD3D-CFDC-854C-C2F4285E8D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CBB124-00F4-AEB9-3B8D-BC8652F9A3E2}"/>
              </a:ext>
            </a:extLst>
          </p:cNvPr>
          <p:cNvSpPr>
            <a:spLocks noGrp="1"/>
          </p:cNvSpPr>
          <p:nvPr>
            <p:ph type="title"/>
          </p:nvPr>
        </p:nvSpPr>
        <p:spPr>
          <a:xfrm>
            <a:off x="102189" y="228600"/>
            <a:ext cx="9041811" cy="990600"/>
          </a:xfrm>
        </p:spPr>
        <p:txBody>
          <a:bodyPr>
            <a:noAutofit/>
          </a:bodyPr>
          <a:lstStyle/>
          <a:p>
            <a:pPr algn="ctr"/>
            <a:r>
              <a:rPr lang="en-US" sz="4000" b="1" dirty="0">
                <a:solidFill>
                  <a:schemeClr val="accent2"/>
                </a:solidFill>
                <a:latin typeface="Aptos" panose="020B0004020202020204" pitchFamily="34" charset="0"/>
              </a:rPr>
              <a:t>Conclusion</a:t>
            </a:r>
            <a:endParaRPr lang="en-US" sz="40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B2B4816A-0BB8-26DB-17D7-F86C5814730A}"/>
              </a:ext>
            </a:extLst>
          </p:cNvPr>
          <p:cNvSpPr>
            <a:spLocks noGrp="1"/>
          </p:cNvSpPr>
          <p:nvPr>
            <p:ph sz="quarter" idx="1"/>
          </p:nvPr>
        </p:nvSpPr>
        <p:spPr>
          <a:xfrm>
            <a:off x="102189" y="1540867"/>
            <a:ext cx="9041812" cy="5400261"/>
          </a:xfrm>
        </p:spPr>
        <p:txBody>
          <a:bodyPr>
            <a:normAutofit/>
          </a:bodyPr>
          <a:lstStyle/>
          <a:p>
            <a:pPr marL="0" indent="0">
              <a:buSzPct val="100000"/>
              <a:buNone/>
            </a:pPr>
            <a:endParaRPr lang="en-US" sz="8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2. As God’s people "put on" Christ's nature,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God’s grace is on </a:t>
            </a:r>
            <a:r>
              <a:rPr lang="en-US" sz="3200" b="1" i="1" u="sng" dirty="0">
                <a:latin typeface="Aptos" panose="020B0004020202020204" pitchFamily="34" charset="0"/>
                <a:ea typeface="Roboto" panose="02000000000000000000" pitchFamily="2" charset="0"/>
                <a:cs typeface="Roboto" panose="02000000000000000000" pitchFamily="2" charset="0"/>
              </a:rPr>
              <a:t>display</a:t>
            </a:r>
            <a:r>
              <a:rPr lang="en-US" sz="3200" b="1" dirty="0">
                <a:latin typeface="Aptos" panose="020B0004020202020204" pitchFamily="34" charset="0"/>
                <a:ea typeface="Roboto" panose="02000000000000000000" pitchFamily="2" charset="0"/>
                <a:cs typeface="Roboto" panose="02000000000000000000" pitchFamily="2" charset="0"/>
              </a:rPr>
              <a:t> to a lost world.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3. Result = The gospel is made known and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 is </a:t>
            </a:r>
            <a:r>
              <a:rPr lang="en-US" sz="3200" b="1" i="1" u="sng" dirty="0">
                <a:latin typeface="Aptos" panose="020B0004020202020204" pitchFamily="34" charset="0"/>
                <a:ea typeface="Roboto" panose="02000000000000000000" pitchFamily="2" charset="0"/>
                <a:cs typeface="Roboto" panose="02000000000000000000" pitchFamily="2" charset="0"/>
              </a:rPr>
              <a:t>glorified</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This is what it means for God's people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be "in him" and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u="sng" dirty="0">
                <a:latin typeface="Aptos" panose="020B0004020202020204" pitchFamily="34" charset="0"/>
                <a:ea typeface="Roboto" panose="02000000000000000000" pitchFamily="2" charset="0"/>
                <a:cs typeface="Roboto" panose="02000000000000000000" pitchFamily="2" charset="0"/>
              </a:rPr>
              <a:t>walk worthy</a:t>
            </a:r>
            <a:r>
              <a:rPr lang="en-US" sz="3200" b="1" dirty="0">
                <a:latin typeface="Aptos" panose="020B0004020202020204" pitchFamily="34" charset="0"/>
                <a:ea typeface="Roboto" panose="02000000000000000000" pitchFamily="2" charset="0"/>
                <a:cs typeface="Roboto" panose="02000000000000000000" pitchFamily="2" charset="0"/>
              </a:rPr>
              <a:t> of him.</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600" dirty="0"/>
              <a:t> </a:t>
            </a:r>
          </a:p>
          <a:p>
            <a:pPr marL="0" indent="0">
              <a:buNone/>
            </a:pPr>
            <a:r>
              <a:rPr lang="en-US" sz="3600" dirty="0"/>
              <a:t>    </a:t>
            </a:r>
          </a:p>
        </p:txBody>
      </p:sp>
    </p:spTree>
    <p:extLst>
      <p:ext uri="{BB962C8B-B14F-4D97-AF65-F5344CB8AC3E}">
        <p14:creationId xmlns:p14="http://schemas.microsoft.com/office/powerpoint/2010/main" val="3870740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1B15F-9695-51A9-094C-152ED68AF2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9BFAEE-270F-1E47-B2F0-3D4747FB7ECD}"/>
              </a:ext>
            </a:extLst>
          </p:cNvPr>
          <p:cNvSpPr>
            <a:spLocks noGrp="1"/>
          </p:cNvSpPr>
          <p:nvPr>
            <p:ph type="ctrTitle"/>
          </p:nvPr>
        </p:nvSpPr>
        <p:spPr>
          <a:xfrm>
            <a:off x="2362200" y="4038600"/>
            <a:ext cx="6705600" cy="1828800"/>
          </a:xfrm>
        </p:spPr>
        <p:txBody>
          <a:bodyPr/>
          <a:lstStyle/>
          <a:p>
            <a:br>
              <a:rPr lang="en-US" sz="4800" b="1" dirty="0"/>
            </a:br>
            <a:br>
              <a:rPr lang="en-US" sz="4800" b="1" dirty="0"/>
            </a:br>
            <a:r>
              <a:rPr lang="en-US" sz="4800" b="1" dirty="0">
                <a:solidFill>
                  <a:schemeClr val="tx1"/>
                </a:solidFill>
              </a:rPr>
              <a:t>Put On Your Uniform</a:t>
            </a:r>
            <a:br>
              <a:rPr lang="en-US" sz="4800" b="1" dirty="0">
                <a:solidFill>
                  <a:schemeClr val="tx1"/>
                </a:solidFill>
              </a:rPr>
            </a:br>
            <a:r>
              <a:rPr lang="en-US" sz="4800" b="1" dirty="0">
                <a:solidFill>
                  <a:schemeClr val="tx1"/>
                </a:solidFill>
              </a:rPr>
              <a:t>- </a:t>
            </a:r>
            <a:r>
              <a:rPr lang="en-US" sz="4800" b="1" i="1" dirty="0">
                <a:solidFill>
                  <a:schemeClr val="tx1"/>
                </a:solidFill>
              </a:rPr>
              <a:t>at home.</a:t>
            </a:r>
            <a:r>
              <a:rPr lang="en-US" sz="4800" b="1" dirty="0">
                <a:solidFill>
                  <a:schemeClr val="tx1"/>
                </a:solidFill>
              </a:rPr>
              <a:t> </a:t>
            </a:r>
            <a:r>
              <a:rPr lang="en-US" dirty="0"/>
              <a:t>	</a:t>
            </a:r>
          </a:p>
        </p:txBody>
      </p:sp>
      <p:sp>
        <p:nvSpPr>
          <p:cNvPr id="3" name="Subtitle 2">
            <a:extLst>
              <a:ext uri="{FF2B5EF4-FFF2-40B4-BE49-F238E27FC236}">
                <a16:creationId xmlns:a16="http://schemas.microsoft.com/office/drawing/2014/main" id="{CE271F68-5F6B-3054-25CB-79D73C3EB265}"/>
              </a:ext>
            </a:extLst>
          </p:cNvPr>
          <p:cNvSpPr>
            <a:spLocks noGrp="1"/>
          </p:cNvSpPr>
          <p:nvPr>
            <p:ph type="subTitle" idx="1"/>
          </p:nvPr>
        </p:nvSpPr>
        <p:spPr/>
        <p:txBody>
          <a:bodyPr/>
          <a:lstStyle/>
          <a:p>
            <a:pPr algn="ctr"/>
            <a:r>
              <a:rPr lang="en-US" b="1" dirty="0"/>
              <a:t>Colossians 3:18-21</a:t>
            </a:r>
          </a:p>
        </p:txBody>
      </p:sp>
    </p:spTree>
    <p:extLst>
      <p:ext uri="{BB962C8B-B14F-4D97-AF65-F5344CB8AC3E}">
        <p14:creationId xmlns:p14="http://schemas.microsoft.com/office/powerpoint/2010/main" val="1710375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46BCD-B5B7-D7E5-F859-C4BDD0475F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3BD273-921A-37AE-6AE8-A8C1335FAB9A}"/>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A039ABFC-81F4-6CFA-0B5E-A2A9FC52709A}"/>
              </a:ext>
            </a:extLst>
          </p:cNvPr>
          <p:cNvSpPr>
            <a:spLocks noGrp="1"/>
          </p:cNvSpPr>
          <p:nvPr>
            <p:ph type="subTitle" idx="1"/>
          </p:nvPr>
        </p:nvSpPr>
        <p:spPr>
          <a:xfrm>
            <a:off x="0" y="762000"/>
            <a:ext cx="9144000" cy="6096000"/>
          </a:xfrm>
        </p:spPr>
        <p:txBody>
          <a:bodyPr anchor="t">
            <a:normAutofit/>
          </a:bodyPr>
          <a:lstStyle/>
          <a:p>
            <a:pPr>
              <a:buClr>
                <a:srgbClr val="00B0F0"/>
              </a:buClr>
            </a:pPr>
            <a:endParaRPr lang="en-US" sz="3600" dirty="0"/>
          </a:p>
          <a:p>
            <a:pPr marL="571500" indent="-571500">
              <a:buClr>
                <a:srgbClr val="00B0F0"/>
              </a:buClr>
              <a:buFont typeface="Wingdings" pitchFamily="2" charset="2"/>
              <a:buChar char="v"/>
            </a:pPr>
            <a:r>
              <a:rPr lang="en-US" sz="3600" b="1" i="1" u="sng" dirty="0"/>
              <a:t>7</a:t>
            </a:r>
            <a:r>
              <a:rPr lang="en-US" sz="3600" b="1" dirty="0"/>
              <a:t> times in vs 18-25, Paul roots his </a:t>
            </a:r>
          </a:p>
          <a:p>
            <a:pPr>
              <a:buClr>
                <a:srgbClr val="00B0F0"/>
              </a:buClr>
            </a:pPr>
            <a:r>
              <a:rPr lang="en-US" sz="3600" b="1" dirty="0"/>
              <a:t>	instructions in “the Lord,” 	</a:t>
            </a:r>
            <a:endParaRPr lang="en-US" sz="3600" dirty="0"/>
          </a:p>
        </p:txBody>
      </p:sp>
    </p:spTree>
    <p:extLst>
      <p:ext uri="{BB962C8B-B14F-4D97-AF65-F5344CB8AC3E}">
        <p14:creationId xmlns:p14="http://schemas.microsoft.com/office/powerpoint/2010/main" val="1195973162"/>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734B1-1AD7-94CF-19BB-B0C4AD011F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3347F9-835C-4EE1-4138-0CECB34E818A}"/>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ABC71EBF-0E07-C1BA-373E-BB355A14BCDF}"/>
              </a:ext>
            </a:extLst>
          </p:cNvPr>
          <p:cNvSpPr>
            <a:spLocks noGrp="1"/>
          </p:cNvSpPr>
          <p:nvPr>
            <p:ph type="subTitle" idx="1"/>
          </p:nvPr>
        </p:nvSpPr>
        <p:spPr>
          <a:xfrm>
            <a:off x="0" y="762000"/>
            <a:ext cx="9144000" cy="6096000"/>
          </a:xfrm>
        </p:spPr>
        <p:txBody>
          <a:bodyPr anchor="t">
            <a:normAutofit/>
          </a:bodyPr>
          <a:lstStyle/>
          <a:p>
            <a:pPr>
              <a:buClr>
                <a:srgbClr val="00B0F0"/>
              </a:buClr>
            </a:pPr>
            <a:endParaRPr lang="en-US" sz="3600" dirty="0"/>
          </a:p>
          <a:p>
            <a:pPr marL="571500" indent="-571500">
              <a:buClr>
                <a:srgbClr val="00B0F0"/>
              </a:buClr>
              <a:buFont typeface="Wingdings" pitchFamily="2" charset="2"/>
              <a:buChar char="v"/>
            </a:pPr>
            <a:r>
              <a:rPr lang="en-US" sz="3600" b="1" i="1" u="sng" dirty="0"/>
              <a:t>7</a:t>
            </a:r>
            <a:r>
              <a:rPr lang="en-US" sz="3600" b="1" dirty="0"/>
              <a:t> times in vs 18-25, Paul roots his </a:t>
            </a:r>
          </a:p>
          <a:p>
            <a:pPr>
              <a:buClr>
                <a:srgbClr val="00B0F0"/>
              </a:buClr>
            </a:pPr>
            <a:r>
              <a:rPr lang="en-US" sz="3600" b="1" dirty="0"/>
              <a:t>	instructions in “the Lord,” 			</a:t>
            </a:r>
          </a:p>
          <a:p>
            <a:pPr>
              <a:buClr>
                <a:srgbClr val="00B0F0"/>
              </a:buClr>
            </a:pPr>
            <a:r>
              <a:rPr lang="en-US" sz="3600" b="1" dirty="0"/>
              <a:t>	emphasizing obedience to </a:t>
            </a:r>
            <a:r>
              <a:rPr lang="en-US" sz="3600" b="1" i="1" u="sng" dirty="0"/>
              <a:t>Christ’s</a:t>
            </a:r>
            <a:r>
              <a:rPr lang="en-US" sz="3600" b="1" dirty="0"/>
              <a:t> </a:t>
            </a:r>
          </a:p>
          <a:p>
            <a:pPr>
              <a:buClr>
                <a:srgbClr val="00B0F0"/>
              </a:buClr>
            </a:pPr>
            <a:r>
              <a:rPr lang="en-US" sz="3600" b="1" dirty="0"/>
              <a:t>	teaching, not man’s tradition.</a:t>
            </a:r>
            <a:endParaRPr lang="en-US" sz="3600" dirty="0"/>
          </a:p>
        </p:txBody>
      </p:sp>
    </p:spTree>
    <p:extLst>
      <p:ext uri="{BB962C8B-B14F-4D97-AF65-F5344CB8AC3E}">
        <p14:creationId xmlns:p14="http://schemas.microsoft.com/office/powerpoint/2010/main" val="2564322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BF0F8-6BF7-75C8-731F-BF894DF41B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6C5CFF-B696-86D0-10C6-F97FB9398840}"/>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A8D84EB2-45B5-C431-3FFD-1F3B6D872468}"/>
              </a:ext>
            </a:extLst>
          </p:cNvPr>
          <p:cNvSpPr>
            <a:spLocks noGrp="1"/>
          </p:cNvSpPr>
          <p:nvPr>
            <p:ph type="subTitle" idx="1"/>
          </p:nvPr>
        </p:nvSpPr>
        <p:spPr>
          <a:xfrm>
            <a:off x="0" y="762000"/>
            <a:ext cx="9144000" cy="6096000"/>
          </a:xfrm>
        </p:spPr>
        <p:txBody>
          <a:bodyPr anchor="t">
            <a:normAutofit/>
          </a:bodyPr>
          <a:lstStyle/>
          <a:p>
            <a:pPr>
              <a:buClr>
                <a:srgbClr val="00B0F0"/>
              </a:buClr>
            </a:pPr>
            <a:endParaRPr lang="en-US" sz="3600" dirty="0"/>
          </a:p>
          <a:p>
            <a:pPr marL="571500" indent="-571500">
              <a:buClr>
                <a:srgbClr val="00B0F0"/>
              </a:buClr>
              <a:buFont typeface="Wingdings" pitchFamily="2" charset="2"/>
              <a:buChar char="v"/>
            </a:pPr>
            <a:r>
              <a:rPr lang="en-US" sz="3600" b="1" i="1" u="sng" dirty="0"/>
              <a:t>7</a:t>
            </a:r>
            <a:r>
              <a:rPr lang="en-US" sz="3600" b="1" dirty="0"/>
              <a:t> times in vs 18-25, Paul roots his </a:t>
            </a:r>
          </a:p>
          <a:p>
            <a:pPr>
              <a:buClr>
                <a:srgbClr val="00B0F0"/>
              </a:buClr>
            </a:pPr>
            <a:r>
              <a:rPr lang="en-US" sz="3600" b="1" dirty="0"/>
              <a:t>	instructions in “the Lord,” 			</a:t>
            </a:r>
          </a:p>
          <a:p>
            <a:pPr>
              <a:buClr>
                <a:srgbClr val="00B0F0"/>
              </a:buClr>
            </a:pPr>
            <a:r>
              <a:rPr lang="en-US" sz="3600" b="1" dirty="0"/>
              <a:t>	emphasizing obedience to </a:t>
            </a:r>
            <a:r>
              <a:rPr lang="en-US" sz="3600" b="1" i="1" u="sng" dirty="0"/>
              <a:t>Christ’s</a:t>
            </a:r>
            <a:r>
              <a:rPr lang="en-US" sz="3600" b="1" dirty="0"/>
              <a:t> </a:t>
            </a:r>
          </a:p>
          <a:p>
            <a:pPr>
              <a:buClr>
                <a:srgbClr val="00B0F0"/>
              </a:buClr>
            </a:pPr>
            <a:r>
              <a:rPr lang="en-US" sz="3600" b="1" dirty="0"/>
              <a:t>	teaching, not man’s tradition.</a:t>
            </a:r>
          </a:p>
          <a:p>
            <a:pPr>
              <a:buClr>
                <a:srgbClr val="00B0F0"/>
              </a:buClr>
            </a:pPr>
            <a:r>
              <a:rPr lang="en-US" sz="800" b="1" dirty="0"/>
              <a:t>	 </a:t>
            </a:r>
          </a:p>
          <a:p>
            <a:pPr marL="571500" indent="-571500">
              <a:buClr>
                <a:srgbClr val="00B0F0"/>
              </a:buClr>
              <a:buFont typeface="Wingdings" pitchFamily="2" charset="2"/>
              <a:buChar char="v"/>
            </a:pPr>
            <a:r>
              <a:rPr lang="en-US" sz="3600" b="1" dirty="0"/>
              <a:t>Let’s read Col 3:12-21</a:t>
            </a:r>
          </a:p>
          <a:p>
            <a:pPr algn="l"/>
            <a:endParaRPr lang="en-US" sz="3600" dirty="0"/>
          </a:p>
        </p:txBody>
      </p:sp>
    </p:spTree>
    <p:extLst>
      <p:ext uri="{BB962C8B-B14F-4D97-AF65-F5344CB8AC3E}">
        <p14:creationId xmlns:p14="http://schemas.microsoft.com/office/powerpoint/2010/main" val="2063996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6072B-5C18-47BE-8F6C-D98CE01B40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221A02-EB44-C813-2F6C-798630C0AFB9}"/>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845C8714-A797-C678-24D3-5264FBDFEC1E}"/>
              </a:ext>
            </a:extLst>
          </p:cNvPr>
          <p:cNvSpPr>
            <a:spLocks noGrp="1"/>
          </p:cNvSpPr>
          <p:nvPr>
            <p:ph sz="quarter" idx="1"/>
          </p:nvPr>
        </p:nvSpPr>
        <p:spPr>
          <a:xfrm>
            <a:off x="102189" y="1612722"/>
            <a:ext cx="9041812" cy="5400261"/>
          </a:xfrm>
        </p:spPr>
        <p:txBody>
          <a:bodyPr>
            <a:normAutofit/>
          </a:bodyPr>
          <a:lstStyle/>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6344546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3A705-A356-3FE8-0374-D78C9CED6B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95CE0-BEE5-06C9-9DA3-E844F5367279}"/>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E471EC5F-A0A9-5ACE-8F52-5A078640A5BF}"/>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075061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26BF0-4D90-C951-7DDA-F37866CBC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E18B66-989D-9675-1BF4-614C2D9EE0D0}"/>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7F02DADB-7B15-2A0A-AABE-F034D077E1DC}"/>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The roles in marriage were established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before</a:t>
            </a: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sin</a:t>
            </a:r>
            <a:r>
              <a:rPr lang="en-US" sz="3200" b="1" dirty="0">
                <a:latin typeface="Aptos" panose="020B0004020202020204" pitchFamily="34" charset="0"/>
                <a:ea typeface="Roboto" panose="02000000000000000000" pitchFamily="2" charset="0"/>
                <a:cs typeface="Roboto" panose="02000000000000000000" pitchFamily="2" charset="0"/>
              </a:rPr>
              <a:t>. </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364501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EC6C9-7707-F489-5B57-E3B54856A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1ACAA4-965E-3029-FEE8-C9004D4A4297}"/>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9DFD3F41-D9AB-F2EF-F7DF-788A42FAEB02}"/>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The roles in marriage were established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before</a:t>
            </a: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sin</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Roles are a reflection of God's </a:t>
            </a:r>
            <a:r>
              <a:rPr lang="en-US" sz="3200" b="1" i="1" u="sng" dirty="0">
                <a:latin typeface="Aptos" panose="020B0004020202020204" pitchFamily="34" charset="0"/>
                <a:ea typeface="Roboto" panose="02000000000000000000" pitchFamily="2" charset="0"/>
                <a:cs typeface="Roboto" panose="02000000000000000000" pitchFamily="2" charset="0"/>
              </a:rPr>
              <a:t>best</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not a response to our </a:t>
            </a:r>
            <a:r>
              <a:rPr lang="en-US" sz="3200" b="1" i="1" u="sng" dirty="0">
                <a:latin typeface="Aptos" panose="020B0004020202020204" pitchFamily="34" charset="0"/>
                <a:ea typeface="Roboto" panose="02000000000000000000" pitchFamily="2" charset="0"/>
                <a:cs typeface="Roboto" panose="02000000000000000000" pitchFamily="2" charset="0"/>
              </a:rPr>
              <a:t>worst</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970085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90663-1616-E804-BCE7-85FAFA549F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14EAAB-8D75-17FA-97BD-D3A4FCFF752B}"/>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6AEAF280-4895-9BAB-1992-E1A54B9C5EA6}"/>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husband's responsibility to lead is seen: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779512544"/>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308BD-20E2-4F39-D57A-969A1F143F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9F76AB-DC27-2ACF-9EBF-52116FAB4A2E}"/>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67FA7D0-2437-98E2-BE92-25FA3614F0A6}"/>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husband's responsibility to lead is seen: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Man was created </a:t>
            </a:r>
            <a:r>
              <a:rPr lang="en-US" sz="3200" b="1" i="1" u="sng" dirty="0">
                <a:latin typeface="Aptos" panose="020B0004020202020204" pitchFamily="34" charset="0"/>
                <a:ea typeface="Roboto" panose="02000000000000000000" pitchFamily="2" charset="0"/>
                <a:cs typeface="Roboto" panose="02000000000000000000" pitchFamily="2" charset="0"/>
              </a:rPr>
              <a:t>first</a:t>
            </a: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dirty="0">
                <a:latin typeface="Aptos" panose="020B0004020202020204" pitchFamily="34" charset="0"/>
                <a:ea typeface="Roboto" panose="02000000000000000000" pitchFamily="2" charset="0"/>
                <a:cs typeface="Roboto" panose="02000000000000000000" pitchFamily="2" charset="0"/>
              </a:rPr>
              <a:t>Gen 2:18-25</a:t>
            </a: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636319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p:cNvSpPr>
            <a:spLocks noGrp="1"/>
          </p:cNvSpPr>
          <p:nvPr>
            <p:ph type="subTitle" idx="1"/>
          </p:nvPr>
        </p:nvSpPr>
        <p:spPr>
          <a:xfrm>
            <a:off x="0" y="762000"/>
            <a:ext cx="9144000" cy="6096000"/>
          </a:xfrm>
        </p:spPr>
        <p:txBody>
          <a:bodyPr anchor="t">
            <a:normAutofit/>
          </a:bodyPr>
          <a:lstStyle/>
          <a:p>
            <a:pPr marL="571500" lvl="0" indent="-571500">
              <a:buClr>
                <a:srgbClr val="00B0F0"/>
              </a:buClr>
              <a:buFont typeface="Wingdings" pitchFamily="2" charset="2"/>
              <a:buChar char="v"/>
            </a:pPr>
            <a:r>
              <a:rPr lang="en-US" sz="3600" b="1" dirty="0"/>
              <a:t> </a:t>
            </a:r>
            <a:r>
              <a:rPr lang="en-US" sz="3200" b="1" u="sng" dirty="0">
                <a:latin typeface="Roboto" panose="02000000000000000000" pitchFamily="2" charset="0"/>
                <a:ea typeface="Roboto" panose="02000000000000000000" pitchFamily="2" charset="0"/>
                <a:cs typeface="Roboto" panose="02000000000000000000" pitchFamily="2" charset="0"/>
              </a:rPr>
              <a:t>COL 1</a:t>
            </a:r>
            <a:r>
              <a:rPr lang="en-US" sz="3200" b="1" dirty="0">
                <a:latin typeface="Roboto" panose="02000000000000000000" pitchFamily="2" charset="0"/>
                <a:ea typeface="Roboto" panose="02000000000000000000" pitchFamily="2" charset="0"/>
                <a:cs typeface="Roboto" panose="02000000000000000000" pitchFamily="2" charset="0"/>
              </a:rPr>
              <a:t> = Paul’s prayer: </a:t>
            </a:r>
          </a:p>
          <a:p>
            <a:r>
              <a:rPr lang="en-US" sz="3200" b="1" dirty="0">
                <a:latin typeface="Roboto" panose="02000000000000000000" pitchFamily="2" charset="0"/>
                <a:ea typeface="Roboto" panose="02000000000000000000" pitchFamily="2" charset="0"/>
                <a:cs typeface="Roboto" panose="02000000000000000000" pitchFamily="2" charset="0"/>
              </a:rPr>
              <a:t>	</a:t>
            </a:r>
            <a:endParaRPr lang="en-US" sz="3600" dirty="0"/>
          </a:p>
        </p:txBody>
      </p:sp>
    </p:spTree>
    <p:extLst>
      <p:ext uri="{BB962C8B-B14F-4D97-AF65-F5344CB8AC3E}">
        <p14:creationId xmlns:p14="http://schemas.microsoft.com/office/powerpoint/2010/main" val="13761025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EDA11-8264-F21E-25AE-D0B80A153C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DABB6B-4D0B-6AC5-BD22-FEE6D05298EB}"/>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DB1FDFD6-B454-5748-C4D0-436926A964F7}"/>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husband's responsibility to lead is seen: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Man was created </a:t>
            </a:r>
            <a:r>
              <a:rPr lang="en-US" sz="3200" b="1" i="1" u="sng" dirty="0">
                <a:latin typeface="Aptos" panose="020B0004020202020204" pitchFamily="34" charset="0"/>
                <a:ea typeface="Roboto" panose="02000000000000000000" pitchFamily="2" charset="0"/>
                <a:cs typeface="Roboto" panose="02000000000000000000" pitchFamily="2" charset="0"/>
              </a:rPr>
              <a:t>first</a:t>
            </a: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dirty="0">
                <a:latin typeface="Aptos" panose="020B0004020202020204" pitchFamily="34" charset="0"/>
                <a:ea typeface="Roboto" panose="02000000000000000000" pitchFamily="2" charset="0"/>
                <a:cs typeface="Roboto" panose="02000000000000000000" pitchFamily="2" charset="0"/>
              </a:rPr>
              <a:t>Gen 2:18-25</a:t>
            </a: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The woman is especially  created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for</a:t>
            </a:r>
            <a:r>
              <a:rPr lang="en-US" sz="3200" b="1" dirty="0">
                <a:latin typeface="Aptos" panose="020B0004020202020204" pitchFamily="34" charset="0"/>
                <a:ea typeface="Roboto" panose="02000000000000000000" pitchFamily="2" charset="0"/>
                <a:cs typeface="Roboto" panose="02000000000000000000" pitchFamily="2" charset="0"/>
              </a:rPr>
              <a:t> the man.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664029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143F8-D58C-35CE-E0B6-029EEC244A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F3B1EB-B2FE-69A2-F31B-30BE37308019}"/>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7BFA08EF-85E2-C2D6-E37F-19FC7B4C9FC3}"/>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husband's responsibility to lead is seen: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Man was created </a:t>
            </a:r>
            <a:r>
              <a:rPr lang="en-US" sz="3200" b="1" i="1" u="sng" dirty="0">
                <a:latin typeface="Aptos" panose="020B0004020202020204" pitchFamily="34" charset="0"/>
                <a:ea typeface="Roboto" panose="02000000000000000000" pitchFamily="2" charset="0"/>
                <a:cs typeface="Roboto" panose="02000000000000000000" pitchFamily="2" charset="0"/>
              </a:rPr>
              <a:t>first</a:t>
            </a: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dirty="0">
                <a:latin typeface="Aptos" panose="020B0004020202020204" pitchFamily="34" charset="0"/>
                <a:ea typeface="Roboto" panose="02000000000000000000" pitchFamily="2" charset="0"/>
                <a:cs typeface="Roboto" panose="02000000000000000000" pitchFamily="2" charset="0"/>
              </a:rPr>
              <a:t>Gen 2:18-25</a:t>
            </a: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The woman is especially  created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for</a:t>
            </a:r>
            <a:r>
              <a:rPr lang="en-US" sz="3200" b="1" dirty="0">
                <a:latin typeface="Aptos" panose="020B0004020202020204" pitchFamily="34" charset="0"/>
                <a:ea typeface="Roboto" panose="02000000000000000000" pitchFamily="2" charset="0"/>
                <a:cs typeface="Roboto" panose="02000000000000000000" pitchFamily="2" charset="0"/>
              </a:rPr>
              <a:t> the man.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c. Adam had authority to </a:t>
            </a:r>
            <a:r>
              <a:rPr lang="en-US" sz="3200" b="1" u="sng" dirty="0">
                <a:latin typeface="Aptos" panose="020B0004020202020204" pitchFamily="34" charset="0"/>
                <a:ea typeface="Roboto" panose="02000000000000000000" pitchFamily="2" charset="0"/>
                <a:cs typeface="Roboto" panose="02000000000000000000" pitchFamily="2" charset="0"/>
              </a:rPr>
              <a:t>name</a:t>
            </a:r>
            <a:r>
              <a:rPr lang="en-US" sz="3200" b="1" dirty="0">
                <a:latin typeface="Aptos" panose="020B0004020202020204" pitchFamily="34" charset="0"/>
                <a:ea typeface="Roboto" panose="02000000000000000000" pitchFamily="2" charset="0"/>
                <a:cs typeface="Roboto" panose="02000000000000000000" pitchFamily="2" charset="0"/>
              </a:rPr>
              <a:t> her (3:20)</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276096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7CF5D-B53E-6E1F-5164-B27931B40D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8BC32E-851A-0FFE-8424-3DAA56820E5D}"/>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40719EBF-5715-F00C-07C7-1D17C22832B0}"/>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husband's responsibility to lead is seen: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Man was created </a:t>
            </a:r>
            <a:r>
              <a:rPr lang="en-US" sz="3200" b="1" i="1" u="sng" dirty="0">
                <a:latin typeface="Aptos" panose="020B0004020202020204" pitchFamily="34" charset="0"/>
                <a:ea typeface="Roboto" panose="02000000000000000000" pitchFamily="2" charset="0"/>
                <a:cs typeface="Roboto" panose="02000000000000000000" pitchFamily="2" charset="0"/>
              </a:rPr>
              <a:t>first</a:t>
            </a: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dirty="0">
                <a:latin typeface="Aptos" panose="020B0004020202020204" pitchFamily="34" charset="0"/>
                <a:ea typeface="Roboto" panose="02000000000000000000" pitchFamily="2" charset="0"/>
                <a:cs typeface="Roboto" panose="02000000000000000000" pitchFamily="2" charset="0"/>
              </a:rPr>
              <a:t>Gen 2:18-25</a:t>
            </a: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The woman is especially  created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for</a:t>
            </a:r>
            <a:r>
              <a:rPr lang="en-US" sz="3200" b="1" dirty="0">
                <a:latin typeface="Aptos" panose="020B0004020202020204" pitchFamily="34" charset="0"/>
                <a:ea typeface="Roboto" panose="02000000000000000000" pitchFamily="2" charset="0"/>
                <a:cs typeface="Roboto" panose="02000000000000000000" pitchFamily="2" charset="0"/>
              </a:rPr>
              <a:t> the man.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c. Adam had authority to </a:t>
            </a:r>
            <a:r>
              <a:rPr lang="en-US" sz="3200" b="1" u="sng" dirty="0">
                <a:latin typeface="Aptos" panose="020B0004020202020204" pitchFamily="34" charset="0"/>
                <a:ea typeface="Roboto" panose="02000000000000000000" pitchFamily="2" charset="0"/>
                <a:cs typeface="Roboto" panose="02000000000000000000" pitchFamily="2" charset="0"/>
              </a:rPr>
              <a:t>name</a:t>
            </a:r>
            <a:r>
              <a:rPr lang="en-US" sz="3200" b="1" dirty="0">
                <a:latin typeface="Aptos" panose="020B0004020202020204" pitchFamily="34" charset="0"/>
                <a:ea typeface="Roboto" panose="02000000000000000000" pitchFamily="2" charset="0"/>
                <a:cs typeface="Roboto" panose="02000000000000000000" pitchFamily="2" charset="0"/>
              </a:rPr>
              <a:t> her (3:20)</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d. Man </a:t>
            </a:r>
            <a:r>
              <a:rPr lang="en-US" sz="3200" b="1" i="1" u="sng" dirty="0">
                <a:latin typeface="Aptos" panose="020B0004020202020204" pitchFamily="34" charset="0"/>
                <a:ea typeface="Roboto" panose="02000000000000000000" pitchFamily="2" charset="0"/>
                <a:cs typeface="Roboto" panose="02000000000000000000" pitchFamily="2" charset="0"/>
              </a:rPr>
              <a:t>initiates</a:t>
            </a:r>
            <a:r>
              <a:rPr lang="en-US" sz="3200" b="1" dirty="0">
                <a:latin typeface="Aptos" panose="020B0004020202020204" pitchFamily="34" charset="0"/>
                <a:ea typeface="Roboto" panose="02000000000000000000" pitchFamily="2" charset="0"/>
                <a:cs typeface="Roboto" panose="02000000000000000000" pitchFamily="2" charset="0"/>
              </a:rPr>
              <a:t> leaving parents &amp; cleaves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to wife.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28407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BE4D1-2E3F-CA2E-3E5A-E3ACCC69C5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CAF98-B31D-96B8-F29E-E2951D65B585}"/>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5C775DB-7E2D-6C84-1FBC-843C07235958}"/>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husband's responsibility to lead is seen: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e. Eve sinned 1st, but God held Adam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responsible</a:t>
            </a:r>
            <a:r>
              <a:rPr lang="en-US" sz="3200" b="1" dirty="0">
                <a:latin typeface="Aptos" panose="020B0004020202020204" pitchFamily="34" charset="0"/>
                <a:ea typeface="Roboto" panose="02000000000000000000" pitchFamily="2" charset="0"/>
                <a:cs typeface="Roboto" panose="02000000000000000000" pitchFamily="2" charset="0"/>
              </a:rPr>
              <a:t> - Gen 3:9; Rom 5:12, 19;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Tim 2:13; 2 Cor 11:3.</a:t>
            </a: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863419392"/>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06F62-51E5-6201-C234-804965C7A5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C8B266-518A-5967-1825-730C800A3898}"/>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042285E5-4A93-9682-1A9E-521513C6BA91}"/>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husband's responsibility to lead is seen: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e. Eve sinned 1st, but God held Adam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responsible</a:t>
            </a:r>
            <a:r>
              <a:rPr lang="en-US" sz="3200" b="1" dirty="0">
                <a:latin typeface="Aptos" panose="020B0004020202020204" pitchFamily="34" charset="0"/>
                <a:ea typeface="Roboto" panose="02000000000000000000" pitchFamily="2" charset="0"/>
                <a:cs typeface="Roboto" panose="02000000000000000000" pitchFamily="2" charset="0"/>
              </a:rPr>
              <a:t> - Gen 3:9; Rom 5:12, 19;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Tim 2:13; 2 Cor 11:3.</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f. After sin, the wife's role is </a:t>
            </a:r>
            <a:r>
              <a:rPr lang="en-US" sz="3200" b="1" i="1" dirty="0">
                <a:latin typeface="Aptos" panose="020B0004020202020204" pitchFamily="34" charset="0"/>
                <a:ea typeface="Roboto" panose="02000000000000000000" pitchFamily="2" charset="0"/>
                <a:cs typeface="Roboto" panose="02000000000000000000" pitchFamily="2" charset="0"/>
              </a:rPr>
              <a:t>same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but </a:t>
            </a:r>
            <a:r>
              <a:rPr lang="en-US" sz="3200" b="1" u="sng" dirty="0">
                <a:latin typeface="Aptos" panose="020B0004020202020204" pitchFamily="34" charset="0"/>
                <a:ea typeface="Roboto" panose="02000000000000000000" pitchFamily="2" charset="0"/>
                <a:cs typeface="Roboto" panose="02000000000000000000" pitchFamily="2" charset="0"/>
              </a:rPr>
              <a:t>harder</a:t>
            </a:r>
            <a:r>
              <a:rPr lang="en-US" sz="3200" b="1" dirty="0">
                <a:latin typeface="Aptos" panose="020B0004020202020204" pitchFamily="34" charset="0"/>
                <a:ea typeface="Roboto" panose="02000000000000000000" pitchFamily="2" charset="0"/>
                <a:cs typeface="Roboto" panose="02000000000000000000" pitchFamily="2" charset="0"/>
              </a:rPr>
              <a:t> - Gen 3:16.</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225183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E041A-06B1-DC28-0115-5A56FAF97F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C875ED-5863-8355-3B38-C52E2EF58AF0}"/>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C0C25045-2138-C967-EDC2-33D785543CD8}"/>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husband's responsibility to lead is seen: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 Both are created in the image of God &amp;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share</a:t>
            </a: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equal value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735785471"/>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921FD-750D-F9D1-2FBA-69689FB2FE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A12141-3B2D-2EF7-85FB-1A3D7FD76D9D}"/>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FD246E84-3936-DBBD-D8E1-8421C212D812}"/>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Roles &amp; relationships in the home are a	</a:t>
            </a:r>
            <a:r>
              <a:rPr lang="en-US" sz="3200" b="1" u="sng" dirty="0">
                <a:latin typeface="Aptos" panose="020B0004020202020204" pitchFamily="34" charset="0"/>
                <a:ea typeface="Roboto" panose="02000000000000000000" pitchFamily="2" charset="0"/>
                <a:cs typeface="Roboto" panose="02000000000000000000" pitchFamily="2" charset="0"/>
              </a:rPr>
              <a:t>creation</a:t>
            </a:r>
            <a:r>
              <a:rPr lang="en-US" sz="3200" b="1" dirty="0">
                <a:latin typeface="Aptos" panose="020B0004020202020204" pitchFamily="34" charset="0"/>
                <a:ea typeface="Roboto" panose="02000000000000000000" pitchFamily="2" charset="0"/>
                <a:cs typeface="Roboto" panose="02000000000000000000" pitchFamily="2" charset="0"/>
              </a:rPr>
              <a:t>-ordinance.</a:t>
            </a: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husband's responsibility to lead is seen: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 Both are created in the image of God &amp;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share</a:t>
            </a: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equal value</a:t>
            </a:r>
            <a:r>
              <a:rPr lang="en-US" sz="3200" b="1" dirty="0">
                <a:latin typeface="Aptos" panose="020B0004020202020204" pitchFamily="34" charset="0"/>
                <a:ea typeface="Roboto" panose="02000000000000000000" pitchFamily="2" charset="0"/>
                <a:cs typeface="Roboto" panose="02000000000000000000" pitchFamily="2" charset="0"/>
              </a:rPr>
              <a:t>, so a wife’s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submission is a matter of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function/role</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032995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A3645-6D67-7163-B314-B2F08F7D4B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69EBB7-D0D6-3E66-33F4-20DEA7F274E6}"/>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D2696CB3-2CFE-E89F-EB22-DEF148AD8730}"/>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Col 3:18, "as is fitting in the Lord”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134886991"/>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B9658-A4E6-CEFB-F468-829B10DACD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E80AE-AFAE-34BF-2DB7-EFC3013F5D6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A21A1A54-9F01-763B-E108-EBA99B383AFE}"/>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Col 3:18, "as is fitting in the Lord”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It is </a:t>
            </a:r>
            <a:r>
              <a:rPr lang="en-US" sz="3200" b="1" i="1" u="sng" dirty="0">
                <a:latin typeface="Aptos" panose="020B0004020202020204" pitchFamily="34" charset="0"/>
                <a:ea typeface="Roboto" panose="02000000000000000000" pitchFamily="2" charset="0"/>
                <a:cs typeface="Roboto" panose="02000000000000000000" pitchFamily="2" charset="0"/>
              </a:rPr>
              <a:t>proper</a:t>
            </a:r>
            <a:r>
              <a:rPr lang="en-US" sz="3200" b="1" dirty="0">
                <a:latin typeface="Aptos" panose="020B0004020202020204" pitchFamily="34" charset="0"/>
                <a:ea typeface="Roboto" panose="02000000000000000000" pitchFamily="2" charset="0"/>
                <a:cs typeface="Roboto" panose="02000000000000000000" pitchFamily="2" charset="0"/>
              </a:rPr>
              <a:t>/right before the Lord.</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786878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44516-0115-7A74-BE48-007659130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C4D13C-A3B7-EF54-0058-A09701960C49}"/>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412B8197-057D-9CF2-5B14-B1EB169E8EBB}"/>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Col 3:18, "as is fitting in the Lord”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It is </a:t>
            </a:r>
            <a:r>
              <a:rPr lang="en-US" sz="3200" b="1" i="1" u="sng" dirty="0">
                <a:latin typeface="Aptos" panose="020B0004020202020204" pitchFamily="34" charset="0"/>
                <a:ea typeface="Roboto" panose="02000000000000000000" pitchFamily="2" charset="0"/>
                <a:cs typeface="Roboto" panose="02000000000000000000" pitchFamily="2" charset="0"/>
              </a:rPr>
              <a:t>proper</a:t>
            </a:r>
            <a:r>
              <a:rPr lang="en-US" sz="3200" b="1" dirty="0">
                <a:latin typeface="Aptos" panose="020B0004020202020204" pitchFamily="34" charset="0"/>
                <a:ea typeface="Roboto" panose="02000000000000000000" pitchFamily="2" charset="0"/>
                <a:cs typeface="Roboto" panose="02000000000000000000" pitchFamily="2" charset="0"/>
              </a:rPr>
              <a:t>/right before the Lord.</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Thus, submission is an outworking of the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lordship</a:t>
            </a:r>
            <a:r>
              <a:rPr lang="en-US" sz="3200" b="1" dirty="0">
                <a:latin typeface="Aptos" panose="020B0004020202020204" pitchFamily="34" charset="0"/>
                <a:ea typeface="Roboto" panose="02000000000000000000" pitchFamily="2" charset="0"/>
                <a:cs typeface="Roboto" panose="02000000000000000000" pitchFamily="2" charset="0"/>
              </a:rPr>
              <a:t> of Christ.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970801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F4AE6-413F-6B33-74B4-BAD25EF217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DA4654-F8B8-EF00-F4AE-ABBF644CF30D}"/>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28DEAE4E-3A79-6FAE-6113-9209D5EDCECF}"/>
              </a:ext>
            </a:extLst>
          </p:cNvPr>
          <p:cNvSpPr>
            <a:spLocks noGrp="1"/>
          </p:cNvSpPr>
          <p:nvPr>
            <p:ph type="subTitle" idx="1"/>
          </p:nvPr>
        </p:nvSpPr>
        <p:spPr>
          <a:xfrm>
            <a:off x="0" y="762000"/>
            <a:ext cx="9144000" cy="6096000"/>
          </a:xfrm>
        </p:spPr>
        <p:txBody>
          <a:bodyPr anchor="t">
            <a:normAutofit/>
          </a:bodyPr>
          <a:lstStyle/>
          <a:p>
            <a:pPr marL="571500" lvl="0" indent="-571500">
              <a:buClr>
                <a:srgbClr val="00B0F0"/>
              </a:buClr>
              <a:buFont typeface="Wingdings" pitchFamily="2" charset="2"/>
              <a:buChar char="v"/>
            </a:pPr>
            <a:r>
              <a:rPr lang="en-US" sz="3600" b="1" dirty="0"/>
              <a:t> </a:t>
            </a:r>
            <a:r>
              <a:rPr lang="en-US" sz="3200" b="1" u="sng" dirty="0">
                <a:latin typeface="Roboto" panose="02000000000000000000" pitchFamily="2" charset="0"/>
                <a:ea typeface="Roboto" panose="02000000000000000000" pitchFamily="2" charset="0"/>
                <a:cs typeface="Roboto" panose="02000000000000000000" pitchFamily="2" charset="0"/>
              </a:rPr>
              <a:t>COL 1</a:t>
            </a:r>
            <a:r>
              <a:rPr lang="en-US" sz="3200" b="1" dirty="0">
                <a:latin typeface="Roboto" panose="02000000000000000000" pitchFamily="2" charset="0"/>
                <a:ea typeface="Roboto" panose="02000000000000000000" pitchFamily="2" charset="0"/>
                <a:cs typeface="Roboto" panose="02000000000000000000" pitchFamily="2" charset="0"/>
              </a:rPr>
              <a:t> = Paul’s prayer: </a:t>
            </a:r>
          </a:p>
          <a:p>
            <a:r>
              <a:rPr lang="en-US" sz="3200" b="1" dirty="0">
                <a:latin typeface="Roboto" panose="02000000000000000000" pitchFamily="2" charset="0"/>
                <a:ea typeface="Roboto" panose="02000000000000000000" pitchFamily="2" charset="0"/>
                <a:cs typeface="Roboto" panose="02000000000000000000" pitchFamily="2" charset="0"/>
              </a:rPr>
              <a:t>	That they </a:t>
            </a:r>
            <a:r>
              <a:rPr lang="en-US" sz="3200" b="1" i="1" u="sng" dirty="0">
                <a:latin typeface="Roboto" panose="02000000000000000000" pitchFamily="2" charset="0"/>
                <a:ea typeface="Roboto" panose="02000000000000000000" pitchFamily="2" charset="0"/>
                <a:cs typeface="Roboto" panose="02000000000000000000" pitchFamily="2" charset="0"/>
              </a:rPr>
              <a:t>walk</a:t>
            </a:r>
            <a:r>
              <a:rPr lang="en-US" sz="3200" b="1" dirty="0">
                <a:latin typeface="Roboto" panose="02000000000000000000" pitchFamily="2" charset="0"/>
                <a:ea typeface="Roboto" panose="02000000000000000000" pitchFamily="2" charset="0"/>
                <a:cs typeface="Roboto" panose="02000000000000000000" pitchFamily="2" charset="0"/>
              </a:rPr>
              <a:t> </a:t>
            </a:r>
            <a:r>
              <a:rPr lang="en-US" sz="3200" b="1" i="1" u="sng" dirty="0">
                <a:latin typeface="Roboto" panose="02000000000000000000" pitchFamily="2" charset="0"/>
                <a:ea typeface="Roboto" panose="02000000000000000000" pitchFamily="2" charset="0"/>
                <a:cs typeface="Roboto" panose="02000000000000000000" pitchFamily="2" charset="0"/>
              </a:rPr>
              <a:t>worthy</a:t>
            </a:r>
            <a:r>
              <a:rPr lang="en-US" sz="3200" b="1" dirty="0">
                <a:latin typeface="Roboto" panose="02000000000000000000" pitchFamily="2" charset="0"/>
                <a:ea typeface="Roboto" panose="02000000000000000000" pitchFamily="2" charset="0"/>
                <a:cs typeface="Roboto" panose="02000000000000000000" pitchFamily="2" charset="0"/>
              </a:rPr>
              <a:t> of Christ so that they </a:t>
            </a:r>
          </a:p>
          <a:p>
            <a:r>
              <a:rPr lang="en-US" sz="3200" b="1" dirty="0">
                <a:latin typeface="Roboto" panose="02000000000000000000" pitchFamily="2" charset="0"/>
                <a:ea typeface="Roboto" panose="02000000000000000000" pitchFamily="2" charset="0"/>
                <a:cs typeface="Roboto" panose="02000000000000000000" pitchFamily="2" charset="0"/>
              </a:rPr>
              <a:t>	may be </a:t>
            </a:r>
            <a:r>
              <a:rPr lang="en-US" sz="3200" b="1" i="1" u="sng" dirty="0">
                <a:latin typeface="Roboto" panose="02000000000000000000" pitchFamily="2" charset="0"/>
                <a:ea typeface="Roboto" panose="02000000000000000000" pitchFamily="2" charset="0"/>
                <a:cs typeface="Roboto" panose="02000000000000000000" pitchFamily="2" charset="0"/>
              </a:rPr>
              <a:t>presented</a:t>
            </a:r>
            <a:r>
              <a:rPr lang="en-US" sz="3200" b="1" dirty="0">
                <a:latin typeface="Roboto" panose="02000000000000000000" pitchFamily="2" charset="0"/>
                <a:ea typeface="Roboto" panose="02000000000000000000" pitchFamily="2" charset="0"/>
                <a:cs typeface="Roboto" panose="02000000000000000000" pitchFamily="2" charset="0"/>
              </a:rPr>
              <a:t> holy, blameless, above </a:t>
            </a:r>
          </a:p>
          <a:p>
            <a:r>
              <a:rPr lang="en-US" sz="3200" b="1" dirty="0">
                <a:latin typeface="Roboto" panose="02000000000000000000" pitchFamily="2" charset="0"/>
                <a:ea typeface="Roboto" panose="02000000000000000000" pitchFamily="2" charset="0"/>
                <a:cs typeface="Roboto" panose="02000000000000000000" pitchFamily="2" charset="0"/>
              </a:rPr>
              <a:t>	reproach, and mature on the day of Jeus </a:t>
            </a:r>
          </a:p>
          <a:p>
            <a:r>
              <a:rPr lang="en-US" sz="3200" b="1" dirty="0">
                <a:latin typeface="Roboto" panose="02000000000000000000" pitchFamily="2" charset="0"/>
                <a:ea typeface="Roboto" panose="02000000000000000000" pitchFamily="2" charset="0"/>
                <a:cs typeface="Roboto" panose="02000000000000000000" pitchFamily="2" charset="0"/>
              </a:rPr>
              <a:t>	Christ - Col 1:9-10; </a:t>
            </a:r>
            <a:r>
              <a:rPr lang="en-US" sz="3200" b="1" i="1" u="sng" dirty="0">
                <a:latin typeface="Roboto" panose="02000000000000000000" pitchFamily="2" charset="0"/>
                <a:ea typeface="Roboto" panose="02000000000000000000" pitchFamily="2" charset="0"/>
                <a:cs typeface="Roboto" panose="02000000000000000000" pitchFamily="2" charset="0"/>
              </a:rPr>
              <a:t>15-23</a:t>
            </a:r>
            <a:r>
              <a:rPr lang="en-US" sz="3200" b="1" dirty="0">
                <a:latin typeface="Roboto" panose="02000000000000000000" pitchFamily="2" charset="0"/>
                <a:ea typeface="Roboto" panose="02000000000000000000" pitchFamily="2" charset="0"/>
                <a:cs typeface="Roboto" panose="02000000000000000000" pitchFamily="2" charset="0"/>
              </a:rPr>
              <a:t>. </a:t>
            </a:r>
          </a:p>
          <a:p>
            <a:endParaRPr lang="en-US" sz="3600" dirty="0"/>
          </a:p>
          <a:p>
            <a:pPr algn="l"/>
            <a:endParaRPr lang="en-US" sz="3600" dirty="0"/>
          </a:p>
        </p:txBody>
      </p:sp>
    </p:spTree>
    <p:extLst>
      <p:ext uri="{BB962C8B-B14F-4D97-AF65-F5344CB8AC3E}">
        <p14:creationId xmlns:p14="http://schemas.microsoft.com/office/powerpoint/2010/main" val="985368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DB769-9B64-B3BC-721F-2572B18E5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CDBB54-9C42-C64D-5002-7377F9C10C92}"/>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9D07E10B-19B6-4BD7-75EC-A3015A63AE22}"/>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A submissive wife reflects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Who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submits</a:t>
            </a:r>
            <a:r>
              <a:rPr lang="en-US" sz="3200" b="1" dirty="0">
                <a:latin typeface="Aptos" panose="020B0004020202020204" pitchFamily="34" charset="0"/>
                <a:ea typeface="Roboto" panose="02000000000000000000" pitchFamily="2" charset="0"/>
                <a:cs typeface="Roboto" panose="02000000000000000000" pitchFamily="2" charset="0"/>
              </a:rPr>
              <a:t> to God!  </a:t>
            </a: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594352697"/>
      </p:ext>
    </p:extLst>
  </p:cSld>
  <p:clrMapOvr>
    <a:masterClrMapping/>
  </p:clrMapOvr>
  <p:transition spd="slow">
    <p:randomBa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8EB38-6248-AA46-D3B0-016C32F209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A6A05A-06A6-D522-81A9-3066E4A486D5}"/>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A9AAF764-70C7-55A9-665A-001E45E7D8E5}"/>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A submissive wife reflects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Who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submits</a:t>
            </a:r>
            <a:r>
              <a:rPr lang="en-US" sz="3200" b="1" dirty="0">
                <a:latin typeface="Aptos" panose="020B0004020202020204" pitchFamily="34" charset="0"/>
                <a:ea typeface="Roboto" panose="02000000000000000000" pitchFamily="2" charset="0"/>
                <a:cs typeface="Roboto" panose="02000000000000000000" pitchFamily="2" charset="0"/>
              </a:rPr>
              <a:t> to God!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Christ is the head of the church (1:17),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but Who gave Christ that role?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69532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6461D-0766-A76B-03F0-59ECFDEA47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E8DA64-DBCE-2B3B-6F36-AB0DA09DD899}"/>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A92BFCF7-E650-9DA3-A228-1B9BE2B72544}"/>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A submissive wife reflects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Who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submits</a:t>
            </a:r>
            <a:r>
              <a:rPr lang="en-US" sz="3200" b="1" dirty="0">
                <a:latin typeface="Aptos" panose="020B0004020202020204" pitchFamily="34" charset="0"/>
                <a:ea typeface="Roboto" panose="02000000000000000000" pitchFamily="2" charset="0"/>
                <a:cs typeface="Roboto" panose="02000000000000000000" pitchFamily="2" charset="0"/>
              </a:rPr>
              <a:t> to God!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Christ is the head of the church (1:17),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but Who gave Christ that role?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u="sng" dirty="0">
                <a:latin typeface="Aptos" panose="020B0004020202020204" pitchFamily="34" charset="0"/>
                <a:ea typeface="Roboto" panose="02000000000000000000" pitchFamily="2" charset="0"/>
                <a:cs typeface="Roboto" panose="02000000000000000000" pitchFamily="2" charset="0"/>
              </a:rPr>
              <a:t>God</a:t>
            </a:r>
            <a:r>
              <a:rPr lang="en-US" sz="3200" b="1" dirty="0">
                <a:latin typeface="Aptos" panose="020B0004020202020204" pitchFamily="34" charset="0"/>
                <a:ea typeface="Roboto" panose="02000000000000000000" pitchFamily="2" charset="0"/>
                <a:cs typeface="Roboto" panose="02000000000000000000" pitchFamily="2" charset="0"/>
              </a:rPr>
              <a:t>, the </a:t>
            </a:r>
            <a:r>
              <a:rPr lang="en-US" sz="3200" b="1" i="1" u="sng" dirty="0">
                <a:latin typeface="Aptos" panose="020B0004020202020204" pitchFamily="34" charset="0"/>
                <a:ea typeface="Roboto" panose="02000000000000000000" pitchFamily="2" charset="0"/>
                <a:cs typeface="Roboto" panose="02000000000000000000" pitchFamily="2" charset="0"/>
              </a:rPr>
              <a:t>Father</a:t>
            </a:r>
            <a:r>
              <a:rPr lang="en-US" sz="3200" b="1" dirty="0">
                <a:latin typeface="Aptos" panose="020B0004020202020204" pitchFamily="34" charset="0"/>
                <a:ea typeface="Roboto" panose="02000000000000000000" pitchFamily="2" charset="0"/>
                <a:cs typeface="Roboto" panose="02000000000000000000" pitchFamily="2" charset="0"/>
              </a:rPr>
              <a:t>. (cp. Eph 1:15-23)</a:t>
            </a: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052585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09674-7934-CE39-9356-2813BAA4AD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36B78B-21A8-E009-B6D8-76E074E34EAB}"/>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8B1151A9-E89E-53C4-DEF7-4E5CA4F124BB}"/>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A submissive wife reflects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Who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submits</a:t>
            </a:r>
            <a:r>
              <a:rPr lang="en-US" sz="3200" b="1" dirty="0">
                <a:latin typeface="Aptos" panose="020B0004020202020204" pitchFamily="34" charset="0"/>
                <a:ea typeface="Roboto" panose="02000000000000000000" pitchFamily="2" charset="0"/>
                <a:cs typeface="Roboto" panose="02000000000000000000" pitchFamily="2" charset="0"/>
              </a:rPr>
              <a:t> to God!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1 Cor 11:3, 8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509141016"/>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2AB3C-2E98-3E3F-A8A0-1BC75CD7B3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E9ADA1-5F52-D7C2-EDA5-6751007DFD5F}"/>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CCD03228-C017-28A9-EF5A-6C096ADB2D2D}"/>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A submissive wife reflects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Who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submits</a:t>
            </a:r>
            <a:r>
              <a:rPr lang="en-US" sz="3200" b="1" dirty="0">
                <a:latin typeface="Aptos" panose="020B0004020202020204" pitchFamily="34" charset="0"/>
                <a:ea typeface="Roboto" panose="02000000000000000000" pitchFamily="2" charset="0"/>
                <a:cs typeface="Roboto" panose="02000000000000000000" pitchFamily="2" charset="0"/>
              </a:rPr>
              <a:t> to God!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1 Cor 11:3, 8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If a wife’s submission to her husband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makes her less of a woman,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678754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E00A3-5B3B-0C30-3B31-6D8F1A4BC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0B9833-1139-AE21-5B6C-0916850A80C6}"/>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7201CB1C-A4FB-36E8-D8E5-1F72ECD2A510}"/>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A submissive wife reflects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Who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submits</a:t>
            </a:r>
            <a:r>
              <a:rPr lang="en-US" sz="3200" b="1" dirty="0">
                <a:latin typeface="Aptos" panose="020B0004020202020204" pitchFamily="34" charset="0"/>
                <a:ea typeface="Roboto" panose="02000000000000000000" pitchFamily="2" charset="0"/>
                <a:cs typeface="Roboto" panose="02000000000000000000" pitchFamily="2" charset="0"/>
              </a:rPr>
              <a:t> to God!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1 Cor 11:3, 8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If a wife’s submission to her husband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makes her less of a woman, then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according to 1 Cor 11:3 Christ is </a:t>
            </a:r>
            <a:r>
              <a:rPr lang="en-US" sz="3200" b="1" i="1" u="sng" dirty="0">
                <a:latin typeface="Aptos" panose="020B0004020202020204" pitchFamily="34" charset="0"/>
                <a:ea typeface="Roboto" panose="02000000000000000000" pitchFamily="2" charset="0"/>
                <a:cs typeface="Roboto" panose="02000000000000000000" pitchFamily="2" charset="0"/>
              </a:rPr>
              <a:t>less</a:t>
            </a:r>
            <a:r>
              <a:rPr lang="en-US" sz="3200" b="1" dirty="0">
                <a:latin typeface="Aptos" panose="020B0004020202020204" pitchFamily="34" charset="0"/>
                <a:ea typeface="Roboto" panose="02000000000000000000" pitchFamily="2" charset="0"/>
                <a:cs typeface="Roboto" panose="02000000000000000000" pitchFamily="2" charset="0"/>
              </a:rPr>
              <a:t> of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597402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F63E4-9BEE-FEEB-617A-29E5DEEBAD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51C9D4-703D-5B0D-7BA0-B427B265C65E}"/>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4FF859FE-A799-2728-7C45-E726F5A8D2C1}"/>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A submissive wife reflects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Who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dirty="0">
                <a:latin typeface="Aptos" panose="020B0004020202020204" pitchFamily="34" charset="0"/>
                <a:ea typeface="Roboto" panose="02000000000000000000" pitchFamily="2" charset="0"/>
                <a:cs typeface="Roboto" panose="02000000000000000000" pitchFamily="2" charset="0"/>
              </a:rPr>
              <a:t>submits</a:t>
            </a:r>
            <a:r>
              <a:rPr lang="en-US" sz="3200" b="1" dirty="0">
                <a:latin typeface="Aptos" panose="020B0004020202020204" pitchFamily="34" charset="0"/>
                <a:ea typeface="Roboto" panose="02000000000000000000" pitchFamily="2" charset="0"/>
                <a:cs typeface="Roboto" panose="02000000000000000000" pitchFamily="2" charset="0"/>
              </a:rPr>
              <a:t> to God!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1 Cor 11:3, 8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If a wife’s submission to her husband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makes her less of a woman, then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according to 1 Cor 11:3 Christ is </a:t>
            </a:r>
            <a:r>
              <a:rPr lang="en-US" sz="3200" b="1" i="1" u="sng" dirty="0">
                <a:latin typeface="Aptos" panose="020B0004020202020204" pitchFamily="34" charset="0"/>
                <a:ea typeface="Roboto" panose="02000000000000000000" pitchFamily="2" charset="0"/>
                <a:cs typeface="Roboto" panose="02000000000000000000" pitchFamily="2" charset="0"/>
              </a:rPr>
              <a:t>less</a:t>
            </a:r>
            <a:r>
              <a:rPr lang="en-US" sz="3200" b="1" dirty="0">
                <a:latin typeface="Aptos" panose="020B0004020202020204" pitchFamily="34" charset="0"/>
                <a:ea typeface="Roboto" panose="02000000000000000000" pitchFamily="2" charset="0"/>
                <a:cs typeface="Roboto" panose="02000000000000000000" pitchFamily="2" charset="0"/>
              </a:rPr>
              <a:t> of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  ** Of course, this is </a:t>
            </a:r>
            <a:r>
              <a:rPr lang="en-US" sz="3200" b="1" i="1" u="sng" dirty="0">
                <a:latin typeface="Aptos" panose="020B0004020202020204" pitchFamily="34" charset="0"/>
                <a:ea typeface="Roboto" panose="02000000000000000000" pitchFamily="2" charset="0"/>
                <a:cs typeface="Roboto" panose="02000000000000000000" pitchFamily="2" charset="0"/>
              </a:rPr>
              <a:t>not</a:t>
            </a: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true</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62312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472A8-632F-97E2-904C-B38DA64CAB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A27607-90A5-1362-B5B2-1BBAE29EF1D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CE2D2D0B-5A57-BF63-A00D-CB944B045142}"/>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a:t>
            </a:r>
            <a:r>
              <a:rPr lang="en-US" sz="3200" b="1" i="1" dirty="0">
                <a:latin typeface="Aptos" panose="020B0004020202020204" pitchFamily="34" charset="0"/>
                <a:ea typeface="Roboto" panose="02000000000000000000" pitchFamily="2" charset="0"/>
                <a:cs typeface="Roboto" panose="02000000000000000000" pitchFamily="2" charset="0"/>
              </a:rPr>
              <a:t>Egalitarians</a:t>
            </a:r>
            <a:r>
              <a:rPr lang="en-US" sz="3200" b="1" dirty="0">
                <a:latin typeface="Aptos" panose="020B0004020202020204" pitchFamily="34" charset="0"/>
                <a:ea typeface="Roboto" panose="02000000000000000000" pitchFamily="2" charset="0"/>
                <a:cs typeface="Roboto" panose="02000000000000000000" pitchFamily="2" charset="0"/>
              </a:rPr>
              <a:t> use Col 3:11 (&amp; Gal 3:28)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argue men &amp; women are “</a:t>
            </a:r>
            <a:r>
              <a:rPr lang="en-US" sz="3200" b="1" i="1" dirty="0">
                <a:latin typeface="Aptos" panose="020B0004020202020204" pitchFamily="34" charset="0"/>
                <a:ea typeface="Roboto" panose="02000000000000000000" pitchFamily="2" charset="0"/>
                <a:cs typeface="Roboto" panose="02000000000000000000" pitchFamily="2" charset="0"/>
              </a:rPr>
              <a:t>equal</a:t>
            </a:r>
            <a:r>
              <a:rPr lang="en-US" sz="3200" b="1" dirty="0">
                <a:latin typeface="Aptos" panose="020B0004020202020204" pitchFamily="34" charset="0"/>
                <a:ea typeface="Roboto" panose="02000000000000000000" pitchFamily="2" charset="0"/>
                <a:cs typeface="Roboto" panose="02000000000000000000" pitchFamily="2" charset="0"/>
              </a:rPr>
              <a:t>” now since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Christ came, and these roles have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been </a:t>
            </a:r>
            <a:r>
              <a:rPr lang="en-US" sz="3200" b="1" i="1" u="sng" dirty="0">
                <a:latin typeface="Aptos" panose="020B0004020202020204" pitchFamily="34" charset="0"/>
                <a:ea typeface="Roboto" panose="02000000000000000000" pitchFamily="2" charset="0"/>
                <a:cs typeface="Roboto" panose="02000000000000000000" pitchFamily="2" charset="0"/>
              </a:rPr>
              <a:t>negated</a:t>
            </a:r>
            <a:r>
              <a:rPr lang="en-US" sz="3200" b="1" dirty="0">
                <a:latin typeface="Aptos" panose="020B0004020202020204" pitchFamily="34" charset="0"/>
                <a:ea typeface="Roboto" panose="02000000000000000000" pitchFamily="2" charset="0"/>
                <a:cs typeface="Roboto" panose="02000000000000000000" pitchFamily="2" charset="0"/>
              </a:rPr>
              <a:t>. 	</a:t>
            </a: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516530448"/>
      </p:ext>
    </p:extLst>
  </p:cSld>
  <p:clrMapOvr>
    <a:masterClrMapping/>
  </p:clrMapOvr>
  <p:transition spd="slow">
    <p:randomBar dir="ver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377AE-2317-A1B3-FCAD-314F4F0913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3E77D-35AD-2957-6AB5-2F70F8FA66BD}"/>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D18BE38-AC22-842C-1C67-3061DD68C164}"/>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a:t>
            </a:r>
            <a:r>
              <a:rPr lang="en-US" sz="3200" b="1" i="1" dirty="0">
                <a:latin typeface="Aptos" panose="020B0004020202020204" pitchFamily="34" charset="0"/>
                <a:ea typeface="Roboto" panose="02000000000000000000" pitchFamily="2" charset="0"/>
                <a:cs typeface="Roboto" panose="02000000000000000000" pitchFamily="2" charset="0"/>
              </a:rPr>
              <a:t>Egalitarians</a:t>
            </a:r>
            <a:r>
              <a:rPr lang="en-US" sz="3200" b="1" dirty="0">
                <a:latin typeface="Aptos" panose="020B0004020202020204" pitchFamily="34" charset="0"/>
                <a:ea typeface="Roboto" panose="02000000000000000000" pitchFamily="2" charset="0"/>
                <a:cs typeface="Roboto" panose="02000000000000000000" pitchFamily="2" charset="0"/>
              </a:rPr>
              <a:t> use Col 3:11 (&amp; Gal 3:28)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argue men &amp; women are “</a:t>
            </a:r>
            <a:r>
              <a:rPr lang="en-US" sz="3200" b="1" i="1" dirty="0">
                <a:latin typeface="Aptos" panose="020B0004020202020204" pitchFamily="34" charset="0"/>
                <a:ea typeface="Roboto" panose="02000000000000000000" pitchFamily="2" charset="0"/>
                <a:cs typeface="Roboto" panose="02000000000000000000" pitchFamily="2" charset="0"/>
              </a:rPr>
              <a:t>equal</a:t>
            </a:r>
            <a:r>
              <a:rPr lang="en-US" sz="3200" b="1" dirty="0">
                <a:latin typeface="Aptos" panose="020B0004020202020204" pitchFamily="34" charset="0"/>
                <a:ea typeface="Roboto" panose="02000000000000000000" pitchFamily="2" charset="0"/>
                <a:cs typeface="Roboto" panose="02000000000000000000" pitchFamily="2" charset="0"/>
              </a:rPr>
              <a:t>” now since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Christ came, and these roles have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been </a:t>
            </a:r>
            <a:r>
              <a:rPr lang="en-US" sz="3200" b="1" i="1" u="sng" dirty="0">
                <a:latin typeface="Aptos" panose="020B0004020202020204" pitchFamily="34" charset="0"/>
                <a:ea typeface="Roboto" panose="02000000000000000000" pitchFamily="2" charset="0"/>
                <a:cs typeface="Roboto" panose="02000000000000000000" pitchFamily="2" charset="0"/>
              </a:rPr>
              <a:t>negated</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Context clearly reveals this verse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teach that all can </a:t>
            </a:r>
            <a:r>
              <a:rPr lang="en-US" sz="3200" b="1" i="1" dirty="0">
                <a:latin typeface="Aptos" panose="020B0004020202020204" pitchFamily="34" charset="0"/>
                <a:ea typeface="Roboto" panose="02000000000000000000" pitchFamily="2" charset="0"/>
                <a:cs typeface="Roboto" panose="02000000000000000000" pitchFamily="2" charset="0"/>
              </a:rPr>
              <a:t>equally</a:t>
            </a:r>
            <a:r>
              <a:rPr lang="en-US" sz="3200" b="1" dirty="0">
                <a:latin typeface="Aptos" panose="020B0004020202020204" pitchFamily="34" charset="0"/>
                <a:ea typeface="Roboto" panose="02000000000000000000" pitchFamily="2" charset="0"/>
                <a:cs typeface="Roboto" panose="02000000000000000000" pitchFamily="2" charset="0"/>
              </a:rPr>
              <a:t> receive </a:t>
            </a:r>
            <a:endParaRPr lang="en-US" sz="3200" b="1" u="sng"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i="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salvation</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457263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04760-9528-D9AD-B5BF-2CBC215FD4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C9E4F5-8A54-C283-7148-6CDA4A4BB961}"/>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4092BFE2-5A30-2C48-5F90-E636406A69E1}"/>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a:t>
            </a:r>
            <a:r>
              <a:rPr lang="en-US" sz="3200" b="1" i="1" dirty="0">
                <a:latin typeface="Aptos" panose="020B0004020202020204" pitchFamily="34" charset="0"/>
                <a:ea typeface="Roboto" panose="02000000000000000000" pitchFamily="2" charset="0"/>
                <a:cs typeface="Roboto" panose="02000000000000000000" pitchFamily="2" charset="0"/>
              </a:rPr>
              <a:t>Egalitarians</a:t>
            </a:r>
            <a:r>
              <a:rPr lang="en-US" sz="3200" b="1" dirty="0">
                <a:latin typeface="Aptos" panose="020B0004020202020204" pitchFamily="34" charset="0"/>
                <a:ea typeface="Roboto" panose="02000000000000000000" pitchFamily="2" charset="0"/>
                <a:cs typeface="Roboto" panose="02000000000000000000" pitchFamily="2" charset="0"/>
              </a:rPr>
              <a:t> use Col 3:11 (&amp; Gal 3:28)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argue men &amp; women are “</a:t>
            </a:r>
            <a:r>
              <a:rPr lang="en-US" sz="3200" b="1" i="1" dirty="0">
                <a:latin typeface="Aptos" panose="020B0004020202020204" pitchFamily="34" charset="0"/>
                <a:ea typeface="Roboto" panose="02000000000000000000" pitchFamily="2" charset="0"/>
                <a:cs typeface="Roboto" panose="02000000000000000000" pitchFamily="2" charset="0"/>
              </a:rPr>
              <a:t>equal</a:t>
            </a:r>
            <a:r>
              <a:rPr lang="en-US" sz="3200" b="1" dirty="0">
                <a:latin typeface="Aptos" panose="020B0004020202020204" pitchFamily="34" charset="0"/>
                <a:ea typeface="Roboto" panose="02000000000000000000" pitchFamily="2" charset="0"/>
                <a:cs typeface="Roboto" panose="02000000000000000000" pitchFamily="2" charset="0"/>
              </a:rPr>
              <a:t>” now since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Christ came, and these roles have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been </a:t>
            </a:r>
            <a:r>
              <a:rPr lang="en-US" sz="3200" b="1" i="1" u="sng" dirty="0">
                <a:latin typeface="Aptos" panose="020B0004020202020204" pitchFamily="34" charset="0"/>
                <a:ea typeface="Roboto" panose="02000000000000000000" pitchFamily="2" charset="0"/>
                <a:cs typeface="Roboto" panose="02000000000000000000" pitchFamily="2" charset="0"/>
              </a:rPr>
              <a:t>negated</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Further context reveals Paul has </a:t>
            </a:r>
            <a:r>
              <a:rPr lang="en-US" sz="3200" b="1" i="1" u="sng" dirty="0">
                <a:latin typeface="Aptos" panose="020B0004020202020204" pitchFamily="34" charset="0"/>
                <a:ea typeface="Roboto" panose="02000000000000000000" pitchFamily="2" charset="0"/>
                <a:cs typeface="Roboto" panose="02000000000000000000" pitchFamily="2" charset="0"/>
              </a:rPr>
              <a:t>not</a:t>
            </a:r>
            <a:r>
              <a:rPr lang="en-US" sz="3200" b="1" dirty="0">
                <a:latin typeface="Aptos" panose="020B0004020202020204" pitchFamily="34" charset="0"/>
                <a:ea typeface="Roboto" panose="02000000000000000000" pitchFamily="2" charset="0"/>
                <a:cs typeface="Roboto" panose="02000000000000000000" pitchFamily="2" charset="0"/>
              </a:rPr>
              <a:t> 			undone these roles at all as he 			addresses these roles 7 verses later 		here - Col 3:18-21.</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13646160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0442A-49DC-6077-AC2F-EE1FF58BA0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DE1B36-9577-FCAF-5F90-43A33CF55076}"/>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174FF981-7963-AEC3-0EF4-89578D436DF2}"/>
              </a:ext>
            </a:extLst>
          </p:cNvPr>
          <p:cNvSpPr>
            <a:spLocks noGrp="1"/>
          </p:cNvSpPr>
          <p:nvPr>
            <p:ph type="subTitle" idx="1"/>
          </p:nvPr>
        </p:nvSpPr>
        <p:spPr>
          <a:xfrm>
            <a:off x="0" y="762000"/>
            <a:ext cx="9144000" cy="6096000"/>
          </a:xfrm>
        </p:spPr>
        <p:txBody>
          <a:bodyPr anchor="t">
            <a:normAutofit/>
          </a:bodyPr>
          <a:lstStyle/>
          <a:p>
            <a:pPr marL="457200" indent="-457200">
              <a:buClr>
                <a:srgbClr val="00B0F0"/>
              </a:buClr>
              <a:buFont typeface="Wingdings" pitchFamily="2" charset="2"/>
              <a:buChar char="v"/>
            </a:pPr>
            <a:r>
              <a:rPr lang="en-US" sz="3200" b="1" dirty="0">
                <a:latin typeface="Roboto" panose="02000000000000000000" pitchFamily="2" charset="0"/>
                <a:ea typeface="Roboto" panose="02000000000000000000" pitchFamily="2" charset="0"/>
                <a:cs typeface="Roboto" panose="02000000000000000000" pitchFamily="2" charset="0"/>
              </a:rPr>
              <a:t> 3:12-17 = New </a:t>
            </a:r>
            <a:r>
              <a:rPr lang="en-US" sz="3200" b="1" u="sng" dirty="0">
                <a:latin typeface="Roboto" panose="02000000000000000000" pitchFamily="2" charset="0"/>
                <a:ea typeface="Roboto" panose="02000000000000000000" pitchFamily="2" charset="0"/>
                <a:cs typeface="Roboto" panose="02000000000000000000" pitchFamily="2" charset="0"/>
              </a:rPr>
              <a:t>Relationships</a:t>
            </a:r>
            <a:r>
              <a:rPr lang="en-US" sz="3200" b="1" dirty="0">
                <a:latin typeface="Roboto" panose="02000000000000000000" pitchFamily="2" charset="0"/>
                <a:ea typeface="Roboto" panose="02000000000000000000" pitchFamily="2" charset="0"/>
                <a:cs typeface="Roboto" panose="02000000000000000000" pitchFamily="2" charset="0"/>
              </a:rPr>
              <a:t>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algn="l"/>
            <a:endParaRPr lang="en-US" sz="3600" dirty="0"/>
          </a:p>
        </p:txBody>
      </p:sp>
    </p:spTree>
    <p:extLst>
      <p:ext uri="{BB962C8B-B14F-4D97-AF65-F5344CB8AC3E}">
        <p14:creationId xmlns:p14="http://schemas.microsoft.com/office/powerpoint/2010/main" val="1164067928"/>
      </p:ext>
    </p:extLst>
  </p:cSld>
  <p:clrMapOvr>
    <a:masterClrMapping/>
  </p:clrMapOvr>
  <p:transition spd="slow">
    <p:wip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6F8ED-7C10-A81C-74AD-4A3D7BF3A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60A4BD-05E0-2F35-5DB1-030C2E5FDA30}"/>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0E443DE7-FAA3-61A7-3EB1-61F381982B79}"/>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a:t>
            </a:r>
            <a:r>
              <a:rPr lang="en-US" sz="3200" b="1" i="1" dirty="0">
                <a:latin typeface="Aptos" panose="020B0004020202020204" pitchFamily="34" charset="0"/>
                <a:ea typeface="Roboto" panose="02000000000000000000" pitchFamily="2" charset="0"/>
                <a:cs typeface="Roboto" panose="02000000000000000000" pitchFamily="2" charset="0"/>
              </a:rPr>
              <a:t>Egalitarians</a:t>
            </a:r>
            <a:r>
              <a:rPr lang="en-US" sz="3200" b="1" dirty="0">
                <a:latin typeface="Aptos" panose="020B0004020202020204" pitchFamily="34" charset="0"/>
                <a:ea typeface="Roboto" panose="02000000000000000000" pitchFamily="2" charset="0"/>
                <a:cs typeface="Roboto" panose="02000000000000000000" pitchFamily="2" charset="0"/>
              </a:rPr>
              <a:t> use Col 3:11 (&amp; Gal 3:28)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argue men &amp; women are “</a:t>
            </a:r>
            <a:r>
              <a:rPr lang="en-US" sz="3200" b="1" i="1" dirty="0">
                <a:latin typeface="Aptos" panose="020B0004020202020204" pitchFamily="34" charset="0"/>
                <a:ea typeface="Roboto" panose="02000000000000000000" pitchFamily="2" charset="0"/>
                <a:cs typeface="Roboto" panose="02000000000000000000" pitchFamily="2" charset="0"/>
              </a:rPr>
              <a:t>equal</a:t>
            </a:r>
            <a:r>
              <a:rPr lang="en-US" sz="3200" b="1" dirty="0">
                <a:latin typeface="Aptos" panose="020B0004020202020204" pitchFamily="34" charset="0"/>
                <a:ea typeface="Roboto" panose="02000000000000000000" pitchFamily="2" charset="0"/>
                <a:cs typeface="Roboto" panose="02000000000000000000" pitchFamily="2" charset="0"/>
              </a:rPr>
              <a:t>” now since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Christ came, and these roles have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been </a:t>
            </a:r>
            <a:r>
              <a:rPr lang="en-US" sz="3200" b="1" i="1" u="sng" dirty="0">
                <a:latin typeface="Aptos" panose="020B0004020202020204" pitchFamily="34" charset="0"/>
                <a:ea typeface="Roboto" panose="02000000000000000000" pitchFamily="2" charset="0"/>
                <a:cs typeface="Roboto" panose="02000000000000000000" pitchFamily="2" charset="0"/>
              </a:rPr>
              <a:t>negated</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3. </a:t>
            </a:r>
            <a:r>
              <a:rPr lang="en-US" sz="3200" b="1" i="1" u="sng" dirty="0">
                <a:latin typeface="Aptos" panose="020B0004020202020204" pitchFamily="34" charset="0"/>
                <a:ea typeface="Roboto" panose="02000000000000000000" pitchFamily="2" charset="0"/>
                <a:cs typeface="Roboto" panose="02000000000000000000" pitchFamily="2" charset="0"/>
              </a:rPr>
              <a:t>Elders</a:t>
            </a:r>
            <a:r>
              <a:rPr lang="en-US" sz="3200" b="1" dirty="0">
                <a:latin typeface="Aptos" panose="020B0004020202020204" pitchFamily="34" charset="0"/>
                <a:ea typeface="Roboto" panose="02000000000000000000" pitchFamily="2" charset="0"/>
                <a:cs typeface="Roboto" panose="02000000000000000000" pitchFamily="2" charset="0"/>
              </a:rPr>
              <a:t> of the church likewise are to be 		</a:t>
            </a:r>
            <a:r>
              <a:rPr lang="en-US" sz="3200" b="1" i="1" u="sng" dirty="0">
                <a:latin typeface="Aptos" panose="020B0004020202020204" pitchFamily="34" charset="0"/>
                <a:ea typeface="Roboto" panose="02000000000000000000" pitchFamily="2" charset="0"/>
                <a:cs typeface="Roboto" panose="02000000000000000000" pitchFamily="2" charset="0"/>
              </a:rPr>
              <a:t>men</a:t>
            </a:r>
            <a:r>
              <a:rPr lang="en-US" sz="3200" b="1" dirty="0">
                <a:latin typeface="Aptos" panose="020B0004020202020204" pitchFamily="34" charset="0"/>
                <a:ea typeface="Roboto" panose="02000000000000000000" pitchFamily="2" charset="0"/>
                <a:cs typeface="Roboto" panose="02000000000000000000" pitchFamily="2" charset="0"/>
              </a:rPr>
              <a:t> 	since one qualification requires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 must manage his own household 		well” - 1 Tim 3:4-5.</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1292729"/>
      </p:ext>
    </p:extLst>
  </p:cSld>
  <p:clrMapOvr>
    <a:masterClrMapping/>
  </p:clrMapOvr>
  <p:transition spd="slow">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13F7E-8532-19B9-9108-AD20050F60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F62680-848A-12ED-3816-56FD8EB9E255}"/>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8809AD09-5F22-10BE-099F-8756EBD48DFA}"/>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a:t>
            </a:r>
            <a:r>
              <a:rPr lang="en-US" sz="3200" b="1" i="1" dirty="0">
                <a:latin typeface="Aptos" panose="020B0004020202020204" pitchFamily="34" charset="0"/>
                <a:ea typeface="Roboto" panose="02000000000000000000" pitchFamily="2" charset="0"/>
                <a:cs typeface="Roboto" panose="02000000000000000000" pitchFamily="2" charset="0"/>
              </a:rPr>
              <a:t>Egalitarians</a:t>
            </a:r>
            <a:r>
              <a:rPr lang="en-US" sz="3200" b="1" dirty="0">
                <a:latin typeface="Aptos" panose="020B0004020202020204" pitchFamily="34" charset="0"/>
                <a:ea typeface="Roboto" panose="02000000000000000000" pitchFamily="2" charset="0"/>
                <a:cs typeface="Roboto" panose="02000000000000000000" pitchFamily="2" charset="0"/>
              </a:rPr>
              <a:t> use Col 3:11 (&amp; Gal 3:28)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argue men &amp; women are “</a:t>
            </a:r>
            <a:r>
              <a:rPr lang="en-US" sz="3200" b="1" i="1" dirty="0">
                <a:latin typeface="Aptos" panose="020B0004020202020204" pitchFamily="34" charset="0"/>
                <a:ea typeface="Roboto" panose="02000000000000000000" pitchFamily="2" charset="0"/>
                <a:cs typeface="Roboto" panose="02000000000000000000" pitchFamily="2" charset="0"/>
              </a:rPr>
              <a:t>equal</a:t>
            </a:r>
            <a:r>
              <a:rPr lang="en-US" sz="3200" b="1" dirty="0">
                <a:latin typeface="Aptos" panose="020B0004020202020204" pitchFamily="34" charset="0"/>
                <a:ea typeface="Roboto" panose="02000000000000000000" pitchFamily="2" charset="0"/>
                <a:cs typeface="Roboto" panose="02000000000000000000" pitchFamily="2" charset="0"/>
              </a:rPr>
              <a:t>” now since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Christ came, and these roles have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been </a:t>
            </a:r>
            <a:r>
              <a:rPr lang="en-US" sz="3200" b="1" i="1" u="sng" dirty="0">
                <a:latin typeface="Aptos" panose="020B0004020202020204" pitchFamily="34" charset="0"/>
                <a:ea typeface="Roboto" panose="02000000000000000000" pitchFamily="2" charset="0"/>
                <a:cs typeface="Roboto" panose="02000000000000000000" pitchFamily="2" charset="0"/>
              </a:rPr>
              <a:t>negated</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4. Egalitarianism rejects creation &amp;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embraces the </a:t>
            </a:r>
            <a:r>
              <a:rPr lang="en-US" sz="3200" b="1" u="sng" dirty="0">
                <a:latin typeface="Aptos" panose="020B0004020202020204" pitchFamily="34" charset="0"/>
                <a:ea typeface="Roboto" panose="02000000000000000000" pitchFamily="2" charset="0"/>
                <a:cs typeface="Roboto" panose="02000000000000000000" pitchFamily="2" charset="0"/>
              </a:rPr>
              <a:t>curse</a:t>
            </a:r>
            <a:r>
              <a:rPr lang="en-US" sz="3200" b="1" dirty="0">
                <a:latin typeface="Aptos" panose="020B0004020202020204" pitchFamily="34" charset="0"/>
                <a:ea typeface="Roboto" panose="02000000000000000000" pitchFamily="2" charset="0"/>
                <a:cs typeface="Roboto" panose="02000000000000000000" pitchFamily="2" charset="0"/>
              </a:rPr>
              <a:t> of Gen 3:16.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72748941"/>
      </p:ext>
    </p:extLst>
  </p:cSld>
  <p:clrMapOvr>
    <a:masterClrMapping/>
  </p:clrMapOvr>
  <p:transition spd="slow">
    <p:wip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7FF4C-25E2-49FD-2583-8CD71CF850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0A1F7E-6619-A2D1-BFCD-B9EECCD8FC0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F90F059D-0B46-A70F-A4C7-B465D014F4F5}"/>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E. Eph 5:18-24 is parallel with Col 3.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p:txBody>
      </p:sp>
    </p:spTree>
    <p:extLst>
      <p:ext uri="{BB962C8B-B14F-4D97-AF65-F5344CB8AC3E}">
        <p14:creationId xmlns:p14="http://schemas.microsoft.com/office/powerpoint/2010/main" val="1326464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4CF9C-1823-E55F-F376-CF036FA7AC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6418F5-4CB7-694C-601B-AB749B343456}"/>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56F1B1CF-C619-0692-E913-A30AE4DB0F6F}"/>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E. Eph 5:18-24 is parallel with Col 3.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Do I willingly </a:t>
            </a:r>
            <a:r>
              <a:rPr lang="en-US" sz="3200" b="1" u="sng" dirty="0">
                <a:latin typeface="Aptos" panose="020B0004020202020204" pitchFamily="34" charset="0"/>
                <a:ea typeface="Roboto" panose="02000000000000000000" pitchFamily="2" charset="0"/>
                <a:cs typeface="Roboto" panose="02000000000000000000" pitchFamily="2" charset="0"/>
              </a:rPr>
              <a:t>accept</a:t>
            </a:r>
            <a:r>
              <a:rPr lang="en-US" sz="3200" b="1" dirty="0">
                <a:latin typeface="Aptos" panose="020B0004020202020204" pitchFamily="34" charset="0"/>
                <a:ea typeface="Roboto" panose="02000000000000000000" pitchFamily="2" charset="0"/>
                <a:cs typeface="Roboto" panose="02000000000000000000" pitchFamily="2" charset="0"/>
              </a:rPr>
              <a:t> my God-given role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as a wife &amp; reflect Christ?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p:txBody>
      </p:sp>
    </p:spTree>
    <p:extLst>
      <p:ext uri="{BB962C8B-B14F-4D97-AF65-F5344CB8AC3E}">
        <p14:creationId xmlns:p14="http://schemas.microsoft.com/office/powerpoint/2010/main" val="646845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A6F1B-EDB7-00AA-DFBE-2EEB35AA1F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8C5207-B23C-B65B-6654-83496796645B}"/>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E10F5561-AC55-9B98-66DF-28CFAE969A49}"/>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E. Eph 5:18-24 is parallel with Col 3.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Do I willingly </a:t>
            </a:r>
            <a:r>
              <a:rPr lang="en-US" sz="3200" b="1" u="sng" dirty="0">
                <a:latin typeface="Aptos" panose="020B0004020202020204" pitchFamily="34" charset="0"/>
                <a:ea typeface="Roboto" panose="02000000000000000000" pitchFamily="2" charset="0"/>
                <a:cs typeface="Roboto" panose="02000000000000000000" pitchFamily="2" charset="0"/>
              </a:rPr>
              <a:t>accept</a:t>
            </a:r>
            <a:r>
              <a:rPr lang="en-US" sz="3200" b="1" dirty="0">
                <a:latin typeface="Aptos" panose="020B0004020202020204" pitchFamily="34" charset="0"/>
                <a:ea typeface="Roboto" panose="02000000000000000000" pitchFamily="2" charset="0"/>
                <a:cs typeface="Roboto" panose="02000000000000000000" pitchFamily="2" charset="0"/>
              </a:rPr>
              <a:t> my God-given role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as a wife &amp; reflect Christ?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Do I </a:t>
            </a:r>
            <a:r>
              <a:rPr lang="en-US" sz="3200" b="1" u="sng" dirty="0">
                <a:latin typeface="Aptos" panose="020B0004020202020204" pitchFamily="34" charset="0"/>
                <a:ea typeface="Roboto" panose="02000000000000000000" pitchFamily="2" charset="0"/>
                <a:cs typeface="Roboto" panose="02000000000000000000" pitchFamily="2" charset="0"/>
              </a:rPr>
              <a:t>pray</a:t>
            </a:r>
            <a:r>
              <a:rPr lang="en-US" sz="3200" b="1" dirty="0">
                <a:latin typeface="Aptos" panose="020B0004020202020204" pitchFamily="34" charset="0"/>
                <a:ea typeface="Roboto" panose="02000000000000000000" pitchFamily="2" charset="0"/>
                <a:cs typeface="Roboto" panose="02000000000000000000" pitchFamily="2" charset="0"/>
              </a:rPr>
              <a:t> for my husband to lovingly lead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our family?</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966096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626AE-20B9-B5DF-61C0-AE3BA7EE6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ACC005-5C57-3226-4218-749AC344F7AE}"/>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 Wives, submit to your husbands – 3:18</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7434C271-9CFD-6706-2251-7D295ED4E426}"/>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E. Eph 5:18-24 is parallel with Col 3.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Do I willingly </a:t>
            </a:r>
            <a:r>
              <a:rPr lang="en-US" sz="3200" b="1" u="sng" dirty="0">
                <a:latin typeface="Aptos" panose="020B0004020202020204" pitchFamily="34" charset="0"/>
                <a:ea typeface="Roboto" panose="02000000000000000000" pitchFamily="2" charset="0"/>
                <a:cs typeface="Roboto" panose="02000000000000000000" pitchFamily="2" charset="0"/>
              </a:rPr>
              <a:t>accept</a:t>
            </a:r>
            <a:r>
              <a:rPr lang="en-US" sz="3200" b="1" dirty="0">
                <a:latin typeface="Aptos" panose="020B0004020202020204" pitchFamily="34" charset="0"/>
                <a:ea typeface="Roboto" panose="02000000000000000000" pitchFamily="2" charset="0"/>
                <a:cs typeface="Roboto" panose="02000000000000000000" pitchFamily="2" charset="0"/>
              </a:rPr>
              <a:t> my God-given role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as a wife &amp; reflect Christ?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Do I </a:t>
            </a:r>
            <a:r>
              <a:rPr lang="en-US" sz="3200" b="1" u="sng" dirty="0">
                <a:latin typeface="Aptos" panose="020B0004020202020204" pitchFamily="34" charset="0"/>
                <a:ea typeface="Roboto" panose="02000000000000000000" pitchFamily="2" charset="0"/>
                <a:cs typeface="Roboto" panose="02000000000000000000" pitchFamily="2" charset="0"/>
              </a:rPr>
              <a:t>pray</a:t>
            </a:r>
            <a:r>
              <a:rPr lang="en-US" sz="3200" b="1" dirty="0">
                <a:latin typeface="Aptos" panose="020B0004020202020204" pitchFamily="34" charset="0"/>
                <a:ea typeface="Roboto" panose="02000000000000000000" pitchFamily="2" charset="0"/>
                <a:cs typeface="Roboto" panose="02000000000000000000" pitchFamily="2" charset="0"/>
              </a:rPr>
              <a:t> for my husband to lovingly lead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our family?</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3. Do I support my husband with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u="sng" dirty="0">
                <a:latin typeface="Aptos" panose="020B0004020202020204" pitchFamily="34" charset="0"/>
                <a:ea typeface="Roboto" panose="02000000000000000000" pitchFamily="2" charset="0"/>
                <a:cs typeface="Roboto" panose="02000000000000000000" pitchFamily="2" charset="0"/>
              </a:rPr>
              <a:t>encouragement</a:t>
            </a:r>
            <a:r>
              <a:rPr lang="en-US" sz="3200" b="1" dirty="0">
                <a:latin typeface="Aptos" panose="020B0004020202020204" pitchFamily="34" charset="0"/>
                <a:ea typeface="Roboto" panose="02000000000000000000" pitchFamily="2" charset="0"/>
                <a:cs typeface="Roboto" panose="02000000000000000000" pitchFamily="2" charset="0"/>
              </a:rPr>
              <a:t> &amp; </a:t>
            </a:r>
            <a:r>
              <a:rPr lang="en-US" sz="3200" b="1" u="sng" dirty="0">
                <a:latin typeface="Aptos" panose="020B0004020202020204" pitchFamily="34" charset="0"/>
                <a:ea typeface="Roboto" panose="02000000000000000000" pitchFamily="2" charset="0"/>
                <a:cs typeface="Roboto" panose="02000000000000000000" pitchFamily="2" charset="0"/>
              </a:rPr>
              <a:t>thanksgiving</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991653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A1394-DFCB-4B40-88AD-5E34DC0A89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6B7DCC-DE17-2239-8017-F3A8DB7D6703}"/>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97896864-CBB7-D4D8-1352-74A62885B79C}"/>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2323445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08628-C8F3-1B09-AE5C-6644E2A81B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DBDE1E-E75D-CCD9-0ACA-337E6AE357B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3B34FED1-DC90-F515-47B5-BDFE79F28158}"/>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(Holman NTC) After instructing wives to be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subject to their husbands, [Paul] instructs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husbands to love their wives so completely and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so righteously that the wife need </a:t>
            </a:r>
            <a:r>
              <a:rPr lang="en-US" sz="3200" b="1" i="1" u="sng" dirty="0">
                <a:latin typeface="Aptos" panose="020B0004020202020204" pitchFamily="34" charset="0"/>
                <a:ea typeface="Roboto" panose="02000000000000000000" pitchFamily="2" charset="0"/>
                <a:cs typeface="Roboto" panose="02000000000000000000" pitchFamily="2" charset="0"/>
              </a:rPr>
              <a:t>never</a:t>
            </a: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fear</a:t>
            </a:r>
            <a:r>
              <a:rPr lang="en-US" sz="3200" b="1" dirty="0">
                <a:latin typeface="Aptos" panose="020B0004020202020204" pitchFamily="34" charset="0"/>
                <a:ea typeface="Roboto" panose="02000000000000000000" pitchFamily="2" charset="0"/>
                <a:cs typeface="Roboto" panose="02000000000000000000" pitchFamily="2" charset="0"/>
              </a:rPr>
              <a:t> or </a:t>
            </a:r>
          </a:p>
          <a:p>
            <a:pPr marL="0" indent="0">
              <a:buSzPct val="100000"/>
              <a:buNone/>
            </a:pPr>
            <a:r>
              <a:rPr lang="en-US" sz="3200" b="1" i="1" u="sng" dirty="0">
                <a:latin typeface="Aptos" panose="020B0004020202020204" pitchFamily="34" charset="0"/>
                <a:ea typeface="Roboto" panose="02000000000000000000" pitchFamily="2" charset="0"/>
                <a:cs typeface="Roboto" panose="02000000000000000000" pitchFamily="2" charset="0"/>
              </a:rPr>
              <a:t>suffer</a:t>
            </a:r>
            <a:r>
              <a:rPr lang="en-US" sz="3200" b="1" dirty="0">
                <a:latin typeface="Aptos" panose="020B0004020202020204" pitchFamily="34" charset="0"/>
                <a:ea typeface="Roboto" panose="02000000000000000000" pitchFamily="2" charset="0"/>
                <a:cs typeface="Roboto" panose="02000000000000000000" pitchFamily="2" charset="0"/>
              </a:rPr>
              <a:t> from her life of submission.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141150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B6B1E-1B60-873C-A511-37FECB162B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78940F-030C-E5D9-EAAB-C96D88D6FB27}"/>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4454B7F0-A2D3-8B06-C2C1-FB6B6C21B52F}"/>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"love"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213976517"/>
      </p:ext>
    </p:extLst>
  </p:cSld>
  <p:clrMapOvr>
    <a:masterClrMapping/>
  </p:clrMapOvr>
  <p:transition spd="slow">
    <p:randomBar dir="ver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71F1B-114A-8D4A-39DC-3C76441308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43F52D-2D72-981F-B776-F2A420B34088}"/>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476330AF-F7B4-01CE-5FD3-C4CAC5E82AB8}"/>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"love" - to have </a:t>
            </a:r>
            <a:r>
              <a:rPr lang="en-US" sz="3200" b="1" i="1" u="sng" dirty="0">
                <a:latin typeface="Aptos" panose="020B0004020202020204" pitchFamily="34" charset="0"/>
                <a:ea typeface="Roboto" panose="02000000000000000000" pitchFamily="2" charset="0"/>
                <a:cs typeface="Roboto" panose="02000000000000000000" pitchFamily="2" charset="0"/>
              </a:rPr>
              <a:t>highest</a:t>
            </a:r>
            <a:r>
              <a:rPr lang="en-US" sz="3200" b="1" dirty="0">
                <a:latin typeface="Aptos" panose="020B0004020202020204" pitchFamily="34" charset="0"/>
                <a:ea typeface="Roboto" panose="02000000000000000000" pitchFamily="2" charset="0"/>
                <a:cs typeface="Roboto" panose="02000000000000000000" pitchFamily="2" charset="0"/>
              </a:rPr>
              <a:t> regard,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sincere appreciation, affection</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282728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84BAF-804C-9352-5A9C-2C57103622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152408-E0FB-0C8E-967F-9DF624A1954C}"/>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17EF616B-F48A-5B21-7D42-120EFE187CA8}"/>
              </a:ext>
            </a:extLst>
          </p:cNvPr>
          <p:cNvSpPr>
            <a:spLocks noGrp="1"/>
          </p:cNvSpPr>
          <p:nvPr>
            <p:ph type="subTitle" idx="1"/>
          </p:nvPr>
        </p:nvSpPr>
        <p:spPr>
          <a:xfrm>
            <a:off x="0" y="762000"/>
            <a:ext cx="9144000" cy="6096000"/>
          </a:xfrm>
        </p:spPr>
        <p:txBody>
          <a:bodyPr anchor="t">
            <a:normAutofit/>
          </a:bodyPr>
          <a:lstStyle/>
          <a:p>
            <a:pPr marL="457200" indent="-457200">
              <a:buClr>
                <a:srgbClr val="00B0F0"/>
              </a:buClr>
              <a:buFont typeface="Wingdings" pitchFamily="2" charset="2"/>
              <a:buChar char="v"/>
            </a:pPr>
            <a:r>
              <a:rPr lang="en-US" sz="3200" b="1" dirty="0">
                <a:latin typeface="Roboto" panose="02000000000000000000" pitchFamily="2" charset="0"/>
                <a:ea typeface="Roboto" panose="02000000000000000000" pitchFamily="2" charset="0"/>
                <a:cs typeface="Roboto" panose="02000000000000000000" pitchFamily="2" charset="0"/>
              </a:rPr>
              <a:t> 3:12-17 = New </a:t>
            </a:r>
            <a:r>
              <a:rPr lang="en-US" sz="3200" b="1" u="sng" dirty="0">
                <a:latin typeface="Roboto" panose="02000000000000000000" pitchFamily="2" charset="0"/>
                <a:ea typeface="Roboto" panose="02000000000000000000" pitchFamily="2" charset="0"/>
                <a:cs typeface="Roboto" panose="02000000000000000000" pitchFamily="2" charset="0"/>
              </a:rPr>
              <a:t>Relationships</a:t>
            </a:r>
            <a:r>
              <a:rPr lang="en-US" sz="3200" b="1" dirty="0">
                <a:latin typeface="Roboto" panose="02000000000000000000" pitchFamily="2" charset="0"/>
                <a:ea typeface="Roboto" panose="02000000000000000000" pitchFamily="2" charset="0"/>
                <a:cs typeface="Roboto" panose="02000000000000000000" pitchFamily="2" charset="0"/>
              </a:rPr>
              <a:t>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Col 3:12 “Put on then . . . ”</a:t>
            </a:r>
          </a:p>
          <a:p>
            <a:pPr>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a:t>
            </a:r>
            <a:endParaRPr lang="en-US" sz="3600" dirty="0"/>
          </a:p>
        </p:txBody>
      </p:sp>
    </p:spTree>
    <p:extLst>
      <p:ext uri="{BB962C8B-B14F-4D97-AF65-F5344CB8AC3E}">
        <p14:creationId xmlns:p14="http://schemas.microsoft.com/office/powerpoint/2010/main" val="4189649149"/>
      </p:ext>
    </p:extLst>
  </p:cSld>
  <p:clrMapOvr>
    <a:masterClrMapping/>
  </p:clrMapOvr>
  <p:transition>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B2927-6E3E-068A-7AA8-7381D64340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AA4CC9-B473-B822-8B65-A8D2221BFB5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35021231-8E43-9D56-EE8D-7D451282958F}"/>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"love" - to have </a:t>
            </a:r>
            <a:r>
              <a:rPr lang="en-US" sz="3200" b="1" i="1" u="sng" dirty="0">
                <a:latin typeface="Aptos" panose="020B0004020202020204" pitchFamily="34" charset="0"/>
                <a:ea typeface="Roboto" panose="02000000000000000000" pitchFamily="2" charset="0"/>
                <a:cs typeface="Roboto" panose="02000000000000000000" pitchFamily="2" charset="0"/>
              </a:rPr>
              <a:t>highest</a:t>
            </a:r>
            <a:r>
              <a:rPr lang="en-US" sz="3200" b="1" dirty="0">
                <a:latin typeface="Aptos" panose="020B0004020202020204" pitchFamily="34" charset="0"/>
                <a:ea typeface="Roboto" panose="02000000000000000000" pitchFamily="2" charset="0"/>
                <a:cs typeface="Roboto" panose="02000000000000000000" pitchFamily="2" charset="0"/>
              </a:rPr>
              <a:t> regard,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sincere appreciation, affection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a:t>
            </a:r>
            <a:r>
              <a:rPr lang="en-US" sz="3200" b="1" i="1" u="sng" dirty="0">
                <a:latin typeface="Aptos" panose="020B0004020202020204" pitchFamily="34" charset="0"/>
                <a:ea typeface="Roboto" panose="02000000000000000000" pitchFamily="2" charset="0"/>
                <a:cs typeface="Roboto" panose="02000000000000000000" pitchFamily="2" charset="0"/>
              </a:rPr>
              <a:t>All</a:t>
            </a:r>
            <a:r>
              <a:rPr lang="en-US" sz="3200" b="1" dirty="0">
                <a:latin typeface="Aptos" panose="020B0004020202020204" pitchFamily="34" charset="0"/>
                <a:ea typeface="Roboto" panose="02000000000000000000" pitchFamily="2" charset="0"/>
                <a:cs typeface="Roboto" panose="02000000000000000000" pitchFamily="2" charset="0"/>
              </a:rPr>
              <a:t> Christians are to express love, "which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binds everything together in perfect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harmony" (v14).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776747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04F0E-7B91-EA4D-7087-94E1136670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60D70B-F470-7A75-8FBE-BB1D84A1BEB4}"/>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4597C6CA-40DB-7D19-133C-47910B7F3F79}"/>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"love" - to have </a:t>
            </a:r>
            <a:r>
              <a:rPr lang="en-US" sz="3200" b="1" i="1" u="sng" dirty="0">
                <a:latin typeface="Aptos" panose="020B0004020202020204" pitchFamily="34" charset="0"/>
                <a:ea typeface="Roboto" panose="02000000000000000000" pitchFamily="2" charset="0"/>
                <a:cs typeface="Roboto" panose="02000000000000000000" pitchFamily="2" charset="0"/>
              </a:rPr>
              <a:t>highest</a:t>
            </a:r>
            <a:r>
              <a:rPr lang="en-US" sz="3200" b="1" dirty="0">
                <a:latin typeface="Aptos" panose="020B0004020202020204" pitchFamily="34" charset="0"/>
                <a:ea typeface="Roboto" panose="02000000000000000000" pitchFamily="2" charset="0"/>
                <a:cs typeface="Roboto" panose="02000000000000000000" pitchFamily="2" charset="0"/>
              </a:rPr>
              <a:t> regard,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sincere appreciation, affection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a:t>
            </a:r>
            <a:r>
              <a:rPr lang="en-US" sz="3200" b="1" i="1" u="sng" dirty="0">
                <a:latin typeface="Aptos" panose="020B0004020202020204" pitchFamily="34" charset="0"/>
                <a:ea typeface="Roboto" panose="02000000000000000000" pitchFamily="2" charset="0"/>
                <a:cs typeface="Roboto" panose="02000000000000000000" pitchFamily="2" charset="0"/>
              </a:rPr>
              <a:t>All</a:t>
            </a:r>
            <a:r>
              <a:rPr lang="en-US" sz="3200" b="1" dirty="0">
                <a:latin typeface="Aptos" panose="020B0004020202020204" pitchFamily="34" charset="0"/>
                <a:ea typeface="Roboto" panose="02000000000000000000" pitchFamily="2" charset="0"/>
                <a:cs typeface="Roboto" panose="02000000000000000000" pitchFamily="2" charset="0"/>
              </a:rPr>
              <a:t> Christians are to express love, "which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binds everything together in perfect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harmony" (v14).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How much </a:t>
            </a:r>
            <a:r>
              <a:rPr lang="en-US" sz="3200" b="1" i="1" u="sng" dirty="0">
                <a:latin typeface="Aptos" panose="020B0004020202020204" pitchFamily="34" charset="0"/>
                <a:ea typeface="Roboto" panose="02000000000000000000" pitchFamily="2" charset="0"/>
                <a:cs typeface="Roboto" panose="02000000000000000000" pitchFamily="2" charset="0"/>
              </a:rPr>
              <a:t>more</a:t>
            </a:r>
            <a:r>
              <a:rPr lang="en-US" sz="3200" b="1" dirty="0">
                <a:latin typeface="Aptos" panose="020B0004020202020204" pitchFamily="34" charset="0"/>
                <a:ea typeface="Roboto" panose="02000000000000000000" pitchFamily="2" charset="0"/>
                <a:cs typeface="Roboto" panose="02000000000000000000" pitchFamily="2" charset="0"/>
              </a:rPr>
              <a:t> should a man bind his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wife and home with love.</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69381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11876-DA3F-33F6-5AD9-F2F21F059A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DF6553-4300-9048-A793-8321AF505A63}"/>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DD21950-66E1-DF21-7A34-3921B63CC51E}"/>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"love" - to have </a:t>
            </a:r>
            <a:r>
              <a:rPr lang="en-US" sz="3200" b="1" i="1" u="sng" dirty="0">
                <a:latin typeface="Aptos" panose="020B0004020202020204" pitchFamily="34" charset="0"/>
                <a:ea typeface="Roboto" panose="02000000000000000000" pitchFamily="2" charset="0"/>
                <a:cs typeface="Roboto" panose="02000000000000000000" pitchFamily="2" charset="0"/>
              </a:rPr>
              <a:t>highest</a:t>
            </a:r>
            <a:r>
              <a:rPr lang="en-US" sz="3200" b="1" dirty="0">
                <a:latin typeface="Aptos" panose="020B0004020202020204" pitchFamily="34" charset="0"/>
                <a:ea typeface="Roboto" panose="02000000000000000000" pitchFamily="2" charset="0"/>
                <a:cs typeface="Roboto" panose="02000000000000000000" pitchFamily="2" charset="0"/>
              </a:rPr>
              <a:t> regard,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sincere appreciation, affection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more we learn of grace &amp; love of God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displayed in the </a:t>
            </a:r>
            <a:r>
              <a:rPr lang="en-US" sz="3200" b="1" i="1" u="sng" dirty="0">
                <a:latin typeface="Aptos" panose="020B0004020202020204" pitchFamily="34" charset="0"/>
                <a:ea typeface="Roboto" panose="02000000000000000000" pitchFamily="2" charset="0"/>
                <a:cs typeface="Roboto" panose="02000000000000000000" pitchFamily="2" charset="0"/>
              </a:rPr>
              <a:t>gospel</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70219304"/>
      </p:ext>
    </p:extLst>
  </p:cSld>
  <p:clrMapOvr>
    <a:masterClrMapping/>
  </p:clrMapOvr>
  <p:transition spd="slow">
    <p:wip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15DAD-A60A-783B-6190-3A510C830F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699BF5-83E1-6DE4-EA94-CB2BB47254E3}"/>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2AF6CCBD-5BDC-3410-8BC2-E0F82DCD34E6}"/>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"love" - to have </a:t>
            </a:r>
            <a:r>
              <a:rPr lang="en-US" sz="3200" b="1" i="1" u="sng" dirty="0">
                <a:latin typeface="Aptos" panose="020B0004020202020204" pitchFamily="34" charset="0"/>
                <a:ea typeface="Roboto" panose="02000000000000000000" pitchFamily="2" charset="0"/>
                <a:cs typeface="Roboto" panose="02000000000000000000" pitchFamily="2" charset="0"/>
              </a:rPr>
              <a:t>highest</a:t>
            </a:r>
            <a:r>
              <a:rPr lang="en-US" sz="3200" b="1" dirty="0">
                <a:latin typeface="Aptos" panose="020B0004020202020204" pitchFamily="34" charset="0"/>
                <a:ea typeface="Roboto" panose="02000000000000000000" pitchFamily="2" charset="0"/>
                <a:cs typeface="Roboto" panose="02000000000000000000" pitchFamily="2" charset="0"/>
              </a:rPr>
              <a:t> regard,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sincere appreciation, affection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The more we learn of grace &amp; love of God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displayed in the </a:t>
            </a:r>
            <a:r>
              <a:rPr lang="en-US" sz="3200" b="1" i="1" u="sng" dirty="0">
                <a:latin typeface="Aptos" panose="020B0004020202020204" pitchFamily="34" charset="0"/>
                <a:ea typeface="Roboto" panose="02000000000000000000" pitchFamily="2" charset="0"/>
                <a:cs typeface="Roboto" panose="02000000000000000000" pitchFamily="2" charset="0"/>
              </a:rPr>
              <a:t>gospel</a:t>
            </a:r>
            <a:r>
              <a:rPr lang="en-US" sz="3200" b="1" dirty="0">
                <a:latin typeface="Aptos" panose="020B0004020202020204" pitchFamily="34" charset="0"/>
                <a:ea typeface="Roboto" panose="02000000000000000000" pitchFamily="2" charset="0"/>
                <a:cs typeface="Roboto" panose="02000000000000000000" pitchFamily="2" charset="0"/>
              </a:rPr>
              <a:t>, the better we can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demonstrate such grace and love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our wives.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963930739"/>
      </p:ext>
    </p:extLst>
  </p:cSld>
  <p:clrMapOvr>
    <a:masterClrMapping/>
  </p:clrMapOvr>
  <p:transition spd="slow">
    <p:wip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522EA-C741-6402-B77B-30AEC50EB3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96B7FB-9ED3-7F91-C7FE-511F6FD9DBB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5A03E46-06E6-6D14-DA7C-C9DDB18F0AFA}"/>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"do not be harsh with them"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932209203"/>
      </p:ext>
    </p:extLst>
  </p:cSld>
  <p:clrMapOvr>
    <a:masterClrMapping/>
  </p:clrMapOvr>
  <p:transition spd="slow">
    <p:wip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D595D-FC19-5F2F-7375-707A910401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B0F21E-7AED-A473-E96F-6860D8BCF1AF}"/>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82E6472-24F3-6940-D1BD-070A3A49C081}"/>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"do not be harsh with them"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"do not be </a:t>
            </a:r>
            <a:r>
              <a:rPr lang="en-US" sz="3200" b="1" i="1" u="sng" dirty="0">
                <a:latin typeface="Aptos" panose="020B0004020202020204" pitchFamily="34" charset="0"/>
                <a:ea typeface="Roboto" panose="02000000000000000000" pitchFamily="2" charset="0"/>
                <a:cs typeface="Roboto" panose="02000000000000000000" pitchFamily="2" charset="0"/>
              </a:rPr>
              <a:t>bitter</a:t>
            </a:r>
            <a:r>
              <a:rPr lang="en-US" sz="3200" b="1" dirty="0">
                <a:latin typeface="Aptos" panose="020B0004020202020204" pitchFamily="34" charset="0"/>
                <a:ea typeface="Roboto" panose="02000000000000000000" pitchFamily="2" charset="0"/>
                <a:cs typeface="Roboto" panose="02000000000000000000" pitchFamily="2" charset="0"/>
              </a:rPr>
              <a:t> toward them."</a:t>
            </a: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58367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A5C6A-8764-3DF3-FCFE-10111B5D76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BAC730-79B6-AC35-4A1E-00C3AD9AD9FD}"/>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B65B3B92-BC3D-D67E-CB82-383B67DB3071}"/>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"do not be harsh with them"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"do not be </a:t>
            </a:r>
            <a:r>
              <a:rPr lang="en-US" sz="3200" b="1" i="1" u="sng" dirty="0">
                <a:latin typeface="Aptos" panose="020B0004020202020204" pitchFamily="34" charset="0"/>
                <a:ea typeface="Roboto" panose="02000000000000000000" pitchFamily="2" charset="0"/>
                <a:cs typeface="Roboto" panose="02000000000000000000" pitchFamily="2" charset="0"/>
              </a:rPr>
              <a:t>bitter</a:t>
            </a:r>
            <a:r>
              <a:rPr lang="en-US" sz="3200" b="1" dirty="0">
                <a:latin typeface="Aptos" panose="020B0004020202020204" pitchFamily="34" charset="0"/>
                <a:ea typeface="Roboto" panose="02000000000000000000" pitchFamily="2" charset="0"/>
                <a:cs typeface="Roboto" panose="02000000000000000000" pitchFamily="2" charset="0"/>
              </a:rPr>
              <a:t> toward them."</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All the previous graces being </a:t>
            </a:r>
            <a:r>
              <a:rPr lang="en-US" sz="3200" b="1" i="1" u="sng" dirty="0">
                <a:latin typeface="Aptos" panose="020B0004020202020204" pitchFamily="34" charset="0"/>
                <a:ea typeface="Roboto" panose="02000000000000000000" pitchFamily="2" charset="0"/>
                <a:cs typeface="Roboto" panose="02000000000000000000" pitchFamily="2" charset="0"/>
              </a:rPr>
              <a:t>active</a:t>
            </a:r>
            <a:r>
              <a:rPr lang="en-US" sz="3200" b="1" dirty="0">
                <a:latin typeface="Aptos" panose="020B0004020202020204" pitchFamily="34" charset="0"/>
                <a:ea typeface="Roboto" panose="02000000000000000000" pitchFamily="2" charset="0"/>
                <a:cs typeface="Roboto" panose="02000000000000000000" pitchFamily="2" charset="0"/>
              </a:rPr>
              <a:t> in the 	husband (compassion, kindness, humility, 	meekness, patience, forbearance, 	forgiveness, love, letting the peace of 	Christ umpire your home, and letting the 	word of Christ dwell in us richly, being 	thankful)</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173585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014C4-28FF-46FA-F042-435ADDEC6C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C93026-11C5-2F43-0537-1437F7E4962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F61D5C4D-B3D8-F38B-72E7-BF8483C9A42B}"/>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"do not be harsh with them"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"do not be </a:t>
            </a:r>
            <a:r>
              <a:rPr lang="en-US" sz="3200" b="1" i="1" u="sng" dirty="0">
                <a:latin typeface="Aptos" panose="020B0004020202020204" pitchFamily="34" charset="0"/>
                <a:ea typeface="Roboto" panose="02000000000000000000" pitchFamily="2" charset="0"/>
                <a:cs typeface="Roboto" panose="02000000000000000000" pitchFamily="2" charset="0"/>
              </a:rPr>
              <a:t>bitter</a:t>
            </a:r>
            <a:r>
              <a:rPr lang="en-US" sz="3200" b="1" dirty="0">
                <a:latin typeface="Aptos" panose="020B0004020202020204" pitchFamily="34" charset="0"/>
                <a:ea typeface="Roboto" panose="02000000000000000000" pitchFamily="2" charset="0"/>
                <a:cs typeface="Roboto" panose="02000000000000000000" pitchFamily="2" charset="0"/>
              </a:rPr>
              <a:t> toward them."</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All the previous graces being </a:t>
            </a:r>
            <a:r>
              <a:rPr lang="en-US" sz="3200" b="1" i="1" u="sng" dirty="0">
                <a:latin typeface="Aptos" panose="020B0004020202020204" pitchFamily="34" charset="0"/>
                <a:ea typeface="Roboto" panose="02000000000000000000" pitchFamily="2" charset="0"/>
                <a:cs typeface="Roboto" panose="02000000000000000000" pitchFamily="2" charset="0"/>
              </a:rPr>
              <a:t>active</a:t>
            </a:r>
            <a:r>
              <a:rPr lang="en-US" sz="3200" b="1" dirty="0">
                <a:latin typeface="Aptos" panose="020B0004020202020204" pitchFamily="34" charset="0"/>
                <a:ea typeface="Roboto" panose="02000000000000000000" pitchFamily="2" charset="0"/>
                <a:cs typeface="Roboto" panose="02000000000000000000" pitchFamily="2" charset="0"/>
              </a:rPr>
              <a:t> in the 	husband (compassion, kindness, humility, 	meekness, patience, forbearance, 	forgiveness, love, letting the peace of 	Christ umpire your home, and letting the 	word of Christ dwell in us richly, being 	thankful) is the best </a:t>
            </a:r>
            <a:r>
              <a:rPr lang="en-US" sz="3200" b="1" i="1" u="sng" dirty="0">
                <a:latin typeface="Aptos" panose="020B0004020202020204" pitchFamily="34" charset="0"/>
                <a:ea typeface="Roboto" panose="02000000000000000000" pitchFamily="2" charset="0"/>
                <a:cs typeface="Roboto" panose="02000000000000000000" pitchFamily="2" charset="0"/>
              </a:rPr>
              <a:t>recipe</a:t>
            </a:r>
            <a:r>
              <a:rPr lang="en-US" sz="3200" b="1" dirty="0">
                <a:latin typeface="Aptos" panose="020B0004020202020204" pitchFamily="34" charset="0"/>
                <a:ea typeface="Roboto" panose="02000000000000000000" pitchFamily="2" charset="0"/>
                <a:cs typeface="Roboto" panose="02000000000000000000" pitchFamily="2" charset="0"/>
              </a:rPr>
              <a:t> for love and 	prevention of harshness to his wife.</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555772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B8064-6CBA-6454-2CE0-FFEBB7B06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EBD350-7FF7-2F9B-AF5C-3BDE14225CA3}"/>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B4A7CED-B07E-FB98-7A34-68635103333A}"/>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04852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40EAC-B1FB-FD99-922D-2B70ABEAAF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C03D70-2890-3D3C-82A0-EE82A1405F21}"/>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E2FEB500-F78A-40D1-2EF2-2514AFE3C104}"/>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99357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FD4EC-830C-A21B-CE66-9962A64307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F7AF0C-BF72-2D6B-9FFA-94DC1B449DEA}"/>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686AC0CE-0FD9-CA43-2B5A-FD2FF273F9E3}"/>
              </a:ext>
            </a:extLst>
          </p:cNvPr>
          <p:cNvSpPr>
            <a:spLocks noGrp="1"/>
          </p:cNvSpPr>
          <p:nvPr>
            <p:ph type="subTitle" idx="1"/>
          </p:nvPr>
        </p:nvSpPr>
        <p:spPr>
          <a:xfrm>
            <a:off x="0" y="762000"/>
            <a:ext cx="9144000" cy="6096000"/>
          </a:xfrm>
        </p:spPr>
        <p:txBody>
          <a:bodyPr anchor="t">
            <a:normAutofit/>
          </a:bodyPr>
          <a:lstStyle/>
          <a:p>
            <a:pPr marL="457200" indent="-457200">
              <a:buClr>
                <a:srgbClr val="00B0F0"/>
              </a:buClr>
              <a:buFont typeface="Wingdings" pitchFamily="2" charset="2"/>
              <a:buChar char="v"/>
            </a:pPr>
            <a:r>
              <a:rPr lang="en-US" sz="3200" b="1" dirty="0">
                <a:latin typeface="Roboto" panose="02000000000000000000" pitchFamily="2" charset="0"/>
                <a:ea typeface="Roboto" panose="02000000000000000000" pitchFamily="2" charset="0"/>
                <a:cs typeface="Roboto" panose="02000000000000000000" pitchFamily="2" charset="0"/>
              </a:rPr>
              <a:t> 3:12-17 = New </a:t>
            </a:r>
            <a:r>
              <a:rPr lang="en-US" sz="3200" b="1" u="sng" dirty="0">
                <a:latin typeface="Roboto" panose="02000000000000000000" pitchFamily="2" charset="0"/>
                <a:ea typeface="Roboto" panose="02000000000000000000" pitchFamily="2" charset="0"/>
                <a:cs typeface="Roboto" panose="02000000000000000000" pitchFamily="2" charset="0"/>
              </a:rPr>
              <a:t>Relationships</a:t>
            </a:r>
            <a:r>
              <a:rPr lang="en-US" sz="3200" b="1" dirty="0">
                <a:latin typeface="Roboto" panose="02000000000000000000" pitchFamily="2" charset="0"/>
                <a:ea typeface="Roboto" panose="02000000000000000000" pitchFamily="2" charset="0"/>
                <a:cs typeface="Roboto" panose="02000000000000000000" pitchFamily="2" charset="0"/>
              </a:rPr>
              <a:t>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Col 3:12 “Put on then . . . ”</a:t>
            </a:r>
          </a:p>
          <a:p>
            <a:pPr>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A. The Christian is to put on this </a:t>
            </a:r>
          </a:p>
          <a:p>
            <a:pPr>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“uniform of </a:t>
            </a:r>
            <a:r>
              <a:rPr lang="en-US" sz="3200" b="1" i="1" u="sng" dirty="0">
                <a:latin typeface="Roboto" panose="02000000000000000000" pitchFamily="2" charset="0"/>
                <a:ea typeface="Roboto" panose="02000000000000000000" pitchFamily="2" charset="0"/>
                <a:cs typeface="Roboto" panose="02000000000000000000" pitchFamily="2" charset="0"/>
              </a:rPr>
              <a:t>grace</a:t>
            </a:r>
            <a:r>
              <a:rPr lang="en-US" sz="3200" b="1" dirty="0">
                <a:latin typeface="Roboto" panose="02000000000000000000" pitchFamily="2" charset="0"/>
                <a:ea typeface="Roboto" panose="02000000000000000000" pitchFamily="2" charset="0"/>
                <a:cs typeface="Roboto" panose="02000000000000000000" pitchFamily="2" charset="0"/>
              </a:rPr>
              <a:t>” so that he can be </a:t>
            </a:r>
          </a:p>
          <a:p>
            <a:pPr>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identified as a follower of Christ. </a:t>
            </a:r>
          </a:p>
          <a:p>
            <a:pPr>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a:t>
            </a:r>
            <a:endParaRPr lang="en-US" sz="3600" dirty="0"/>
          </a:p>
        </p:txBody>
      </p:sp>
    </p:spTree>
    <p:extLst>
      <p:ext uri="{BB962C8B-B14F-4D97-AF65-F5344CB8AC3E}">
        <p14:creationId xmlns:p14="http://schemas.microsoft.com/office/powerpoint/2010/main" val="3610775038"/>
      </p:ext>
    </p:extLst>
  </p:cSld>
  <p:clrMapOvr>
    <a:masterClrMapping/>
  </p:clrMapOvr>
  <p:transition>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1E13C-F6F0-A873-5A50-70B7ABFA9C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E89D3B-B490-2119-F4D2-C4D5C006C492}"/>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223B56E8-6C80-5488-316C-B3F064AB2DC7}"/>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Love Her </a:t>
            </a:r>
            <a:r>
              <a:rPr lang="en-US" sz="3200" b="1" u="sng" dirty="0">
                <a:latin typeface="Aptos" panose="020B0004020202020204" pitchFamily="34" charset="0"/>
                <a:ea typeface="Roboto" panose="02000000000000000000" pitchFamily="2" charset="0"/>
                <a:cs typeface="Roboto" panose="02000000000000000000" pitchFamily="2" charset="0"/>
              </a:rPr>
              <a:t>Graciously</a:t>
            </a: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dirty="0">
                <a:latin typeface="Aptos" panose="020B0004020202020204" pitchFamily="34" charset="0"/>
                <a:ea typeface="Roboto" panose="02000000000000000000" pitchFamily="2" charset="0"/>
                <a:cs typeface="Roboto" panose="02000000000000000000" pitchFamily="2" charset="0"/>
              </a:rPr>
              <a:t>5:25</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926203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FAD1D-22BF-17C8-749A-EE44F77AC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4309E6-2DD5-2144-8451-FC8F3BB94748}"/>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ACC6B5BA-6673-E254-16AB-FF53527CD4C7}"/>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Love Her </a:t>
            </a:r>
            <a:r>
              <a:rPr lang="en-US" sz="3200" b="1" u="sng" dirty="0">
                <a:latin typeface="Aptos" panose="020B0004020202020204" pitchFamily="34" charset="0"/>
                <a:ea typeface="Roboto" panose="02000000000000000000" pitchFamily="2" charset="0"/>
                <a:cs typeface="Roboto" panose="02000000000000000000" pitchFamily="2" charset="0"/>
              </a:rPr>
              <a:t>Graciously</a:t>
            </a: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dirty="0">
                <a:latin typeface="Aptos" panose="020B0004020202020204" pitchFamily="34" charset="0"/>
                <a:ea typeface="Roboto" panose="02000000000000000000" pitchFamily="2" charset="0"/>
                <a:cs typeface="Roboto" panose="02000000000000000000" pitchFamily="2" charset="0"/>
              </a:rPr>
              <a:t>5:25</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a:t>
            </a:r>
            <a:r>
              <a:rPr lang="en-US" sz="3200" b="1" i="1" dirty="0">
                <a:latin typeface="Aptos" panose="020B0004020202020204" pitchFamily="34" charset="0"/>
                <a:ea typeface="Roboto" panose="02000000000000000000" pitchFamily="2" charset="0"/>
                <a:cs typeface="Roboto" panose="02000000000000000000" pitchFamily="2" charset="0"/>
              </a:rPr>
              <a:t>Grace</a:t>
            </a: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u="sng" dirty="0">
                <a:latin typeface="Aptos" panose="020B0004020202020204" pitchFamily="34" charset="0"/>
                <a:ea typeface="Roboto" panose="02000000000000000000" pitchFamily="2" charset="0"/>
                <a:cs typeface="Roboto" panose="02000000000000000000" pitchFamily="2" charset="0"/>
              </a:rPr>
              <a:t>undeserved</a:t>
            </a:r>
            <a:r>
              <a:rPr lang="en-US" sz="3200" b="1" dirty="0">
                <a:latin typeface="Aptos" panose="020B0004020202020204" pitchFamily="34" charset="0"/>
                <a:ea typeface="Roboto" panose="02000000000000000000" pitchFamily="2" charset="0"/>
                <a:cs typeface="Roboto" panose="02000000000000000000" pitchFamily="2" charset="0"/>
              </a:rPr>
              <a:t> favor</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26458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1C924-AB39-48FF-0F43-57BF8A1F11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B00427-0A95-8C91-0B1D-F3F3424AFDA9}"/>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C7D99CEC-FA26-2D48-7FA3-F88D85E493C6}"/>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Love Her </a:t>
            </a:r>
            <a:r>
              <a:rPr lang="en-US" sz="3200" b="1" u="sng" dirty="0">
                <a:latin typeface="Aptos" panose="020B0004020202020204" pitchFamily="34" charset="0"/>
                <a:ea typeface="Roboto" panose="02000000000000000000" pitchFamily="2" charset="0"/>
                <a:cs typeface="Roboto" panose="02000000000000000000" pitchFamily="2" charset="0"/>
              </a:rPr>
              <a:t>Graciously</a:t>
            </a: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dirty="0">
                <a:latin typeface="Aptos" panose="020B0004020202020204" pitchFamily="34" charset="0"/>
                <a:ea typeface="Roboto" panose="02000000000000000000" pitchFamily="2" charset="0"/>
                <a:cs typeface="Roboto" panose="02000000000000000000" pitchFamily="2" charset="0"/>
              </a:rPr>
              <a:t>5:25</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a:t>
            </a:r>
            <a:r>
              <a:rPr lang="en-US" sz="3200" b="1" i="1" dirty="0">
                <a:latin typeface="Aptos" panose="020B0004020202020204" pitchFamily="34" charset="0"/>
                <a:ea typeface="Roboto" panose="02000000000000000000" pitchFamily="2" charset="0"/>
                <a:cs typeface="Roboto" panose="02000000000000000000" pitchFamily="2" charset="0"/>
              </a:rPr>
              <a:t>Grace</a:t>
            </a: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u="sng" dirty="0">
                <a:latin typeface="Aptos" panose="020B0004020202020204" pitchFamily="34" charset="0"/>
                <a:ea typeface="Roboto" panose="02000000000000000000" pitchFamily="2" charset="0"/>
                <a:cs typeface="Roboto" panose="02000000000000000000" pitchFamily="2" charset="0"/>
              </a:rPr>
              <a:t>undeserved</a:t>
            </a:r>
            <a:r>
              <a:rPr lang="en-US" sz="3200" b="1" dirty="0">
                <a:latin typeface="Aptos" panose="020B0004020202020204" pitchFamily="34" charset="0"/>
                <a:ea typeface="Roboto" panose="02000000000000000000" pitchFamily="2" charset="0"/>
                <a:cs typeface="Roboto" panose="02000000000000000000" pitchFamily="2" charset="0"/>
              </a:rPr>
              <a:t> favor</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Did we deserve to have Christ bear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God’s </a:t>
            </a:r>
            <a:r>
              <a:rPr lang="en-US" sz="3200" b="1" i="1" u="sng" dirty="0">
                <a:latin typeface="Aptos" panose="020B0004020202020204" pitchFamily="34" charset="0"/>
                <a:ea typeface="Roboto" panose="02000000000000000000" pitchFamily="2" charset="0"/>
                <a:cs typeface="Roboto" panose="02000000000000000000" pitchFamily="2" charset="0"/>
              </a:rPr>
              <a:t>wrath</a:t>
            </a:r>
            <a:r>
              <a:rPr lang="en-US" sz="3200" b="1" dirty="0">
                <a:latin typeface="Aptos" panose="020B0004020202020204" pitchFamily="34" charset="0"/>
                <a:ea typeface="Roboto" panose="02000000000000000000" pitchFamily="2" charset="0"/>
                <a:cs typeface="Roboto" panose="02000000000000000000" pitchFamily="2" charset="0"/>
              </a:rPr>
              <a:t> in our place?</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265033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5889A-15B8-8507-4211-E2E51A32CB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0A00D9-2752-6B16-1493-0574C2B3DED3}"/>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D3AC9B8C-BF62-FA07-7F2F-8D1E6653D24F}"/>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Love her </a:t>
            </a:r>
            <a:r>
              <a:rPr lang="en-US" sz="3200" b="1" u="sng" dirty="0">
                <a:latin typeface="Aptos" panose="020B0004020202020204" pitchFamily="34" charset="0"/>
                <a:ea typeface="Roboto" panose="02000000000000000000" pitchFamily="2" charset="0"/>
                <a:cs typeface="Roboto" panose="02000000000000000000" pitchFamily="2" charset="0"/>
              </a:rPr>
              <a:t>Unconditionally</a:t>
            </a:r>
            <a:r>
              <a:rPr lang="en-US" sz="3200" b="1" dirty="0">
                <a:latin typeface="Aptos" panose="020B0004020202020204" pitchFamily="34" charset="0"/>
                <a:ea typeface="Roboto" panose="02000000000000000000" pitchFamily="2" charset="0"/>
                <a:cs typeface="Roboto" panose="02000000000000000000" pitchFamily="2" charset="0"/>
              </a:rPr>
              <a:t>, not according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a:t>
            </a:r>
            <a:r>
              <a:rPr lang="en-US" sz="3200" b="1" u="sng" dirty="0">
                <a:latin typeface="Aptos" panose="020B0004020202020204" pitchFamily="34" charset="0"/>
                <a:ea typeface="Roboto" panose="02000000000000000000" pitchFamily="2" charset="0"/>
                <a:cs typeface="Roboto" panose="02000000000000000000" pitchFamily="2" charset="0"/>
              </a:rPr>
              <a:t>performance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739817571"/>
      </p:ext>
    </p:extLst>
  </p:cSld>
  <p:clrMapOvr>
    <a:masterClrMapping/>
  </p:clrMapOvr>
  <p:transition spd="slow">
    <p:wip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AF708-978B-BC61-0048-B0AD9CD688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01ECDC-2D31-DF3C-69F7-1B49690741C0}"/>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4CAFE87-CDC6-FDBB-D266-32A8526F09A1}"/>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Love her </a:t>
            </a:r>
            <a:r>
              <a:rPr lang="en-US" sz="3200" b="1" u="sng" dirty="0">
                <a:latin typeface="Aptos" panose="020B0004020202020204" pitchFamily="34" charset="0"/>
                <a:ea typeface="Roboto" panose="02000000000000000000" pitchFamily="2" charset="0"/>
                <a:cs typeface="Roboto" panose="02000000000000000000" pitchFamily="2" charset="0"/>
              </a:rPr>
              <a:t>Unconditionally</a:t>
            </a:r>
            <a:r>
              <a:rPr lang="en-US" sz="3200" b="1" dirty="0">
                <a:latin typeface="Aptos" panose="020B0004020202020204" pitchFamily="34" charset="0"/>
                <a:ea typeface="Roboto" panose="02000000000000000000" pitchFamily="2" charset="0"/>
                <a:cs typeface="Roboto" panose="02000000000000000000" pitchFamily="2" charset="0"/>
              </a:rPr>
              <a:t>, not according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a:t>
            </a:r>
            <a:r>
              <a:rPr lang="en-US" sz="3200" b="1" u="sng" dirty="0">
                <a:latin typeface="Aptos" panose="020B0004020202020204" pitchFamily="34" charset="0"/>
                <a:ea typeface="Roboto" panose="02000000000000000000" pitchFamily="2" charset="0"/>
                <a:cs typeface="Roboto" panose="02000000000000000000" pitchFamily="2" charset="0"/>
              </a:rPr>
              <a:t>performance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a:t>
            </a:r>
            <a:r>
              <a:rPr lang="en-US" sz="3200" b="1" i="1" dirty="0">
                <a:latin typeface="Aptos" panose="020B0004020202020204" pitchFamily="34" charset="0"/>
                <a:ea typeface="Roboto" panose="02000000000000000000" pitchFamily="2" charset="0"/>
                <a:cs typeface="Roboto" panose="02000000000000000000" pitchFamily="2" charset="0"/>
              </a:rPr>
              <a:t>Just like you, hubby</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509516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EC4E5-6C52-A659-10CC-0CE0CBC3E4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59798A-3819-703D-B36E-EBD474B24890}"/>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80509CE1-8475-5DDA-13CD-8DAB789B04CE}"/>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Love her </a:t>
            </a:r>
            <a:r>
              <a:rPr lang="en-US" sz="3200" b="1" u="sng" dirty="0">
                <a:latin typeface="Aptos" panose="020B0004020202020204" pitchFamily="34" charset="0"/>
                <a:ea typeface="Roboto" panose="02000000000000000000" pitchFamily="2" charset="0"/>
                <a:cs typeface="Roboto" panose="02000000000000000000" pitchFamily="2" charset="0"/>
              </a:rPr>
              <a:t>Unconditionally</a:t>
            </a:r>
            <a:r>
              <a:rPr lang="en-US" sz="3200" b="1" dirty="0">
                <a:latin typeface="Aptos" panose="020B0004020202020204" pitchFamily="34" charset="0"/>
                <a:ea typeface="Roboto" panose="02000000000000000000" pitchFamily="2" charset="0"/>
                <a:cs typeface="Roboto" panose="02000000000000000000" pitchFamily="2" charset="0"/>
              </a:rPr>
              <a:t>, not according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a:t>
            </a:r>
            <a:r>
              <a:rPr lang="en-US" sz="3200" b="1" u="sng" dirty="0">
                <a:latin typeface="Aptos" panose="020B0004020202020204" pitchFamily="34" charset="0"/>
                <a:ea typeface="Roboto" panose="02000000000000000000" pitchFamily="2" charset="0"/>
                <a:cs typeface="Roboto" panose="02000000000000000000" pitchFamily="2" charset="0"/>
              </a:rPr>
              <a:t>performance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a:t>
            </a:r>
            <a:r>
              <a:rPr lang="en-US" sz="3200" b="1" i="1" dirty="0">
                <a:latin typeface="Aptos" panose="020B0004020202020204" pitchFamily="34" charset="0"/>
                <a:ea typeface="Roboto" panose="02000000000000000000" pitchFamily="2" charset="0"/>
                <a:cs typeface="Roboto" panose="02000000000000000000" pitchFamily="2" charset="0"/>
              </a:rPr>
              <a:t>Just like you, hubby</a:t>
            </a:r>
            <a:r>
              <a:rPr lang="en-US" sz="3200" b="1" dirty="0">
                <a:latin typeface="Aptos" panose="020B0004020202020204" pitchFamily="34" charset="0"/>
                <a:ea typeface="Roboto" panose="02000000000000000000" pitchFamily="2" charset="0"/>
                <a:cs typeface="Roboto" panose="02000000000000000000" pitchFamily="2" charset="0"/>
              </a:rPr>
              <a:t>, your wife will also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have performance strengths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&amp; </a:t>
            </a:r>
            <a:r>
              <a:rPr lang="en-US" sz="3200" b="1" i="1" u="sng" dirty="0">
                <a:latin typeface="Aptos" panose="020B0004020202020204" pitchFamily="34" charset="0"/>
                <a:ea typeface="Roboto" panose="02000000000000000000" pitchFamily="2" charset="0"/>
                <a:cs typeface="Roboto" panose="02000000000000000000" pitchFamily="2" charset="0"/>
              </a:rPr>
              <a:t>weaknesses</a:t>
            </a:r>
            <a:r>
              <a:rPr lang="en-US" sz="3200" b="1" dirty="0">
                <a:latin typeface="Aptos" panose="020B0004020202020204" pitchFamily="34" charset="0"/>
                <a:ea typeface="Roboto" panose="02000000000000000000" pitchFamily="2" charset="0"/>
                <a:cs typeface="Roboto" panose="02000000000000000000" pitchFamily="2" charset="0"/>
              </a:rPr>
              <a:t> (cook, clean, finances,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physically, emotionally).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606687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627C3-ADF2-3D56-6A39-9DF769A625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E4F012-9B99-A5F3-3D37-5241967300B1}"/>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CB0F3662-3293-1C4A-F3A7-3ED1FE1A4D41}"/>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Love her </a:t>
            </a:r>
            <a:r>
              <a:rPr lang="en-US" sz="3200" b="1" u="sng" dirty="0">
                <a:latin typeface="Aptos" panose="020B0004020202020204" pitchFamily="34" charset="0"/>
                <a:ea typeface="Roboto" panose="02000000000000000000" pitchFamily="2" charset="0"/>
                <a:cs typeface="Roboto" panose="02000000000000000000" pitchFamily="2" charset="0"/>
              </a:rPr>
              <a:t>Unconditionally</a:t>
            </a:r>
            <a:r>
              <a:rPr lang="en-US" sz="3200" b="1" dirty="0">
                <a:latin typeface="Aptos" panose="020B0004020202020204" pitchFamily="34" charset="0"/>
                <a:ea typeface="Roboto" panose="02000000000000000000" pitchFamily="2" charset="0"/>
                <a:cs typeface="Roboto" panose="02000000000000000000" pitchFamily="2" charset="0"/>
              </a:rPr>
              <a:t>, not according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a:t>
            </a:r>
            <a:r>
              <a:rPr lang="en-US" sz="3200" b="1" u="sng" dirty="0">
                <a:latin typeface="Aptos" panose="020B0004020202020204" pitchFamily="34" charset="0"/>
                <a:ea typeface="Roboto" panose="02000000000000000000" pitchFamily="2" charset="0"/>
                <a:cs typeface="Roboto" panose="02000000000000000000" pitchFamily="2" charset="0"/>
              </a:rPr>
              <a:t>performance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As you also strive to improve on your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weaknesses,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529361377"/>
      </p:ext>
    </p:extLst>
  </p:cSld>
  <p:clrMapOvr>
    <a:masterClrMapping/>
  </p:clrMapOvr>
  <p:transition spd="slow">
    <p:wip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9042C-DF03-FA2D-9115-1461E0F1B2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75E50A-0CFD-8A06-3CD8-18AFFC6C2DD9}"/>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788223D-CCA1-557D-3608-81D142B1205A}"/>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Love her </a:t>
            </a:r>
            <a:r>
              <a:rPr lang="en-US" sz="3200" b="1" u="sng" dirty="0">
                <a:latin typeface="Aptos" panose="020B0004020202020204" pitchFamily="34" charset="0"/>
                <a:ea typeface="Roboto" panose="02000000000000000000" pitchFamily="2" charset="0"/>
                <a:cs typeface="Roboto" panose="02000000000000000000" pitchFamily="2" charset="0"/>
              </a:rPr>
              <a:t>Unconditionally</a:t>
            </a:r>
            <a:r>
              <a:rPr lang="en-US" sz="3200" b="1" dirty="0">
                <a:latin typeface="Aptos" panose="020B0004020202020204" pitchFamily="34" charset="0"/>
                <a:ea typeface="Roboto" panose="02000000000000000000" pitchFamily="2" charset="0"/>
                <a:cs typeface="Roboto" panose="02000000000000000000" pitchFamily="2" charset="0"/>
              </a:rPr>
              <a:t>, not according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a:t>
            </a:r>
            <a:r>
              <a:rPr lang="en-US" sz="3200" b="1" u="sng" dirty="0">
                <a:latin typeface="Aptos" panose="020B0004020202020204" pitchFamily="34" charset="0"/>
                <a:ea typeface="Roboto" panose="02000000000000000000" pitchFamily="2" charset="0"/>
                <a:cs typeface="Roboto" panose="02000000000000000000" pitchFamily="2" charset="0"/>
              </a:rPr>
              <a:t>performance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As you also strive to improve on your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weaknesses, help her </a:t>
            </a:r>
            <a:r>
              <a:rPr lang="en-US" sz="3200" b="1" i="1" u="sng" dirty="0">
                <a:latin typeface="Aptos" panose="020B0004020202020204" pitchFamily="34" charset="0"/>
                <a:ea typeface="Roboto" panose="02000000000000000000" pitchFamily="2" charset="0"/>
                <a:cs typeface="Roboto" panose="02000000000000000000" pitchFamily="2" charset="0"/>
              </a:rPr>
              <a:t>improve</a:t>
            </a:r>
            <a:r>
              <a:rPr lang="en-US" sz="3200" b="1" dirty="0">
                <a:latin typeface="Aptos" panose="020B0004020202020204" pitchFamily="34" charset="0"/>
                <a:ea typeface="Roboto" panose="02000000000000000000" pitchFamily="2" charset="0"/>
                <a:cs typeface="Roboto" panose="02000000000000000000" pitchFamily="2" charset="0"/>
              </a:rPr>
              <a:t> where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she can;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581776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76D01-F9AE-99DE-2FCC-B799871CD2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50D464-04FB-A8DB-0955-A00EDF979B8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C1B071BC-8956-63B8-1C54-0F6CE2094E8D}"/>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Love her </a:t>
            </a:r>
            <a:r>
              <a:rPr lang="en-US" sz="3200" b="1" u="sng" dirty="0">
                <a:latin typeface="Aptos" panose="020B0004020202020204" pitchFamily="34" charset="0"/>
                <a:ea typeface="Roboto" panose="02000000000000000000" pitchFamily="2" charset="0"/>
                <a:cs typeface="Roboto" panose="02000000000000000000" pitchFamily="2" charset="0"/>
              </a:rPr>
              <a:t>Unconditionally</a:t>
            </a:r>
            <a:r>
              <a:rPr lang="en-US" sz="3200" b="1" dirty="0">
                <a:latin typeface="Aptos" panose="020B0004020202020204" pitchFamily="34" charset="0"/>
                <a:ea typeface="Roboto" panose="02000000000000000000" pitchFamily="2" charset="0"/>
                <a:cs typeface="Roboto" panose="02000000000000000000" pitchFamily="2" charset="0"/>
              </a:rPr>
              <a:t>, not according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a:t>
            </a:r>
            <a:r>
              <a:rPr lang="en-US" sz="3200" b="1" u="sng" dirty="0">
                <a:latin typeface="Aptos" panose="020B0004020202020204" pitchFamily="34" charset="0"/>
                <a:ea typeface="Roboto" panose="02000000000000000000" pitchFamily="2" charset="0"/>
                <a:cs typeface="Roboto" panose="02000000000000000000" pitchFamily="2" charset="0"/>
              </a:rPr>
              <a:t>performance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As you also strive to improve on your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weaknesses, help her </a:t>
            </a:r>
            <a:r>
              <a:rPr lang="en-US" sz="3200" b="1" i="1" u="sng" dirty="0">
                <a:latin typeface="Aptos" panose="020B0004020202020204" pitchFamily="34" charset="0"/>
                <a:ea typeface="Roboto" panose="02000000000000000000" pitchFamily="2" charset="0"/>
                <a:cs typeface="Roboto" panose="02000000000000000000" pitchFamily="2" charset="0"/>
              </a:rPr>
              <a:t>improve</a:t>
            </a:r>
            <a:r>
              <a:rPr lang="en-US" sz="3200" b="1" dirty="0">
                <a:latin typeface="Aptos" panose="020B0004020202020204" pitchFamily="34" charset="0"/>
                <a:ea typeface="Roboto" panose="02000000000000000000" pitchFamily="2" charset="0"/>
                <a:cs typeface="Roboto" panose="02000000000000000000" pitchFamily="2" charset="0"/>
              </a:rPr>
              <a:t> where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she can; and where she cannot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improve quickly or fully,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118367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98670-4869-416D-9188-B170CF18FD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531B05-359B-FACC-EF5B-A893DA40F409}"/>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E9CD78B7-8D02-183F-E705-6FF9145C9C5D}"/>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Love her </a:t>
            </a:r>
            <a:r>
              <a:rPr lang="en-US" sz="3200" b="1" u="sng" dirty="0">
                <a:latin typeface="Aptos" panose="020B0004020202020204" pitchFamily="34" charset="0"/>
                <a:ea typeface="Roboto" panose="02000000000000000000" pitchFamily="2" charset="0"/>
                <a:cs typeface="Roboto" panose="02000000000000000000" pitchFamily="2" charset="0"/>
              </a:rPr>
              <a:t>Unconditionally</a:t>
            </a:r>
            <a:r>
              <a:rPr lang="en-US" sz="3200" b="1" dirty="0">
                <a:latin typeface="Aptos" panose="020B0004020202020204" pitchFamily="34" charset="0"/>
                <a:ea typeface="Roboto" panose="02000000000000000000" pitchFamily="2" charset="0"/>
                <a:cs typeface="Roboto" panose="02000000000000000000" pitchFamily="2" charset="0"/>
              </a:rPr>
              <a:t>, not according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a:t>
            </a:r>
            <a:r>
              <a:rPr lang="en-US" sz="3200" b="1" u="sng" dirty="0">
                <a:latin typeface="Aptos" panose="020B0004020202020204" pitchFamily="34" charset="0"/>
                <a:ea typeface="Roboto" panose="02000000000000000000" pitchFamily="2" charset="0"/>
                <a:cs typeface="Roboto" panose="02000000000000000000" pitchFamily="2" charset="0"/>
              </a:rPr>
              <a:t>performance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As you also strive to improve on your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weaknesses, help her </a:t>
            </a:r>
            <a:r>
              <a:rPr lang="en-US" sz="3200" b="1" i="1" u="sng" dirty="0">
                <a:latin typeface="Aptos" panose="020B0004020202020204" pitchFamily="34" charset="0"/>
                <a:ea typeface="Roboto" panose="02000000000000000000" pitchFamily="2" charset="0"/>
                <a:cs typeface="Roboto" panose="02000000000000000000" pitchFamily="2" charset="0"/>
              </a:rPr>
              <a:t>improve</a:t>
            </a:r>
            <a:r>
              <a:rPr lang="en-US" sz="3200" b="1" dirty="0">
                <a:latin typeface="Aptos" panose="020B0004020202020204" pitchFamily="34" charset="0"/>
                <a:ea typeface="Roboto" panose="02000000000000000000" pitchFamily="2" charset="0"/>
                <a:cs typeface="Roboto" panose="02000000000000000000" pitchFamily="2" charset="0"/>
              </a:rPr>
              <a:t> where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she can; and where she cannot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improve quickly or fully, graciously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love her </a:t>
            </a:r>
            <a:r>
              <a:rPr lang="en-US" sz="3200" b="1" i="1" u="sng" dirty="0">
                <a:latin typeface="Aptos" panose="020B0004020202020204" pitchFamily="34" charset="0"/>
                <a:ea typeface="Roboto" panose="02000000000000000000" pitchFamily="2" charset="0"/>
                <a:cs typeface="Roboto" panose="02000000000000000000" pitchFamily="2" charset="0"/>
              </a:rPr>
              <a:t>as she is</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207907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84164-2721-34E2-0CF7-E2A87BB89C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476D7A-9BE9-885C-CE43-961962FB2FE5}"/>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98E39663-322C-49F1-7414-E4158821950D}"/>
              </a:ext>
            </a:extLst>
          </p:cNvPr>
          <p:cNvSpPr>
            <a:spLocks noGrp="1"/>
          </p:cNvSpPr>
          <p:nvPr>
            <p:ph type="subTitle" idx="1"/>
          </p:nvPr>
        </p:nvSpPr>
        <p:spPr>
          <a:xfrm>
            <a:off x="0" y="762000"/>
            <a:ext cx="9144000" cy="6096000"/>
          </a:xfrm>
        </p:spPr>
        <p:txBody>
          <a:bodyPr anchor="t">
            <a:normAutofit/>
          </a:bodyPr>
          <a:lstStyle/>
          <a:p>
            <a:pPr marL="457200" indent="-457200">
              <a:buClr>
                <a:srgbClr val="00B0F0"/>
              </a:buClr>
              <a:buFont typeface="Wingdings" pitchFamily="2" charset="2"/>
              <a:buChar char="v"/>
            </a:pPr>
            <a:r>
              <a:rPr lang="en-US" sz="3200" b="1" dirty="0">
                <a:latin typeface="Roboto" panose="02000000000000000000" pitchFamily="2" charset="0"/>
                <a:ea typeface="Roboto" panose="02000000000000000000" pitchFamily="2" charset="0"/>
                <a:cs typeface="Roboto" panose="02000000000000000000" pitchFamily="2" charset="0"/>
              </a:rPr>
              <a:t> 3:12-17 = New </a:t>
            </a:r>
            <a:r>
              <a:rPr lang="en-US" sz="3200" b="1" u="sng" dirty="0">
                <a:latin typeface="Roboto" panose="02000000000000000000" pitchFamily="2" charset="0"/>
                <a:ea typeface="Roboto" panose="02000000000000000000" pitchFamily="2" charset="0"/>
                <a:cs typeface="Roboto" panose="02000000000000000000" pitchFamily="2" charset="0"/>
              </a:rPr>
              <a:t>Relationships</a:t>
            </a:r>
            <a:r>
              <a:rPr lang="en-US" sz="3200" b="1" dirty="0">
                <a:latin typeface="Roboto" panose="02000000000000000000" pitchFamily="2" charset="0"/>
                <a:ea typeface="Roboto" panose="02000000000000000000" pitchFamily="2" charset="0"/>
                <a:cs typeface="Roboto" panose="02000000000000000000" pitchFamily="2" charset="0"/>
              </a:rPr>
              <a:t>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Col 3:12 “Put on then . . .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Note the flow of the argument:</a:t>
            </a: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a:t>
            </a:r>
          </a:p>
          <a:p>
            <a:pPr>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a:t>
            </a:r>
            <a:endParaRPr lang="en-US" sz="3600" dirty="0"/>
          </a:p>
        </p:txBody>
      </p:sp>
    </p:spTree>
    <p:extLst>
      <p:ext uri="{BB962C8B-B14F-4D97-AF65-F5344CB8AC3E}">
        <p14:creationId xmlns:p14="http://schemas.microsoft.com/office/powerpoint/2010/main" val="3283734612"/>
      </p:ext>
    </p:extLst>
  </p:cSld>
  <p:clrMapOvr>
    <a:masterClrMapping/>
  </p:clrMapOvr>
  <p:transition spd="slow">
    <p:wip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5C2B2-6D6E-3118-9206-7710DAD6BF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A0B5FE-2D0B-0738-0644-346B0AE73CD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4B1E2168-7501-6FD0-6737-2FDD17A6DB04}"/>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3. Love Her </a:t>
            </a:r>
            <a:r>
              <a:rPr lang="en-US" sz="3200" b="1" u="sng" dirty="0">
                <a:latin typeface="Aptos" panose="020B0004020202020204" pitchFamily="34" charset="0"/>
                <a:ea typeface="Roboto" panose="02000000000000000000" pitchFamily="2" charset="0"/>
                <a:cs typeface="Roboto" panose="02000000000000000000" pitchFamily="2" charset="0"/>
              </a:rPr>
              <a:t>Sacrificially</a:t>
            </a:r>
            <a:r>
              <a:rPr lang="en-US" sz="3200" b="1" dirty="0">
                <a:latin typeface="Aptos" panose="020B0004020202020204" pitchFamily="34" charset="0"/>
                <a:ea typeface="Roboto" panose="02000000000000000000" pitchFamily="2" charset="0"/>
                <a:cs typeface="Roboto" panose="02000000000000000000" pitchFamily="2" charset="0"/>
              </a:rPr>
              <a:t>. - v 25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390695697"/>
      </p:ext>
    </p:extLst>
  </p:cSld>
  <p:clrMapOvr>
    <a:masterClrMapping/>
  </p:clrMapOvr>
  <p:transition spd="slow">
    <p:wip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18FFB-FB0F-C90B-7E58-B81FD5BE88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502958-6737-1CC0-13AC-9AF169A61C5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6FAF46DA-41D3-511D-9779-9A8BC131BEFB}"/>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3. Love Her </a:t>
            </a:r>
            <a:r>
              <a:rPr lang="en-US" sz="3200" b="1" u="sng" dirty="0">
                <a:latin typeface="Aptos" panose="020B0004020202020204" pitchFamily="34" charset="0"/>
                <a:ea typeface="Roboto" panose="02000000000000000000" pitchFamily="2" charset="0"/>
                <a:cs typeface="Roboto" panose="02000000000000000000" pitchFamily="2" charset="0"/>
              </a:rPr>
              <a:t>Sacrificially</a:t>
            </a:r>
            <a:r>
              <a:rPr lang="en-US" sz="3200" b="1" dirty="0">
                <a:latin typeface="Aptos" panose="020B0004020202020204" pitchFamily="34" charset="0"/>
                <a:ea typeface="Roboto" panose="02000000000000000000" pitchFamily="2" charset="0"/>
                <a:cs typeface="Roboto" panose="02000000000000000000" pitchFamily="2" charset="0"/>
              </a:rPr>
              <a:t>. - v 25 …and </a:t>
            </a:r>
            <a:r>
              <a:rPr lang="en-US" sz="3200" b="1" i="1" u="sng" dirty="0">
                <a:latin typeface="Aptos" panose="020B0004020202020204" pitchFamily="34" charset="0"/>
                <a:ea typeface="Roboto" panose="02000000000000000000" pitchFamily="2" charset="0"/>
                <a:cs typeface="Roboto" panose="02000000000000000000" pitchFamily="2" charset="0"/>
              </a:rPr>
              <a:t>gave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himself</a:t>
            </a:r>
            <a:r>
              <a:rPr lang="en-US" sz="3200" b="1" dirty="0">
                <a:latin typeface="Aptos" panose="020B0004020202020204" pitchFamily="34" charset="0"/>
                <a:ea typeface="Roboto" panose="02000000000000000000" pitchFamily="2" charset="0"/>
                <a:cs typeface="Roboto" panose="02000000000000000000" pitchFamily="2" charset="0"/>
              </a:rPr>
              <a:t>  for her.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156954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CCFCA-8BF2-0FD0-FFAF-5B3C38E1C7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287623-BD42-1429-3F85-C28EB5C4038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B7320E46-06D0-FA3B-C110-EF3827BA4770}"/>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3. Love Her </a:t>
            </a:r>
            <a:r>
              <a:rPr lang="en-US" sz="3200" b="1" u="sng" dirty="0">
                <a:latin typeface="Aptos" panose="020B0004020202020204" pitchFamily="34" charset="0"/>
                <a:ea typeface="Roboto" panose="02000000000000000000" pitchFamily="2" charset="0"/>
                <a:cs typeface="Roboto" panose="02000000000000000000" pitchFamily="2" charset="0"/>
              </a:rPr>
              <a:t>Sacrificially</a:t>
            </a:r>
            <a:r>
              <a:rPr lang="en-US" sz="3200" b="1" dirty="0">
                <a:latin typeface="Aptos" panose="020B0004020202020204" pitchFamily="34" charset="0"/>
                <a:ea typeface="Roboto" panose="02000000000000000000" pitchFamily="2" charset="0"/>
                <a:cs typeface="Roboto" panose="02000000000000000000" pitchFamily="2" charset="0"/>
              </a:rPr>
              <a:t>. - v 25 …and </a:t>
            </a:r>
            <a:r>
              <a:rPr lang="en-US" sz="3200" b="1" i="1" u="sng" dirty="0">
                <a:latin typeface="Aptos" panose="020B0004020202020204" pitchFamily="34" charset="0"/>
                <a:ea typeface="Roboto" panose="02000000000000000000" pitchFamily="2" charset="0"/>
                <a:cs typeface="Roboto" panose="02000000000000000000" pitchFamily="2" charset="0"/>
              </a:rPr>
              <a:t>gave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himself</a:t>
            </a:r>
            <a:r>
              <a:rPr lang="en-US" sz="3200" b="1" dirty="0">
                <a:latin typeface="Aptos" panose="020B0004020202020204" pitchFamily="34" charset="0"/>
                <a:ea typeface="Roboto" panose="02000000000000000000" pitchFamily="2" charset="0"/>
                <a:cs typeface="Roboto" panose="02000000000000000000" pitchFamily="2" charset="0"/>
              </a:rPr>
              <a:t>  for her.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Is anything more precious for Christ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sacrifice than his </a:t>
            </a:r>
            <a:r>
              <a:rPr lang="en-US" sz="3200" b="1" i="1" u="sng" dirty="0">
                <a:latin typeface="Aptos" panose="020B0004020202020204" pitchFamily="34" charset="0"/>
                <a:ea typeface="Roboto" panose="02000000000000000000" pitchFamily="2" charset="0"/>
                <a:cs typeface="Roboto" panose="02000000000000000000" pitchFamily="2" charset="0"/>
              </a:rPr>
              <a:t>life</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011654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F8C32-1169-410E-9818-D9AA1CF7C1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D97E63-8A58-9280-2888-C9DA4B4CDBB6}"/>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69C0258B-911D-1C83-A8FD-A518A6BF2890}"/>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3. Love Her </a:t>
            </a:r>
            <a:r>
              <a:rPr lang="en-US" sz="3200" b="1" u="sng" dirty="0">
                <a:latin typeface="Aptos" panose="020B0004020202020204" pitchFamily="34" charset="0"/>
                <a:ea typeface="Roboto" panose="02000000000000000000" pitchFamily="2" charset="0"/>
                <a:cs typeface="Roboto" panose="02000000000000000000" pitchFamily="2" charset="0"/>
              </a:rPr>
              <a:t>Sacrificially</a:t>
            </a:r>
            <a:r>
              <a:rPr lang="en-US" sz="3200" b="1" dirty="0">
                <a:latin typeface="Aptos" panose="020B0004020202020204" pitchFamily="34" charset="0"/>
                <a:ea typeface="Roboto" panose="02000000000000000000" pitchFamily="2" charset="0"/>
                <a:cs typeface="Roboto" panose="02000000000000000000" pitchFamily="2" charset="0"/>
              </a:rPr>
              <a:t>. - v 25 …and </a:t>
            </a:r>
            <a:r>
              <a:rPr lang="en-US" sz="3200" b="1" i="1" u="sng" dirty="0">
                <a:latin typeface="Aptos" panose="020B0004020202020204" pitchFamily="34" charset="0"/>
                <a:ea typeface="Roboto" panose="02000000000000000000" pitchFamily="2" charset="0"/>
                <a:cs typeface="Roboto" panose="02000000000000000000" pitchFamily="2" charset="0"/>
              </a:rPr>
              <a:t>gave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himself</a:t>
            </a:r>
            <a:r>
              <a:rPr lang="en-US" sz="3200" b="1" dirty="0">
                <a:latin typeface="Aptos" panose="020B0004020202020204" pitchFamily="34" charset="0"/>
                <a:ea typeface="Roboto" panose="02000000000000000000" pitchFamily="2" charset="0"/>
                <a:cs typeface="Roboto" panose="02000000000000000000" pitchFamily="2" charset="0"/>
              </a:rPr>
              <a:t>  for her.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Is anything more precious for Christ to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sacrifice than his </a:t>
            </a:r>
            <a:r>
              <a:rPr lang="en-US" sz="3200" b="1" i="1" u="sng" dirty="0">
                <a:latin typeface="Aptos" panose="020B0004020202020204" pitchFamily="34" charset="0"/>
                <a:ea typeface="Roboto" panose="02000000000000000000" pitchFamily="2" charset="0"/>
                <a:cs typeface="Roboto" panose="02000000000000000000" pitchFamily="2" charset="0"/>
              </a:rPr>
              <a:t>life</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Loving your wife means laying down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your 	life</a:t>
            </a:r>
            <a:r>
              <a:rPr lang="en-US" sz="3200" b="1" dirty="0">
                <a:latin typeface="Aptos" panose="020B0004020202020204" pitchFamily="34" charset="0"/>
                <a:ea typeface="Roboto" panose="02000000000000000000" pitchFamily="2" charset="0"/>
                <a:cs typeface="Roboto" panose="02000000000000000000" pitchFamily="2" charset="0"/>
              </a:rPr>
              <a:t> for her greatest good for the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rest of your life.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665497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A875B-9EAD-2839-D913-F6CA394FA4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BE5F8E-834F-9796-01FB-99ACF0207240}"/>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FCD13BE9-09C1-B77E-FCF3-6B9865E4BE9A}"/>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4. Love Her </a:t>
            </a:r>
            <a:r>
              <a:rPr lang="en-US" sz="3200" b="1" u="sng" dirty="0">
                <a:latin typeface="Aptos" panose="020B0004020202020204" pitchFamily="34" charset="0"/>
                <a:ea typeface="Roboto" panose="02000000000000000000" pitchFamily="2" charset="0"/>
                <a:cs typeface="Roboto" panose="02000000000000000000" pitchFamily="2" charset="0"/>
              </a:rPr>
              <a:t>Redemptively</a:t>
            </a: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dirty="0">
                <a:latin typeface="Aptos" panose="020B0004020202020204" pitchFamily="34" charset="0"/>
                <a:ea typeface="Roboto" panose="02000000000000000000" pitchFamily="2" charset="0"/>
                <a:cs typeface="Roboto" panose="02000000000000000000" pitchFamily="2" charset="0"/>
              </a:rPr>
              <a:t>Eph 5:26-33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125406398"/>
      </p:ext>
    </p:extLst>
  </p:cSld>
  <p:clrMapOvr>
    <a:masterClrMapping/>
  </p:clrMapOvr>
  <p:transition spd="slow">
    <p:wip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EA722-5AA3-2A0D-54D2-013CAD4457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197466-146D-DAD4-05BD-BE5C0F533A5B}"/>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EECD310E-7AB7-6348-CAFA-8DDC10B8979E}"/>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4. Love Her </a:t>
            </a:r>
            <a:r>
              <a:rPr lang="en-US" sz="3200" b="1" u="sng" dirty="0">
                <a:latin typeface="Aptos" panose="020B0004020202020204" pitchFamily="34" charset="0"/>
                <a:ea typeface="Roboto" panose="02000000000000000000" pitchFamily="2" charset="0"/>
                <a:cs typeface="Roboto" panose="02000000000000000000" pitchFamily="2" charset="0"/>
              </a:rPr>
              <a:t>Redemptively</a:t>
            </a:r>
            <a:r>
              <a:rPr lang="en-US" sz="3200" b="1" dirty="0">
                <a:latin typeface="Aptos" panose="020B0004020202020204" pitchFamily="34" charset="0"/>
                <a:ea typeface="Roboto" panose="02000000000000000000" pitchFamily="2" charset="0"/>
                <a:cs typeface="Roboto" panose="02000000000000000000" pitchFamily="2" charset="0"/>
              </a:rPr>
              <a:t>.  - Eph 5:26-33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The purpose of marriage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087018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1E358-F60A-0F42-461B-2CF0F2F255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08AD3-C078-11D6-7EE8-AFA3830EAEBC}"/>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6F72827A-2D51-6FE1-F986-E0EB9D655F9F}"/>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4. Love Her </a:t>
            </a:r>
            <a:r>
              <a:rPr lang="en-US" sz="3200" b="1" u="sng" dirty="0">
                <a:latin typeface="Aptos" panose="020B0004020202020204" pitchFamily="34" charset="0"/>
                <a:ea typeface="Roboto" panose="02000000000000000000" pitchFamily="2" charset="0"/>
                <a:cs typeface="Roboto" panose="02000000000000000000" pitchFamily="2" charset="0"/>
              </a:rPr>
              <a:t>Redemptively</a:t>
            </a:r>
            <a:r>
              <a:rPr lang="en-US" sz="3200" b="1" dirty="0">
                <a:latin typeface="Aptos" panose="020B0004020202020204" pitchFamily="34" charset="0"/>
                <a:ea typeface="Roboto" panose="02000000000000000000" pitchFamily="2" charset="0"/>
                <a:cs typeface="Roboto" panose="02000000000000000000" pitchFamily="2" charset="0"/>
              </a:rPr>
              <a:t>.  - Eph 5:26-33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The purpose of marriage = </a:t>
            </a:r>
            <a:r>
              <a:rPr lang="en-US" sz="3200" b="1" i="1" u="sng" dirty="0">
                <a:latin typeface="Aptos" panose="020B0004020202020204" pitchFamily="34" charset="0"/>
                <a:ea typeface="Roboto" panose="02000000000000000000" pitchFamily="2" charset="0"/>
                <a:cs typeface="Roboto" panose="02000000000000000000" pitchFamily="2" charset="0"/>
              </a:rPr>
              <a:t>oneness</a:t>
            </a:r>
            <a:r>
              <a:rPr lang="en-US" sz="3200" b="1" dirty="0">
                <a:latin typeface="Aptos" panose="020B0004020202020204" pitchFamily="34" charset="0"/>
                <a:ea typeface="Roboto" panose="02000000000000000000" pitchFamily="2" charset="0"/>
                <a:cs typeface="Roboto" panose="02000000000000000000" pitchFamily="2" charset="0"/>
              </a:rPr>
              <a:t> of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man &amp; wife </a:t>
            </a:r>
            <a:r>
              <a:rPr lang="en-US" sz="3200" b="1" i="1" dirty="0">
                <a:latin typeface="Aptos" panose="020B0004020202020204" pitchFamily="34" charset="0"/>
                <a:ea typeface="Roboto" panose="02000000000000000000" pitchFamily="2" charset="0"/>
                <a:cs typeface="Roboto" panose="02000000000000000000" pitchFamily="2" charset="0"/>
              </a:rPr>
              <a:t>in union w/ God</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a:t>
            </a:r>
            <a:r>
              <a:rPr lang="en-US" sz="3200" b="1" i="1" dirty="0">
                <a:latin typeface="Aptos" panose="020B0004020202020204" pitchFamily="34" charset="0"/>
                <a:ea typeface="Roboto" panose="02000000000000000000" pitchFamily="2" charset="0"/>
                <a:cs typeface="Roboto" panose="02000000000000000000" pitchFamily="2" charset="0"/>
              </a:rPr>
              <a:t>Eph 5:29-33</a:t>
            </a: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033614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69482-E719-46EC-12F9-656284CD74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CA36A0-06E5-0B5B-8EDD-AD556FB5999C}"/>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A6BDC194-2940-EC4C-DDC7-6DB1307C008E}"/>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C. Eph 5:25-32 develops this more fully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Love her as </a:t>
            </a:r>
            <a:r>
              <a:rPr lang="en-US" sz="3200" b="1" i="1" u="sng" dirty="0">
                <a:latin typeface="Aptos" panose="020B0004020202020204" pitchFamily="34" charset="0"/>
                <a:ea typeface="Roboto" panose="02000000000000000000" pitchFamily="2" charset="0"/>
                <a:cs typeface="Roboto" panose="02000000000000000000" pitchFamily="2" charset="0"/>
              </a:rPr>
              <a:t>Christ</a:t>
            </a:r>
            <a:r>
              <a:rPr lang="en-US" sz="3200" b="1" dirty="0">
                <a:latin typeface="Aptos" panose="020B0004020202020204" pitchFamily="34" charset="0"/>
                <a:ea typeface="Roboto" panose="02000000000000000000" pitchFamily="2" charset="0"/>
                <a:cs typeface="Roboto" panose="02000000000000000000" pitchFamily="2" charset="0"/>
              </a:rPr>
              <a:t> loved you!</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4. Love Her </a:t>
            </a:r>
            <a:r>
              <a:rPr lang="en-US" sz="3200" b="1" u="sng" dirty="0">
                <a:latin typeface="Aptos" panose="020B0004020202020204" pitchFamily="34" charset="0"/>
                <a:ea typeface="Roboto" panose="02000000000000000000" pitchFamily="2" charset="0"/>
                <a:cs typeface="Roboto" panose="02000000000000000000" pitchFamily="2" charset="0"/>
              </a:rPr>
              <a:t>Redemptively</a:t>
            </a:r>
            <a:r>
              <a:rPr lang="en-US" sz="3200" b="1" dirty="0">
                <a:latin typeface="Aptos" panose="020B0004020202020204" pitchFamily="34" charset="0"/>
                <a:ea typeface="Roboto" panose="02000000000000000000" pitchFamily="2" charset="0"/>
                <a:cs typeface="Roboto" panose="02000000000000000000" pitchFamily="2" charset="0"/>
              </a:rPr>
              <a:t>.  - Eph 5:26-33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To not love your wife is paramount to the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sin of </a:t>
            </a:r>
            <a:r>
              <a:rPr lang="en-US" sz="3200" b="1" i="1" u="sng" dirty="0">
                <a:latin typeface="Aptos" panose="020B0004020202020204" pitchFamily="34" charset="0"/>
                <a:ea typeface="Roboto" panose="02000000000000000000" pitchFamily="2" charset="0"/>
                <a:cs typeface="Roboto" panose="02000000000000000000" pitchFamily="2" charset="0"/>
              </a:rPr>
              <a:t>idolatry</a:t>
            </a:r>
            <a:r>
              <a:rPr lang="en-US" sz="3200" b="1" dirty="0">
                <a:latin typeface="Aptos" panose="020B0004020202020204" pitchFamily="34" charset="0"/>
                <a:ea typeface="Roboto" panose="02000000000000000000" pitchFamily="2" charset="0"/>
                <a:cs typeface="Roboto" panose="02000000000000000000" pitchFamily="2" charset="0"/>
              </a:rPr>
              <a:t> – forfeiting the relationship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w/ your "helper suitable" which represents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our union w/ God.</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129657834"/>
      </p:ext>
    </p:extLst>
  </p:cSld>
  <p:clrMapOvr>
    <a:masterClrMapping/>
  </p:clrMapOvr>
  <p:transition spd="slow">
    <p:wip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79634-2061-21EC-99B4-04B0DA4931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106939-8C56-228F-CCF9-5527FBE9163B}"/>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E3E70E40-76FE-3DAC-B89C-39A6014AD323}"/>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The ultimate responsibility for a husband is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to lovingly lead his wife so she </a:t>
            </a:r>
            <a:r>
              <a:rPr lang="en-US" sz="3200" b="1" i="1" u="sng" dirty="0">
                <a:latin typeface="Aptos" panose="020B0004020202020204" pitchFamily="34" charset="0"/>
                <a:ea typeface="Roboto" panose="02000000000000000000" pitchFamily="2" charset="0"/>
                <a:cs typeface="Roboto" panose="02000000000000000000" pitchFamily="2" charset="0"/>
              </a:rPr>
              <a:t>grows</a:t>
            </a:r>
            <a:r>
              <a:rPr lang="en-US" sz="3200" b="1" dirty="0">
                <a:latin typeface="Aptos" panose="020B0004020202020204" pitchFamily="34" charset="0"/>
                <a:ea typeface="Roboto" panose="02000000000000000000" pitchFamily="2" charset="0"/>
                <a:cs typeface="Roboto" panose="02000000000000000000" pitchFamily="2" charset="0"/>
              </a:rPr>
              <a:t> in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spiritual maturity so that he may </a:t>
            </a:r>
            <a:r>
              <a:rPr lang="en-US" sz="3200" b="1" i="1" u="sng" dirty="0">
                <a:latin typeface="Aptos" panose="020B0004020202020204" pitchFamily="34" charset="0"/>
                <a:ea typeface="Roboto" panose="02000000000000000000" pitchFamily="2" charset="0"/>
                <a:cs typeface="Roboto" panose="02000000000000000000" pitchFamily="2" charset="0"/>
              </a:rPr>
              <a:t>present</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to the Lord in Christlikeness.</a:t>
            </a: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219328580"/>
      </p:ext>
    </p:extLst>
  </p:cSld>
  <p:clrMapOvr>
    <a:masterClrMapping/>
  </p:clrMapOvr>
  <p:transition spd="slow">
    <p:randomBar dir="vert"/>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B2358-907C-999F-321A-E0A50A0D8B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C7C8DD-E018-1024-AFE1-5F2A4CA2B14F}"/>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470AB2D-B8AD-BD0E-D192-A7F2DED4C9F3}"/>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The ultimate responsibility for a husband is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to lovingly lead his wife so she </a:t>
            </a:r>
            <a:r>
              <a:rPr lang="en-US" sz="3200" b="1" i="1" u="sng" dirty="0">
                <a:latin typeface="Aptos" panose="020B0004020202020204" pitchFamily="34" charset="0"/>
                <a:ea typeface="Roboto" panose="02000000000000000000" pitchFamily="2" charset="0"/>
                <a:cs typeface="Roboto" panose="02000000000000000000" pitchFamily="2" charset="0"/>
              </a:rPr>
              <a:t>grows</a:t>
            </a:r>
            <a:r>
              <a:rPr lang="en-US" sz="3200" b="1" dirty="0">
                <a:latin typeface="Aptos" panose="020B0004020202020204" pitchFamily="34" charset="0"/>
                <a:ea typeface="Roboto" panose="02000000000000000000" pitchFamily="2" charset="0"/>
                <a:cs typeface="Roboto" panose="02000000000000000000" pitchFamily="2" charset="0"/>
              </a:rPr>
              <a:t> in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spiritual maturity so that he may </a:t>
            </a:r>
            <a:r>
              <a:rPr lang="en-US" sz="3200" b="1" i="1" u="sng" dirty="0">
                <a:latin typeface="Aptos" panose="020B0004020202020204" pitchFamily="34" charset="0"/>
                <a:ea typeface="Roboto" panose="02000000000000000000" pitchFamily="2" charset="0"/>
                <a:cs typeface="Roboto" panose="02000000000000000000" pitchFamily="2" charset="0"/>
              </a:rPr>
              <a:t>present</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to the Lord in Christlikeness.</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Do I faithfully pray for her?</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291159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5FF19-A36E-C165-6B06-312C10C7C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565C97-1FC4-2260-A086-45539EBB2A4D}"/>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D10B79B4-947C-949A-F3D8-353249A22E11}"/>
              </a:ext>
            </a:extLst>
          </p:cNvPr>
          <p:cNvSpPr>
            <a:spLocks noGrp="1"/>
          </p:cNvSpPr>
          <p:nvPr>
            <p:ph type="subTitle" idx="1"/>
          </p:nvPr>
        </p:nvSpPr>
        <p:spPr>
          <a:xfrm>
            <a:off x="0" y="762000"/>
            <a:ext cx="9144000" cy="6096000"/>
          </a:xfrm>
        </p:spPr>
        <p:txBody>
          <a:bodyPr anchor="t">
            <a:normAutofit/>
          </a:bodyPr>
          <a:lstStyle/>
          <a:p>
            <a:pPr marL="457200" indent="-457200">
              <a:buClr>
                <a:srgbClr val="00B0F0"/>
              </a:buClr>
              <a:buFont typeface="Wingdings" pitchFamily="2" charset="2"/>
              <a:buChar char="v"/>
            </a:pPr>
            <a:r>
              <a:rPr lang="en-US" sz="3200" b="1" dirty="0">
                <a:latin typeface="Roboto" panose="02000000000000000000" pitchFamily="2" charset="0"/>
                <a:ea typeface="Roboto" panose="02000000000000000000" pitchFamily="2" charset="0"/>
                <a:cs typeface="Roboto" panose="02000000000000000000" pitchFamily="2" charset="0"/>
              </a:rPr>
              <a:t> 3:12-17 = New </a:t>
            </a:r>
            <a:r>
              <a:rPr lang="en-US" sz="3200" b="1" u="sng" dirty="0">
                <a:latin typeface="Roboto" panose="02000000000000000000" pitchFamily="2" charset="0"/>
                <a:ea typeface="Roboto" panose="02000000000000000000" pitchFamily="2" charset="0"/>
                <a:cs typeface="Roboto" panose="02000000000000000000" pitchFamily="2" charset="0"/>
              </a:rPr>
              <a:t>Relationships</a:t>
            </a:r>
            <a:r>
              <a:rPr lang="en-US" sz="3200" b="1" dirty="0">
                <a:latin typeface="Roboto" panose="02000000000000000000" pitchFamily="2" charset="0"/>
                <a:ea typeface="Roboto" panose="02000000000000000000" pitchFamily="2" charset="0"/>
                <a:cs typeface="Roboto" panose="02000000000000000000" pitchFamily="2" charset="0"/>
              </a:rPr>
              <a:t>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Col 3:12 “Put on then . . .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Note the flow of the argument:</a:t>
            </a: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Walk worthy of Christ In Our </a:t>
            </a:r>
            <a:r>
              <a:rPr lang="en-US" sz="3200" b="1" u="sng" dirty="0">
                <a:latin typeface="Roboto" panose="02000000000000000000" pitchFamily="2" charset="0"/>
                <a:ea typeface="Roboto" panose="02000000000000000000" pitchFamily="2" charset="0"/>
                <a:cs typeface="Roboto" panose="02000000000000000000" pitchFamily="2" charset="0"/>
              </a:rPr>
              <a:t>Heart</a:t>
            </a:r>
            <a:r>
              <a:rPr lang="en-US" sz="3200" b="1" dirty="0">
                <a:latin typeface="Roboto" panose="02000000000000000000" pitchFamily="2" charset="0"/>
                <a:ea typeface="Roboto" panose="02000000000000000000" pitchFamily="2" charset="0"/>
                <a:cs typeface="Roboto" panose="02000000000000000000" pitchFamily="2" charset="0"/>
              </a:rPr>
              <a:t> - 3:12</a:t>
            </a:r>
          </a:p>
          <a:p>
            <a:pPr lvl="0">
              <a:buClr>
                <a:srgbClr val="00B0F0"/>
              </a:buClr>
            </a:pPr>
            <a:endParaRPr lang="en-US" sz="3200" b="1" dirty="0">
              <a:latin typeface="Roboto" panose="02000000000000000000" pitchFamily="2" charset="0"/>
              <a:ea typeface="Roboto" panose="02000000000000000000" pitchFamily="2" charset="0"/>
              <a:cs typeface="Roboto" panose="02000000000000000000" pitchFamily="2" charset="0"/>
            </a:endParaRPr>
          </a:p>
          <a:p>
            <a:pPr>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a:t>
            </a:r>
            <a:endParaRPr lang="en-US" sz="3600" dirty="0"/>
          </a:p>
        </p:txBody>
      </p:sp>
    </p:spTree>
    <p:extLst>
      <p:ext uri="{BB962C8B-B14F-4D97-AF65-F5344CB8AC3E}">
        <p14:creationId xmlns:p14="http://schemas.microsoft.com/office/powerpoint/2010/main" val="2191206062"/>
      </p:ext>
    </p:extLst>
  </p:cSld>
  <p:clrMapOvr>
    <a:masterClrMapping/>
  </p:clrMapOvr>
  <p:transition>
    <p:fad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DC345-CC23-ACD2-E5B9-6154EA3FC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2D5EC0-3E53-5A43-C873-FB9930AF9416}"/>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E5820112-C61E-F703-4418-7FEC3A2DCCD6}"/>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The ultimate responsibility for a husband is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to lovingly lead his wife so she </a:t>
            </a:r>
            <a:r>
              <a:rPr lang="en-US" sz="3200" b="1" i="1" u="sng" dirty="0">
                <a:latin typeface="Aptos" panose="020B0004020202020204" pitchFamily="34" charset="0"/>
                <a:ea typeface="Roboto" panose="02000000000000000000" pitchFamily="2" charset="0"/>
                <a:cs typeface="Roboto" panose="02000000000000000000" pitchFamily="2" charset="0"/>
              </a:rPr>
              <a:t>grows</a:t>
            </a:r>
            <a:r>
              <a:rPr lang="en-US" sz="3200" b="1" dirty="0">
                <a:latin typeface="Aptos" panose="020B0004020202020204" pitchFamily="34" charset="0"/>
                <a:ea typeface="Roboto" panose="02000000000000000000" pitchFamily="2" charset="0"/>
                <a:cs typeface="Roboto" panose="02000000000000000000" pitchFamily="2" charset="0"/>
              </a:rPr>
              <a:t> in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spiritual maturity so that he may </a:t>
            </a:r>
            <a:r>
              <a:rPr lang="en-US" sz="3200" b="1" i="1" u="sng" dirty="0">
                <a:latin typeface="Aptos" panose="020B0004020202020204" pitchFamily="34" charset="0"/>
                <a:ea typeface="Roboto" panose="02000000000000000000" pitchFamily="2" charset="0"/>
                <a:cs typeface="Roboto" panose="02000000000000000000" pitchFamily="2" charset="0"/>
              </a:rPr>
              <a:t>present</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to the Lord in Christlikeness.</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Do I faithfully pray for her?</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Do I love her enough to confront and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correct her sin?</a:t>
            </a:r>
          </a:p>
        </p:txBody>
      </p:sp>
    </p:spTree>
    <p:extLst>
      <p:ext uri="{BB962C8B-B14F-4D97-AF65-F5344CB8AC3E}">
        <p14:creationId xmlns:p14="http://schemas.microsoft.com/office/powerpoint/2010/main" val="589724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D40E8-BEB4-5447-E0BC-A2738A2A55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39240B-7582-29C4-18EB-78752559992C}"/>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98AD2D88-A7FF-9ADE-BBE6-31F48938141F}"/>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The ultimate responsibility for a husband is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to lovingly lead his wife so she </a:t>
            </a:r>
            <a:r>
              <a:rPr lang="en-US" sz="3200" b="1" i="1" u="sng" dirty="0">
                <a:latin typeface="Aptos" panose="020B0004020202020204" pitchFamily="34" charset="0"/>
                <a:ea typeface="Roboto" panose="02000000000000000000" pitchFamily="2" charset="0"/>
                <a:cs typeface="Roboto" panose="02000000000000000000" pitchFamily="2" charset="0"/>
              </a:rPr>
              <a:t>grows</a:t>
            </a:r>
            <a:r>
              <a:rPr lang="en-US" sz="3200" b="1" dirty="0">
                <a:latin typeface="Aptos" panose="020B0004020202020204" pitchFamily="34" charset="0"/>
                <a:ea typeface="Roboto" panose="02000000000000000000" pitchFamily="2" charset="0"/>
                <a:cs typeface="Roboto" panose="02000000000000000000" pitchFamily="2" charset="0"/>
              </a:rPr>
              <a:t> in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spiritual maturity so that he may </a:t>
            </a:r>
            <a:r>
              <a:rPr lang="en-US" sz="3200" b="1" i="1" u="sng" dirty="0">
                <a:latin typeface="Aptos" panose="020B0004020202020204" pitchFamily="34" charset="0"/>
                <a:ea typeface="Roboto" panose="02000000000000000000" pitchFamily="2" charset="0"/>
                <a:cs typeface="Roboto" panose="02000000000000000000" pitchFamily="2" charset="0"/>
              </a:rPr>
              <a:t>present</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to the Lord in Christlikeness.</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Do I faithfully pray for her?</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Do I love her enough to confront and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correct her sin?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3. Do I wash her with the water of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God’s Word?</a:t>
            </a: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889195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C58E5-467A-FA50-2F45-D17258A01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B3457B-2C9C-6380-3DA9-2A929AA9676C}"/>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03AD7820-1832-BEDC-B44F-7BE0D9D8DFB7}"/>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The ultimate responsibility for a husband is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to lovingly lead his wife so she </a:t>
            </a:r>
            <a:r>
              <a:rPr lang="en-US" sz="3200" b="1" i="1" u="sng" dirty="0">
                <a:latin typeface="Aptos" panose="020B0004020202020204" pitchFamily="34" charset="0"/>
                <a:ea typeface="Roboto" panose="02000000000000000000" pitchFamily="2" charset="0"/>
                <a:cs typeface="Roboto" panose="02000000000000000000" pitchFamily="2" charset="0"/>
              </a:rPr>
              <a:t>grows</a:t>
            </a:r>
            <a:r>
              <a:rPr lang="en-US" sz="3200" b="1" dirty="0">
                <a:latin typeface="Aptos" panose="020B0004020202020204" pitchFamily="34" charset="0"/>
                <a:ea typeface="Roboto" panose="02000000000000000000" pitchFamily="2" charset="0"/>
                <a:cs typeface="Roboto" panose="02000000000000000000" pitchFamily="2" charset="0"/>
              </a:rPr>
              <a:t> in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spiritual maturity so that he may </a:t>
            </a:r>
            <a:r>
              <a:rPr lang="en-US" sz="3200" b="1" i="1" u="sng" dirty="0">
                <a:latin typeface="Aptos" panose="020B0004020202020204" pitchFamily="34" charset="0"/>
                <a:ea typeface="Roboto" panose="02000000000000000000" pitchFamily="2" charset="0"/>
                <a:cs typeface="Roboto" panose="02000000000000000000" pitchFamily="2" charset="0"/>
              </a:rPr>
              <a:t>present</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to the Lord in Christlikeness.</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4. Do I lead her into active service in our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local church?</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211081310"/>
      </p:ext>
    </p:extLst>
  </p:cSld>
  <p:clrMapOvr>
    <a:masterClrMapping/>
  </p:clrMapOvr>
  <p:transition spd="slow">
    <p:wip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4A1ED-1541-C77A-EAC1-E8A5ABEB3E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E430B1-914D-BD1F-42A8-3500E92060AB}"/>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 Husbands, love your wives – 3:19</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9D0E6C85-D2B7-4AF7-D666-86FF44BFB610}"/>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D. The ultimate responsibility for a husband is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to lovingly lead his wife so she </a:t>
            </a:r>
            <a:r>
              <a:rPr lang="en-US" sz="3200" b="1" i="1" u="sng" dirty="0">
                <a:latin typeface="Aptos" panose="020B0004020202020204" pitchFamily="34" charset="0"/>
                <a:ea typeface="Roboto" panose="02000000000000000000" pitchFamily="2" charset="0"/>
                <a:cs typeface="Roboto" panose="02000000000000000000" pitchFamily="2" charset="0"/>
              </a:rPr>
              <a:t>grows</a:t>
            </a:r>
            <a:r>
              <a:rPr lang="en-US" sz="3200" b="1" dirty="0">
                <a:latin typeface="Aptos" panose="020B0004020202020204" pitchFamily="34" charset="0"/>
                <a:ea typeface="Roboto" panose="02000000000000000000" pitchFamily="2" charset="0"/>
                <a:cs typeface="Roboto" panose="02000000000000000000" pitchFamily="2" charset="0"/>
              </a:rPr>
              <a:t> in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spiritual maturity so that he may </a:t>
            </a:r>
            <a:r>
              <a:rPr lang="en-US" sz="3200" b="1" i="1" u="sng" dirty="0">
                <a:latin typeface="Aptos" panose="020B0004020202020204" pitchFamily="34" charset="0"/>
                <a:ea typeface="Roboto" panose="02000000000000000000" pitchFamily="2" charset="0"/>
                <a:cs typeface="Roboto" panose="02000000000000000000" pitchFamily="2" charset="0"/>
              </a:rPr>
              <a:t>present</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her to the Lord in Christlikeness.</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4. Do I lead her into active service in our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local church?</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5. Do I constantly remind her of God’s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active goodness on our behalf?</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456531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93C07-1F35-6E26-5BEE-E60AD5FDF8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BFE521-C025-C6E9-F75C-E592CE230AB1}"/>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E76AF17E-16D3-C935-EBDE-19903431CBA7}"/>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4473648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B1F33-4E74-BB29-02A3-3BDDD94B0C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008128-7A82-5620-82A2-0BEF677ED09F}"/>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C9A08B1E-03B9-79DF-CAAD-5E25058ECB33}"/>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"Children obey" is a God-ordained </a:t>
            </a:r>
            <a:r>
              <a:rPr lang="en-US" sz="3200" b="1" u="sng" dirty="0">
                <a:latin typeface="Aptos" panose="020B0004020202020204" pitchFamily="34" charset="0"/>
                <a:ea typeface="Roboto" panose="02000000000000000000" pitchFamily="2" charset="0"/>
                <a:cs typeface="Roboto" panose="02000000000000000000" pitchFamily="2" charset="0"/>
              </a:rPr>
              <a:t>structure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(5th Command)</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660248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520B5-4FEA-3CF3-1289-8309AB063C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8DD058-4C8C-30E3-FD5A-60A59B599557}"/>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A4EFFCA-8CC6-FA2D-B82B-96E1A60DBFED}"/>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"Children obey" is a God-ordained </a:t>
            </a:r>
            <a:r>
              <a:rPr lang="en-US" sz="3200" b="1" u="sng" dirty="0">
                <a:latin typeface="Aptos" panose="020B0004020202020204" pitchFamily="34" charset="0"/>
                <a:ea typeface="Roboto" panose="02000000000000000000" pitchFamily="2" charset="0"/>
                <a:cs typeface="Roboto" panose="02000000000000000000" pitchFamily="2" charset="0"/>
              </a:rPr>
              <a:t>structure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(5th Command)</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Kids obey </a:t>
            </a:r>
            <a:r>
              <a:rPr lang="en-US" sz="3200" b="1" i="1" dirty="0">
                <a:latin typeface="Aptos" panose="020B0004020202020204" pitchFamily="34" charset="0"/>
                <a:ea typeface="Roboto" panose="02000000000000000000" pitchFamily="2" charset="0"/>
                <a:cs typeface="Roboto" panose="02000000000000000000" pitchFamily="2" charset="0"/>
              </a:rPr>
              <a:t>not</a:t>
            </a:r>
            <a:r>
              <a:rPr lang="en-US" sz="3200" b="1" dirty="0">
                <a:latin typeface="Aptos" panose="020B0004020202020204" pitchFamily="34" charset="0"/>
                <a:ea typeface="Roboto" panose="02000000000000000000" pitchFamily="2" charset="0"/>
                <a:cs typeface="Roboto" panose="02000000000000000000" pitchFamily="2" charset="0"/>
              </a:rPr>
              <a:t> because parents are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older/stronger,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561626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F97FD-0D25-736B-C6D6-3C4D8A1461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FFE8C-8CD5-C467-F83C-E841E8A30FC9}"/>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4DEC681F-7EDD-F058-EDF9-06714CC6293F}"/>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"Children obey" is a God-ordained </a:t>
            </a:r>
            <a:r>
              <a:rPr lang="en-US" sz="3200" b="1" u="sng" dirty="0">
                <a:latin typeface="Aptos" panose="020B0004020202020204" pitchFamily="34" charset="0"/>
                <a:ea typeface="Roboto" panose="02000000000000000000" pitchFamily="2" charset="0"/>
                <a:cs typeface="Roboto" panose="02000000000000000000" pitchFamily="2" charset="0"/>
              </a:rPr>
              <a:t>structure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(5th Command)</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Kids obey </a:t>
            </a:r>
            <a:r>
              <a:rPr lang="en-US" sz="3200" b="1" i="1" dirty="0">
                <a:latin typeface="Aptos" panose="020B0004020202020204" pitchFamily="34" charset="0"/>
                <a:ea typeface="Roboto" panose="02000000000000000000" pitchFamily="2" charset="0"/>
                <a:cs typeface="Roboto" panose="02000000000000000000" pitchFamily="2" charset="0"/>
              </a:rPr>
              <a:t>not</a:t>
            </a:r>
            <a:r>
              <a:rPr lang="en-US" sz="3200" b="1" dirty="0">
                <a:latin typeface="Aptos" panose="020B0004020202020204" pitchFamily="34" charset="0"/>
                <a:ea typeface="Roboto" panose="02000000000000000000" pitchFamily="2" charset="0"/>
                <a:cs typeface="Roboto" panose="02000000000000000000" pitchFamily="2" charset="0"/>
              </a:rPr>
              <a:t> because parents are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older/stronger, but because God has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authorized</a:t>
            </a:r>
            <a:r>
              <a:rPr lang="en-US" sz="3200" b="1" dirty="0">
                <a:latin typeface="Aptos" panose="020B0004020202020204" pitchFamily="34" charset="0"/>
                <a:ea typeface="Roboto" panose="02000000000000000000" pitchFamily="2" charset="0"/>
                <a:cs typeface="Roboto" panose="02000000000000000000" pitchFamily="2" charset="0"/>
              </a:rPr>
              <a:t> parents to teach them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the ways of God.</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414907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E4DDF-9012-AA42-5F26-7037EB15D6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C82DAB-9E3E-6AAE-D5B7-B79E8FED87ED}"/>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4C424599-EBF0-FD41-C941-5EAFACC7B24F}"/>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A. "Children obey" is a God-ordained </a:t>
            </a:r>
            <a:r>
              <a:rPr lang="en-US" sz="3200" b="1" u="sng" dirty="0">
                <a:latin typeface="Aptos" panose="020B0004020202020204" pitchFamily="34" charset="0"/>
                <a:ea typeface="Roboto" panose="02000000000000000000" pitchFamily="2" charset="0"/>
                <a:cs typeface="Roboto" panose="02000000000000000000" pitchFamily="2" charset="0"/>
              </a:rPr>
              <a:t>structure</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(5th Command)</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Kids obey not because parents are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older/stronger, but because God has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200" b="1" i="1" u="sng" dirty="0">
                <a:latin typeface="Aptos" panose="020B0004020202020204" pitchFamily="34" charset="0"/>
                <a:ea typeface="Roboto" panose="02000000000000000000" pitchFamily="2" charset="0"/>
                <a:cs typeface="Roboto" panose="02000000000000000000" pitchFamily="2" charset="0"/>
              </a:rPr>
              <a:t>authorized</a:t>
            </a:r>
            <a:r>
              <a:rPr lang="en-US" sz="3200" b="1" dirty="0">
                <a:latin typeface="Aptos" panose="020B0004020202020204" pitchFamily="34" charset="0"/>
                <a:ea typeface="Roboto" panose="02000000000000000000" pitchFamily="2" charset="0"/>
                <a:cs typeface="Roboto" panose="02000000000000000000" pitchFamily="2" charset="0"/>
              </a:rPr>
              <a:t> parents to teach them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the ways of God.</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Obedience "</a:t>
            </a:r>
            <a:r>
              <a:rPr lang="en-US" sz="3200" b="1" i="1" u="sng" dirty="0">
                <a:latin typeface="Aptos" panose="020B0004020202020204" pitchFamily="34" charset="0"/>
                <a:ea typeface="Roboto" panose="02000000000000000000" pitchFamily="2" charset="0"/>
                <a:cs typeface="Roboto" panose="02000000000000000000" pitchFamily="2" charset="0"/>
              </a:rPr>
              <a:t>pleases</a:t>
            </a:r>
            <a:r>
              <a:rPr lang="en-US" sz="3200" b="1" dirty="0">
                <a:latin typeface="Aptos" panose="020B0004020202020204" pitchFamily="34" charset="0"/>
                <a:ea typeface="Roboto" panose="02000000000000000000" pitchFamily="2" charset="0"/>
                <a:cs typeface="Roboto" panose="02000000000000000000" pitchFamily="2" charset="0"/>
              </a:rPr>
              <a:t> the Lord".</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455523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582DC-3DA4-B031-4D93-F771679C76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8AB07-D2F2-8CAA-DA73-77492BDC59B8}"/>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18BF1330-D5BB-32DF-AEF4-6000C6866A0D}"/>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"Fathers, do not provoke your children"</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65648299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BDEE6-788A-664C-B27C-997EFE1CA2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EA9C0E-C2C2-8FAB-DA69-DE5B37CADDCA}"/>
              </a:ext>
            </a:extLst>
          </p:cNvPr>
          <p:cNvSpPr>
            <a:spLocks noGrp="1"/>
          </p:cNvSpPr>
          <p:nvPr>
            <p:ph type="ctrTitle"/>
          </p:nvPr>
        </p:nvSpPr>
        <p:spPr>
          <a:xfrm>
            <a:off x="0" y="1"/>
            <a:ext cx="9144000" cy="761999"/>
          </a:xfrm>
        </p:spPr>
        <p:txBody>
          <a:bodyPr>
            <a:noAutofit/>
          </a:bodyPr>
          <a:lstStyle/>
          <a:p>
            <a:pPr algn="ctr"/>
            <a:r>
              <a:rPr lang="en-US" b="1" u="sng" dirty="0">
                <a:solidFill>
                  <a:srgbClr val="66CCFF"/>
                </a:solidFill>
              </a:rPr>
              <a:t>COLOSSIANS</a:t>
            </a:r>
          </a:p>
        </p:txBody>
      </p:sp>
      <p:sp>
        <p:nvSpPr>
          <p:cNvPr id="3" name="Subtitle 2">
            <a:extLst>
              <a:ext uri="{FF2B5EF4-FFF2-40B4-BE49-F238E27FC236}">
                <a16:creationId xmlns:a16="http://schemas.microsoft.com/office/drawing/2014/main" id="{0CFA154C-6BA3-E123-B81E-1356E418AF7A}"/>
              </a:ext>
            </a:extLst>
          </p:cNvPr>
          <p:cNvSpPr>
            <a:spLocks noGrp="1"/>
          </p:cNvSpPr>
          <p:nvPr>
            <p:ph type="subTitle" idx="1"/>
          </p:nvPr>
        </p:nvSpPr>
        <p:spPr>
          <a:xfrm>
            <a:off x="0" y="762000"/>
            <a:ext cx="9144000" cy="6096000"/>
          </a:xfrm>
        </p:spPr>
        <p:txBody>
          <a:bodyPr anchor="t">
            <a:normAutofit/>
          </a:bodyPr>
          <a:lstStyle/>
          <a:p>
            <a:pPr marL="457200" indent="-457200">
              <a:buClr>
                <a:srgbClr val="00B0F0"/>
              </a:buClr>
              <a:buFont typeface="Wingdings" pitchFamily="2" charset="2"/>
              <a:buChar char="v"/>
            </a:pPr>
            <a:r>
              <a:rPr lang="en-US" sz="3200" b="1" dirty="0">
                <a:latin typeface="Roboto" panose="02000000000000000000" pitchFamily="2" charset="0"/>
                <a:ea typeface="Roboto" panose="02000000000000000000" pitchFamily="2" charset="0"/>
                <a:cs typeface="Roboto" panose="02000000000000000000" pitchFamily="2" charset="0"/>
              </a:rPr>
              <a:t> 3:12-17 = New </a:t>
            </a:r>
            <a:r>
              <a:rPr lang="en-US" sz="3200" b="1" u="sng" dirty="0">
                <a:latin typeface="Roboto" panose="02000000000000000000" pitchFamily="2" charset="0"/>
                <a:ea typeface="Roboto" panose="02000000000000000000" pitchFamily="2" charset="0"/>
                <a:cs typeface="Roboto" panose="02000000000000000000" pitchFamily="2" charset="0"/>
              </a:rPr>
              <a:t>Relationships</a:t>
            </a:r>
            <a:r>
              <a:rPr lang="en-US" sz="3200" b="1" dirty="0">
                <a:latin typeface="Roboto" panose="02000000000000000000" pitchFamily="2" charset="0"/>
                <a:ea typeface="Roboto" panose="02000000000000000000" pitchFamily="2" charset="0"/>
                <a:cs typeface="Roboto" panose="02000000000000000000" pitchFamily="2" charset="0"/>
              </a:rPr>
              <a:t>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Col 3:12 “Put on then . . . ”</a:t>
            </a:r>
          </a:p>
          <a:p>
            <a:pPr lvl="0">
              <a:buClr>
                <a:srgbClr val="00B0F0"/>
              </a:buClr>
            </a:pPr>
            <a:endParaRPr lang="en-US" sz="800" b="1" dirty="0">
              <a:latin typeface="Roboto" panose="02000000000000000000" pitchFamily="2" charset="0"/>
              <a:ea typeface="Roboto" panose="02000000000000000000" pitchFamily="2" charset="0"/>
              <a:cs typeface="Roboto" panose="02000000000000000000" pitchFamily="2" charset="0"/>
            </a:endParaRP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Note the flow of the argument:</a:t>
            </a: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Walk worthy of Christ In Our </a:t>
            </a:r>
            <a:r>
              <a:rPr lang="en-US" sz="3200" b="1" u="sng" dirty="0">
                <a:latin typeface="Roboto" panose="02000000000000000000" pitchFamily="2" charset="0"/>
                <a:ea typeface="Roboto" panose="02000000000000000000" pitchFamily="2" charset="0"/>
                <a:cs typeface="Roboto" panose="02000000000000000000" pitchFamily="2" charset="0"/>
              </a:rPr>
              <a:t>Heart</a:t>
            </a:r>
            <a:r>
              <a:rPr lang="en-US" sz="3200" b="1" dirty="0">
                <a:latin typeface="Roboto" panose="02000000000000000000" pitchFamily="2" charset="0"/>
                <a:ea typeface="Roboto" panose="02000000000000000000" pitchFamily="2" charset="0"/>
                <a:cs typeface="Roboto" panose="02000000000000000000" pitchFamily="2" charset="0"/>
              </a:rPr>
              <a:t> - 3:12</a:t>
            </a:r>
          </a:p>
          <a:p>
            <a:pPr lvl="0">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Walk worthy of Christ In Our </a:t>
            </a:r>
            <a:r>
              <a:rPr lang="en-US" sz="3200" b="1" u="sng" dirty="0">
                <a:latin typeface="Roboto" panose="02000000000000000000" pitchFamily="2" charset="0"/>
                <a:ea typeface="Roboto" panose="02000000000000000000" pitchFamily="2" charset="0"/>
                <a:cs typeface="Roboto" panose="02000000000000000000" pitchFamily="2" charset="0"/>
              </a:rPr>
              <a:t>Church</a:t>
            </a:r>
            <a:r>
              <a:rPr lang="en-US" sz="3200" b="1" dirty="0">
                <a:latin typeface="Roboto" panose="02000000000000000000" pitchFamily="2" charset="0"/>
                <a:ea typeface="Roboto" panose="02000000000000000000" pitchFamily="2" charset="0"/>
                <a:cs typeface="Roboto" panose="02000000000000000000" pitchFamily="2" charset="0"/>
              </a:rPr>
              <a:t> - 3:13-17</a:t>
            </a:r>
          </a:p>
          <a:p>
            <a:pPr lvl="0">
              <a:buClr>
                <a:srgbClr val="00B0F0"/>
              </a:buClr>
            </a:pPr>
            <a:endParaRPr lang="en-US" sz="3200" b="1" dirty="0">
              <a:latin typeface="Roboto" panose="02000000000000000000" pitchFamily="2" charset="0"/>
              <a:ea typeface="Roboto" panose="02000000000000000000" pitchFamily="2" charset="0"/>
              <a:cs typeface="Roboto" panose="02000000000000000000" pitchFamily="2" charset="0"/>
            </a:endParaRPr>
          </a:p>
          <a:p>
            <a:pPr>
              <a:buClr>
                <a:srgbClr val="00B0F0"/>
              </a:buClr>
            </a:pPr>
            <a:r>
              <a:rPr lang="en-US" sz="3200" b="1" dirty="0">
                <a:latin typeface="Roboto" panose="02000000000000000000" pitchFamily="2" charset="0"/>
                <a:ea typeface="Roboto" panose="02000000000000000000" pitchFamily="2" charset="0"/>
                <a:cs typeface="Roboto" panose="02000000000000000000" pitchFamily="2" charset="0"/>
              </a:rPr>
              <a:t>		</a:t>
            </a:r>
            <a:endParaRPr lang="en-US" sz="3600" dirty="0"/>
          </a:p>
        </p:txBody>
      </p:sp>
    </p:spTree>
    <p:extLst>
      <p:ext uri="{BB962C8B-B14F-4D97-AF65-F5344CB8AC3E}">
        <p14:creationId xmlns:p14="http://schemas.microsoft.com/office/powerpoint/2010/main" val="3374267093"/>
      </p:ext>
    </p:extLst>
  </p:cSld>
  <p:clrMapOvr>
    <a:masterClrMapping/>
  </p:clrMapOvr>
  <p:transition>
    <p:fade/>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DFF36-3636-5464-A717-A140CDD7ED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177DC8-1278-98D8-B335-A47DE56F844F}"/>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78B2A220-9A42-599E-1394-2F6DD40C925B}"/>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"Fathers, do not provoke your children"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1. "provoke" - to make them </a:t>
            </a:r>
            <a:r>
              <a:rPr lang="en-US" sz="3200" b="1" i="1" dirty="0">
                <a:latin typeface="Aptos" panose="020B0004020202020204" pitchFamily="34" charset="0"/>
                <a:ea typeface="Roboto" panose="02000000000000000000" pitchFamily="2" charset="0"/>
                <a:cs typeface="Roboto" panose="02000000000000000000" pitchFamily="2" charset="0"/>
              </a:rPr>
              <a:t>resentful</a:t>
            </a:r>
            <a:r>
              <a:rPr lang="en-US" sz="3200" b="1" dirty="0">
                <a:latin typeface="Aptos" panose="020B0004020202020204" pitchFamily="34" charset="0"/>
                <a:ea typeface="Roboto" panose="02000000000000000000" pitchFamily="2" charset="0"/>
                <a:cs typeface="Roboto" panose="02000000000000000000" pitchFamily="2" charset="0"/>
              </a:rPr>
              <a:t> or </a:t>
            </a:r>
            <a:r>
              <a:rPr lang="en-US" sz="3200" b="1" i="1" u="sng" dirty="0">
                <a:latin typeface="Aptos" panose="020B0004020202020204" pitchFamily="34" charset="0"/>
                <a:ea typeface="Roboto" panose="02000000000000000000" pitchFamily="2" charset="0"/>
                <a:cs typeface="Roboto" panose="02000000000000000000" pitchFamily="2" charset="0"/>
              </a:rPr>
              <a:t>bitter</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against parents/Lord</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386338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125A1-A4AB-9715-B15D-804DBF1CF3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0DFE27-D2C6-DFF6-CC85-B5ED2CD61437}"/>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08CAC4B1-44E1-D151-D7E0-A2894CA525C9}"/>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"Fathers, do not provoke your children"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"lest they become discouraged"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837993514"/>
      </p:ext>
    </p:extLst>
  </p:cSld>
  <p:clrMapOvr>
    <a:masterClrMapping/>
  </p:clrMapOvr>
  <p:transition spd="slow">
    <p:wipe/>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F3486-0943-3923-9744-74D0E69102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42705C-AFB9-CC7D-D7A3-769E4B60E4B4}"/>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80BF07C4-4A69-DB55-39DB-64169B2753DB}"/>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"Fathers, do not provoke your children"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"lest they become discouraged"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disheartened, </a:t>
            </a:r>
            <a:r>
              <a:rPr lang="en-US" sz="3200" b="1" i="1" u="sng" dirty="0">
                <a:latin typeface="Aptos" panose="020B0004020202020204" pitchFamily="34" charset="0"/>
                <a:ea typeface="Roboto" panose="02000000000000000000" pitchFamily="2" charset="0"/>
                <a:cs typeface="Roboto" panose="02000000000000000000" pitchFamily="2" charset="0"/>
              </a:rPr>
              <a:t>broken</a:t>
            </a:r>
            <a:r>
              <a:rPr lang="en-US" sz="3200" b="1" dirty="0">
                <a:latin typeface="Aptos" panose="020B0004020202020204" pitchFamily="34" charset="0"/>
                <a:ea typeface="Roboto" panose="02000000000000000000" pitchFamily="2" charset="0"/>
                <a:cs typeface="Roboto" panose="02000000000000000000" pitchFamily="2" charset="0"/>
              </a:rPr>
              <a:t> in spirit.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178777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619B7-4DE8-CE13-4C04-06FAB937A6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3B44F0-1A71-4757-518C-847396D720F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C8D759E4-E7D1-9E05-D30F-5189D7123FE8}"/>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"Fathers, do not provoke your children"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"lest they become discouraged"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disheartened, </a:t>
            </a:r>
            <a:r>
              <a:rPr lang="en-US" sz="3200" b="1" i="1" u="sng" dirty="0">
                <a:latin typeface="Aptos" panose="020B0004020202020204" pitchFamily="34" charset="0"/>
                <a:ea typeface="Roboto" panose="02000000000000000000" pitchFamily="2" charset="0"/>
                <a:cs typeface="Roboto" panose="02000000000000000000" pitchFamily="2" charset="0"/>
              </a:rPr>
              <a:t>broken</a:t>
            </a:r>
            <a:r>
              <a:rPr lang="en-US" sz="3200" b="1" dirty="0">
                <a:latin typeface="Aptos" panose="020B0004020202020204" pitchFamily="34" charset="0"/>
                <a:ea typeface="Roboto" panose="02000000000000000000" pitchFamily="2" charset="0"/>
                <a:cs typeface="Roboto" panose="02000000000000000000" pitchFamily="2" charset="0"/>
              </a:rPr>
              <a:t> in spirit.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A dad's </a:t>
            </a:r>
            <a:r>
              <a:rPr lang="en-US" sz="3200" b="1" i="1" u="sng" dirty="0">
                <a:latin typeface="Aptos" panose="020B0004020202020204" pitchFamily="34" charset="0"/>
                <a:ea typeface="Roboto" panose="02000000000000000000" pitchFamily="2" charset="0"/>
                <a:cs typeface="Roboto" panose="02000000000000000000" pitchFamily="2" charset="0"/>
              </a:rPr>
              <a:t>harshness</a:t>
            </a:r>
            <a:r>
              <a:rPr lang="en-US" sz="3200" b="1" dirty="0">
                <a:latin typeface="Aptos" panose="020B0004020202020204" pitchFamily="34" charset="0"/>
                <a:ea typeface="Roboto" panose="02000000000000000000" pitchFamily="2" charset="0"/>
                <a:cs typeface="Roboto" panose="02000000000000000000" pitchFamily="2" charset="0"/>
              </a:rPr>
              <a:t> &amp; </a:t>
            </a:r>
            <a:r>
              <a:rPr lang="en-US" sz="3200" b="1" i="1" u="sng" dirty="0">
                <a:latin typeface="Aptos" panose="020B0004020202020204" pitchFamily="34" charset="0"/>
                <a:ea typeface="Roboto" panose="02000000000000000000" pitchFamily="2" charset="0"/>
                <a:cs typeface="Roboto" panose="02000000000000000000" pitchFamily="2" charset="0"/>
              </a:rPr>
              <a:t>hypocrisy</a:t>
            </a:r>
            <a:r>
              <a:rPr lang="en-US" sz="3200" b="1" dirty="0">
                <a:latin typeface="Aptos" panose="020B0004020202020204" pitchFamily="34" charset="0"/>
                <a:ea typeface="Roboto" panose="02000000000000000000" pitchFamily="2" charset="0"/>
                <a:cs typeface="Roboto" panose="02000000000000000000" pitchFamily="2" charset="0"/>
              </a:rPr>
              <a:t> will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provoke &amp; discourage from following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786434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492D3-F975-7164-DE24-ACEAA4CE3C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D30CB8-1704-09D7-ACAC-66FCAD7FE6BA}"/>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D0DD246F-C577-932C-409B-104A5946F535}"/>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"Fathers, do not provoke your children"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2. "lest they become discouraged"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disheartened, </a:t>
            </a:r>
            <a:r>
              <a:rPr lang="en-US" sz="3200" b="1" i="1" u="sng" dirty="0">
                <a:latin typeface="Aptos" panose="020B0004020202020204" pitchFamily="34" charset="0"/>
                <a:ea typeface="Roboto" panose="02000000000000000000" pitchFamily="2" charset="0"/>
                <a:cs typeface="Roboto" panose="02000000000000000000" pitchFamily="2" charset="0"/>
              </a:rPr>
              <a:t>broken</a:t>
            </a:r>
            <a:r>
              <a:rPr lang="en-US" sz="3200" b="1" dirty="0">
                <a:latin typeface="Aptos" panose="020B0004020202020204" pitchFamily="34" charset="0"/>
                <a:ea typeface="Roboto" panose="02000000000000000000" pitchFamily="2" charset="0"/>
                <a:cs typeface="Roboto" panose="02000000000000000000" pitchFamily="2" charset="0"/>
              </a:rPr>
              <a:t> in spirit.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 A dad's </a:t>
            </a:r>
            <a:r>
              <a:rPr lang="en-US" sz="3200" b="1" i="1" u="sng" dirty="0">
                <a:latin typeface="Aptos" panose="020B0004020202020204" pitchFamily="34" charset="0"/>
                <a:ea typeface="Roboto" panose="02000000000000000000" pitchFamily="2" charset="0"/>
                <a:cs typeface="Roboto" panose="02000000000000000000" pitchFamily="2" charset="0"/>
              </a:rPr>
              <a:t>harshness</a:t>
            </a:r>
            <a:r>
              <a:rPr lang="en-US" sz="3200" b="1" dirty="0">
                <a:latin typeface="Aptos" panose="020B0004020202020204" pitchFamily="34" charset="0"/>
                <a:ea typeface="Roboto" panose="02000000000000000000" pitchFamily="2" charset="0"/>
                <a:cs typeface="Roboto" panose="02000000000000000000" pitchFamily="2" charset="0"/>
              </a:rPr>
              <a:t> &amp; </a:t>
            </a:r>
            <a:r>
              <a:rPr lang="en-US" sz="3200" b="1" i="1" u="sng" dirty="0">
                <a:latin typeface="Aptos" panose="020B0004020202020204" pitchFamily="34" charset="0"/>
                <a:ea typeface="Roboto" panose="02000000000000000000" pitchFamily="2" charset="0"/>
                <a:cs typeface="Roboto" panose="02000000000000000000" pitchFamily="2" charset="0"/>
              </a:rPr>
              <a:t>hypocrisy</a:t>
            </a:r>
            <a:r>
              <a:rPr lang="en-US" sz="3200" b="1" dirty="0">
                <a:latin typeface="Aptos" panose="020B0004020202020204" pitchFamily="34" charset="0"/>
                <a:ea typeface="Roboto" panose="02000000000000000000" pitchFamily="2" charset="0"/>
                <a:cs typeface="Roboto" panose="02000000000000000000" pitchFamily="2" charset="0"/>
              </a:rPr>
              <a:t> will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provoke &amp; discourage from following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b. What our kids learn about God is </a:t>
            </a:r>
            <a:r>
              <a:rPr lang="en-US" sz="3200" b="1" i="1" u="sng" dirty="0">
                <a:latin typeface="Aptos" panose="020B0004020202020204" pitchFamily="34" charset="0"/>
                <a:ea typeface="Roboto" panose="02000000000000000000" pitchFamily="2" charset="0"/>
                <a:cs typeface="Roboto" panose="02000000000000000000" pitchFamily="2" charset="0"/>
              </a:rPr>
              <a:t>caught</a:t>
            </a: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as much as it is taught.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069204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ED1D1-40B4-5168-B179-FF207C9622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675B98-FF1C-E9EA-5B14-531F5C4F9894}"/>
              </a:ext>
            </a:extLst>
          </p:cNvPr>
          <p:cNvSpPr>
            <a:spLocks noGrp="1"/>
          </p:cNvSpPr>
          <p:nvPr>
            <p:ph type="title"/>
          </p:nvPr>
        </p:nvSpPr>
        <p:spPr>
          <a:xfrm>
            <a:off x="102189" y="228600"/>
            <a:ext cx="9041811" cy="990600"/>
          </a:xfrm>
        </p:spPr>
        <p:txBody>
          <a:bodyPr>
            <a:noAutofit/>
          </a:bodyPr>
          <a:lstStyle/>
          <a:p>
            <a:pPr algn="ctr"/>
            <a:r>
              <a:rPr lang="en-US" sz="3600" b="1" dirty="0">
                <a:solidFill>
                  <a:schemeClr val="accent2"/>
                </a:solidFill>
                <a:latin typeface="Aptos" panose="020B0004020202020204" pitchFamily="34" charset="0"/>
              </a:rPr>
              <a:t>III. Children Obey, Fathers Train – 3:20-21</a:t>
            </a:r>
            <a:endParaRPr lang="en-US" sz="36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E261D79C-05AF-32E2-6D65-27075D18DB89}"/>
              </a:ext>
            </a:extLst>
          </p:cNvPr>
          <p:cNvSpPr>
            <a:spLocks noGrp="1"/>
          </p:cNvSpPr>
          <p:nvPr>
            <p:ph sz="quarter" idx="1"/>
          </p:nvPr>
        </p:nvSpPr>
        <p:spPr>
          <a:xfrm>
            <a:off x="102189" y="1612722"/>
            <a:ext cx="9041812" cy="5400261"/>
          </a:xfrm>
        </p:spPr>
        <p:txBody>
          <a:bodyPr>
            <a:normAutofit/>
          </a:bodyPr>
          <a:lstStyle/>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B. "Fathers, do not provoke your children"</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3. Fathers, it is our responsibility to </a:t>
            </a:r>
            <a:r>
              <a:rPr lang="en-US" sz="3200" b="1" i="1" u="sng" dirty="0">
                <a:latin typeface="Aptos" panose="020B0004020202020204" pitchFamily="34" charset="0"/>
                <a:ea typeface="Roboto" panose="02000000000000000000" pitchFamily="2" charset="0"/>
                <a:cs typeface="Roboto" panose="02000000000000000000" pitchFamily="2" charset="0"/>
              </a:rPr>
              <a:t>lead</a:t>
            </a:r>
            <a:r>
              <a:rPr lang="en-US" sz="3200" b="1" dirty="0">
                <a:latin typeface="Aptos" panose="020B0004020202020204" pitchFamily="34" charset="0"/>
                <a:ea typeface="Roboto" panose="02000000000000000000" pitchFamily="2" charset="0"/>
                <a:cs typeface="Roboto" panose="02000000000000000000" pitchFamily="2" charset="0"/>
              </a:rPr>
              <a:t> our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children - don't let the kids rule the home.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i="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i="1" dirty="0">
              <a:latin typeface="Aptos" panose="020B0004020202020204" pitchFamily="34"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841722454"/>
      </p:ext>
    </p:extLst>
  </p:cSld>
  <p:clrMapOvr>
    <a:masterClrMapping/>
  </p:clrMapOvr>
  <p:transition spd="slow">
    <p:wipe/>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B6C72-CFB4-A539-17C1-5CAD664EFC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DFFFFE-1A5D-8900-5C52-6A57D0F55193}"/>
              </a:ext>
            </a:extLst>
          </p:cNvPr>
          <p:cNvSpPr>
            <a:spLocks noGrp="1"/>
          </p:cNvSpPr>
          <p:nvPr>
            <p:ph type="title"/>
          </p:nvPr>
        </p:nvSpPr>
        <p:spPr>
          <a:xfrm>
            <a:off x="102189" y="228600"/>
            <a:ext cx="9041811" cy="990600"/>
          </a:xfrm>
        </p:spPr>
        <p:txBody>
          <a:bodyPr>
            <a:noAutofit/>
          </a:bodyPr>
          <a:lstStyle/>
          <a:p>
            <a:pPr algn="ctr"/>
            <a:r>
              <a:rPr lang="en-US" sz="4000" b="1" dirty="0">
                <a:solidFill>
                  <a:schemeClr val="accent2"/>
                </a:solidFill>
                <a:latin typeface="Aptos" panose="020B0004020202020204" pitchFamily="34" charset="0"/>
              </a:rPr>
              <a:t>Conclusion</a:t>
            </a:r>
            <a:endParaRPr lang="en-US" sz="40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82502853-7192-F02B-174B-BD8B2A335D01}"/>
              </a:ext>
            </a:extLst>
          </p:cNvPr>
          <p:cNvSpPr>
            <a:spLocks noGrp="1"/>
          </p:cNvSpPr>
          <p:nvPr>
            <p:ph sz="quarter" idx="1"/>
          </p:nvPr>
        </p:nvSpPr>
        <p:spPr>
          <a:xfrm>
            <a:off x="102189" y="1540867"/>
            <a:ext cx="9041812" cy="5400261"/>
          </a:xfrm>
        </p:spPr>
        <p:txBody>
          <a:bodyPr>
            <a:normAutofit/>
          </a:bodyPr>
          <a:lstStyle/>
          <a:p>
            <a:pPr marL="0" indent="0">
              <a:buSzPct val="100000"/>
              <a:buNone/>
            </a:pPr>
            <a:endParaRPr lang="en-US" sz="8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600" dirty="0"/>
              <a:t> </a:t>
            </a:r>
          </a:p>
          <a:p>
            <a:pPr marL="0" indent="0">
              <a:buNone/>
            </a:pPr>
            <a:r>
              <a:rPr lang="en-US" sz="3600" dirty="0"/>
              <a:t>    </a:t>
            </a:r>
          </a:p>
        </p:txBody>
      </p:sp>
    </p:spTree>
    <p:extLst>
      <p:ext uri="{BB962C8B-B14F-4D97-AF65-F5344CB8AC3E}">
        <p14:creationId xmlns:p14="http://schemas.microsoft.com/office/powerpoint/2010/main" val="10538965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C534E-FA36-8FA0-9E86-C42B3E5A07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4B91ED-C342-90DD-C552-164540166501}"/>
              </a:ext>
            </a:extLst>
          </p:cNvPr>
          <p:cNvSpPr>
            <a:spLocks noGrp="1"/>
          </p:cNvSpPr>
          <p:nvPr>
            <p:ph type="title"/>
          </p:nvPr>
        </p:nvSpPr>
        <p:spPr>
          <a:xfrm>
            <a:off x="102189" y="228600"/>
            <a:ext cx="9041811" cy="990600"/>
          </a:xfrm>
        </p:spPr>
        <p:txBody>
          <a:bodyPr>
            <a:noAutofit/>
          </a:bodyPr>
          <a:lstStyle/>
          <a:p>
            <a:pPr algn="ctr"/>
            <a:r>
              <a:rPr lang="en-US" sz="4000" b="1" dirty="0">
                <a:solidFill>
                  <a:schemeClr val="accent2"/>
                </a:solidFill>
                <a:latin typeface="Aptos" panose="020B0004020202020204" pitchFamily="34" charset="0"/>
              </a:rPr>
              <a:t>Conclusion</a:t>
            </a:r>
            <a:endParaRPr lang="en-US" sz="40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D38C2F4A-D19D-CF6B-AE22-79FC14D1E30C}"/>
              </a:ext>
            </a:extLst>
          </p:cNvPr>
          <p:cNvSpPr>
            <a:spLocks noGrp="1"/>
          </p:cNvSpPr>
          <p:nvPr>
            <p:ph sz="quarter" idx="1"/>
          </p:nvPr>
        </p:nvSpPr>
        <p:spPr>
          <a:xfrm>
            <a:off x="102189" y="1540867"/>
            <a:ext cx="9041812" cy="5400261"/>
          </a:xfrm>
        </p:spPr>
        <p:txBody>
          <a:bodyPr>
            <a:normAutofit/>
          </a:bodyPr>
          <a:lstStyle/>
          <a:p>
            <a:pPr marL="0" indent="0">
              <a:buSzPct val="100000"/>
              <a:buNone/>
            </a:pPr>
            <a:endParaRPr lang="en-US" sz="8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1. The church is the calling out of God's people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for the express purpose of drawing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attention to the </a:t>
            </a:r>
            <a:r>
              <a:rPr lang="en-US" sz="3200" b="1" i="1" u="sng" dirty="0">
                <a:latin typeface="Aptos" panose="020B0004020202020204" pitchFamily="34" charset="0"/>
                <a:ea typeface="Roboto" panose="02000000000000000000" pitchFamily="2" charset="0"/>
                <a:cs typeface="Roboto" panose="02000000000000000000" pitchFamily="2" charset="0"/>
              </a:rPr>
              <a:t>greatness</a:t>
            </a:r>
            <a:r>
              <a:rPr lang="en-US" sz="3200" b="1" dirty="0">
                <a:latin typeface="Aptos" panose="020B0004020202020204" pitchFamily="34" charset="0"/>
                <a:ea typeface="Roboto" panose="02000000000000000000" pitchFamily="2" charset="0"/>
                <a:cs typeface="Roboto" panose="02000000000000000000" pitchFamily="2" charset="0"/>
              </a:rPr>
              <a:t> and goodness of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the one true God who has brought us from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darkness to light through the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substitutionary atonement of Christ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 Col 1:12-14.</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600" dirty="0"/>
              <a:t> </a:t>
            </a:r>
          </a:p>
          <a:p>
            <a:pPr marL="0" indent="0">
              <a:buNone/>
            </a:pPr>
            <a:r>
              <a:rPr lang="en-US" sz="3600" dirty="0"/>
              <a:t>    </a:t>
            </a:r>
          </a:p>
        </p:txBody>
      </p:sp>
    </p:spTree>
    <p:extLst>
      <p:ext uri="{BB962C8B-B14F-4D97-AF65-F5344CB8AC3E}">
        <p14:creationId xmlns:p14="http://schemas.microsoft.com/office/powerpoint/2010/main" val="129765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2D097-AA0B-B91B-8E01-F165AEEF9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9723E7-3053-91E8-47D1-4AB6FD0A12C9}"/>
              </a:ext>
            </a:extLst>
          </p:cNvPr>
          <p:cNvSpPr>
            <a:spLocks noGrp="1"/>
          </p:cNvSpPr>
          <p:nvPr>
            <p:ph type="title"/>
          </p:nvPr>
        </p:nvSpPr>
        <p:spPr>
          <a:xfrm>
            <a:off x="102189" y="228600"/>
            <a:ext cx="9041811" cy="990600"/>
          </a:xfrm>
        </p:spPr>
        <p:txBody>
          <a:bodyPr>
            <a:noAutofit/>
          </a:bodyPr>
          <a:lstStyle/>
          <a:p>
            <a:pPr algn="ctr"/>
            <a:r>
              <a:rPr lang="en-US" sz="4000" b="1" dirty="0">
                <a:solidFill>
                  <a:schemeClr val="accent2"/>
                </a:solidFill>
                <a:latin typeface="Aptos" panose="020B0004020202020204" pitchFamily="34" charset="0"/>
              </a:rPr>
              <a:t>Conclusion</a:t>
            </a:r>
            <a:endParaRPr lang="en-US" sz="40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773AEA86-FF5C-9290-1E8C-8D19B2C5F157}"/>
              </a:ext>
            </a:extLst>
          </p:cNvPr>
          <p:cNvSpPr>
            <a:spLocks noGrp="1"/>
          </p:cNvSpPr>
          <p:nvPr>
            <p:ph sz="quarter" idx="1"/>
          </p:nvPr>
        </p:nvSpPr>
        <p:spPr>
          <a:xfrm>
            <a:off x="102189" y="1540867"/>
            <a:ext cx="9041812" cy="5400261"/>
          </a:xfrm>
        </p:spPr>
        <p:txBody>
          <a:bodyPr>
            <a:normAutofit/>
          </a:bodyPr>
          <a:lstStyle/>
          <a:p>
            <a:pPr marL="0" indent="0">
              <a:buSzPct val="100000"/>
              <a:buNone/>
            </a:pPr>
            <a:endParaRPr lang="en-US" sz="8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2. As God’s people "put on" Christ's nature,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God’s grace is on </a:t>
            </a:r>
            <a:r>
              <a:rPr lang="en-US" sz="3200" b="1" i="1" u="sng" dirty="0">
                <a:latin typeface="Aptos" panose="020B0004020202020204" pitchFamily="34" charset="0"/>
                <a:ea typeface="Roboto" panose="02000000000000000000" pitchFamily="2" charset="0"/>
                <a:cs typeface="Roboto" panose="02000000000000000000" pitchFamily="2" charset="0"/>
              </a:rPr>
              <a:t>display</a:t>
            </a:r>
            <a:r>
              <a:rPr lang="en-US" sz="3200" b="1" dirty="0">
                <a:latin typeface="Aptos" panose="020B0004020202020204" pitchFamily="34" charset="0"/>
                <a:ea typeface="Roboto" panose="02000000000000000000" pitchFamily="2" charset="0"/>
                <a:cs typeface="Roboto" panose="02000000000000000000" pitchFamily="2" charset="0"/>
              </a:rPr>
              <a:t> to a lost world.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600" dirty="0"/>
              <a:t> </a:t>
            </a:r>
          </a:p>
          <a:p>
            <a:pPr marL="0" indent="0">
              <a:buNone/>
            </a:pPr>
            <a:r>
              <a:rPr lang="en-US" sz="3600" dirty="0"/>
              <a:t>    </a:t>
            </a:r>
          </a:p>
        </p:txBody>
      </p:sp>
    </p:spTree>
    <p:extLst>
      <p:ext uri="{BB962C8B-B14F-4D97-AF65-F5344CB8AC3E}">
        <p14:creationId xmlns:p14="http://schemas.microsoft.com/office/powerpoint/2010/main" val="586075510"/>
      </p:ext>
    </p:extLst>
  </p:cSld>
  <p:clrMapOvr>
    <a:masterClrMapping/>
  </p:clrMapOvr>
  <p:transition spd="slow">
    <p:wipe/>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7DED-72D0-0386-8CE2-7BDC76F262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F0896E-BAD9-654F-9879-DCDD9A4635D4}"/>
              </a:ext>
            </a:extLst>
          </p:cNvPr>
          <p:cNvSpPr>
            <a:spLocks noGrp="1"/>
          </p:cNvSpPr>
          <p:nvPr>
            <p:ph type="title"/>
          </p:nvPr>
        </p:nvSpPr>
        <p:spPr>
          <a:xfrm>
            <a:off x="102189" y="228600"/>
            <a:ext cx="9041811" cy="990600"/>
          </a:xfrm>
        </p:spPr>
        <p:txBody>
          <a:bodyPr>
            <a:noAutofit/>
          </a:bodyPr>
          <a:lstStyle/>
          <a:p>
            <a:pPr algn="ctr"/>
            <a:r>
              <a:rPr lang="en-US" sz="4000" b="1" dirty="0">
                <a:solidFill>
                  <a:schemeClr val="accent2"/>
                </a:solidFill>
                <a:latin typeface="Aptos" panose="020B0004020202020204" pitchFamily="34" charset="0"/>
              </a:rPr>
              <a:t>Conclusion</a:t>
            </a:r>
            <a:endParaRPr lang="en-US" sz="4000" dirty="0">
              <a:solidFill>
                <a:schemeClr val="accent2"/>
              </a:solidFill>
              <a:latin typeface="Aptos" panose="020B0004020202020204" pitchFamily="34" charset="0"/>
            </a:endParaRPr>
          </a:p>
        </p:txBody>
      </p:sp>
      <p:sp>
        <p:nvSpPr>
          <p:cNvPr id="3" name="Content Placeholder 2">
            <a:extLst>
              <a:ext uri="{FF2B5EF4-FFF2-40B4-BE49-F238E27FC236}">
                <a16:creationId xmlns:a16="http://schemas.microsoft.com/office/drawing/2014/main" id="{50AECC68-2AB9-943B-23FB-3F9304C61458}"/>
              </a:ext>
            </a:extLst>
          </p:cNvPr>
          <p:cNvSpPr>
            <a:spLocks noGrp="1"/>
          </p:cNvSpPr>
          <p:nvPr>
            <p:ph sz="quarter" idx="1"/>
          </p:nvPr>
        </p:nvSpPr>
        <p:spPr>
          <a:xfrm>
            <a:off x="102189" y="1540867"/>
            <a:ext cx="9041812" cy="5400261"/>
          </a:xfrm>
        </p:spPr>
        <p:txBody>
          <a:bodyPr>
            <a:normAutofit/>
          </a:bodyPr>
          <a:lstStyle/>
          <a:p>
            <a:pPr marL="0" indent="0">
              <a:buSzPct val="100000"/>
              <a:buNone/>
            </a:pPr>
            <a:endParaRPr lang="en-US" sz="8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2. As God’s people "put on" Christ's nature,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God’s grace is on </a:t>
            </a:r>
            <a:r>
              <a:rPr lang="en-US" sz="3200" b="1" i="1" u="sng" dirty="0">
                <a:latin typeface="Aptos" panose="020B0004020202020204" pitchFamily="34" charset="0"/>
                <a:ea typeface="Roboto" panose="02000000000000000000" pitchFamily="2" charset="0"/>
                <a:cs typeface="Roboto" panose="02000000000000000000" pitchFamily="2" charset="0"/>
              </a:rPr>
              <a:t>display</a:t>
            </a:r>
            <a:r>
              <a:rPr lang="en-US" sz="3200" b="1" dirty="0">
                <a:latin typeface="Aptos" panose="020B0004020202020204" pitchFamily="34" charset="0"/>
                <a:ea typeface="Roboto" panose="02000000000000000000" pitchFamily="2" charset="0"/>
                <a:cs typeface="Roboto" panose="02000000000000000000" pitchFamily="2" charset="0"/>
              </a:rPr>
              <a:t> to a lost world.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3. Result = The gospel is made known and </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God is </a:t>
            </a:r>
            <a:r>
              <a:rPr lang="en-US" sz="3200" b="1" i="1" u="sng" dirty="0">
                <a:latin typeface="Aptos" panose="020B0004020202020204" pitchFamily="34" charset="0"/>
                <a:ea typeface="Roboto" panose="02000000000000000000" pitchFamily="2" charset="0"/>
                <a:cs typeface="Roboto" panose="02000000000000000000" pitchFamily="2" charset="0"/>
              </a:rPr>
              <a:t>glorified</a:t>
            </a:r>
            <a:r>
              <a:rPr lang="en-US" sz="3200" b="1" dirty="0">
                <a:latin typeface="Aptos" panose="020B0004020202020204" pitchFamily="34" charset="0"/>
                <a:ea typeface="Roboto" panose="02000000000000000000" pitchFamily="2" charset="0"/>
                <a:cs typeface="Roboto" panose="02000000000000000000" pitchFamily="2" charset="0"/>
              </a:rPr>
              <a:t>!</a:t>
            </a: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p>
          <a:p>
            <a:pPr marL="0" indent="0">
              <a:buSzPct val="100000"/>
              <a:buNone/>
            </a:pPr>
            <a:endParaRPr lang="en-US" sz="32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endParaRPr lang="en-US" sz="800" b="1" dirty="0">
              <a:latin typeface="Aptos" panose="020B0004020202020204" pitchFamily="34" charset="0"/>
              <a:ea typeface="Roboto" panose="02000000000000000000" pitchFamily="2" charset="0"/>
              <a:cs typeface="Roboto" panose="02000000000000000000" pitchFamily="2" charset="0"/>
            </a:endParaRPr>
          </a:p>
          <a:p>
            <a:pPr marL="0" indent="0">
              <a:buSzPct val="100000"/>
              <a:buNone/>
            </a:pPr>
            <a:r>
              <a:rPr lang="en-US" sz="3200" b="1" dirty="0">
                <a:latin typeface="Aptos" panose="020B0004020202020204" pitchFamily="34" charset="0"/>
                <a:ea typeface="Roboto" panose="02000000000000000000" pitchFamily="2" charset="0"/>
                <a:cs typeface="Roboto" panose="02000000000000000000" pitchFamily="2" charset="0"/>
              </a:rPr>
              <a:t>    </a:t>
            </a:r>
            <a:r>
              <a:rPr lang="en-US" sz="3600" dirty="0"/>
              <a:t> </a:t>
            </a:r>
          </a:p>
          <a:p>
            <a:pPr marL="0" indent="0">
              <a:buNone/>
            </a:pPr>
            <a:r>
              <a:rPr lang="en-US" sz="3600" dirty="0"/>
              <a:t>    </a:t>
            </a:r>
          </a:p>
        </p:txBody>
      </p:sp>
    </p:spTree>
    <p:extLst>
      <p:ext uri="{BB962C8B-B14F-4D97-AF65-F5344CB8AC3E}">
        <p14:creationId xmlns:p14="http://schemas.microsoft.com/office/powerpoint/2010/main" val="2454199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4155</TotalTime>
  <Words>4916</Words>
  <Application>Microsoft Office PowerPoint</Application>
  <PresentationFormat>On-screen Show (4:3)</PresentationFormat>
  <Paragraphs>997</Paragraphs>
  <Slides>101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101</vt:i4>
      </vt:variant>
    </vt:vector>
  </HeadingPairs>
  <TitlesOfParts>
    <vt:vector size="108" baseType="lpstr">
      <vt:lpstr>Aptos</vt:lpstr>
      <vt:lpstr>Calibri</vt:lpstr>
      <vt:lpstr>Roboto</vt:lpstr>
      <vt:lpstr>Tw Cen MT</vt:lpstr>
      <vt:lpstr>Wingdings</vt:lpstr>
      <vt:lpstr>Wingdings 2</vt:lpstr>
      <vt:lpstr>Median</vt:lpstr>
      <vt:lpstr>  Put On Your Uniform - at home.  </vt:lpstr>
      <vt:lpstr>COLOSSIANS</vt:lpstr>
      <vt:lpstr>COLOSSIANS</vt:lpstr>
      <vt:lpstr>COLOSSIANS</vt:lpstr>
      <vt:lpstr>COLOSSIANS</vt:lpstr>
      <vt:lpstr>COLOSSIANS</vt:lpstr>
      <vt:lpstr>COLOSSIANS</vt:lpstr>
      <vt:lpstr>COLOSSIANS</vt:lpstr>
      <vt:lpstr>COLOSSIANS</vt:lpstr>
      <vt:lpstr>COLOSSIANS</vt:lpstr>
      <vt:lpstr>COLOSSIANS</vt:lpstr>
      <vt:lpstr>COLOSSIANS</vt:lpstr>
      <vt:lpstr>COLOSSIANS</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 Wives, submit to your husbands – 3:18</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 Husbands, love your wives – 3:19</vt:lpstr>
      <vt:lpstr>III. Children Obey, Fathers Train – 3:20-21</vt:lpstr>
      <vt:lpstr>III. Children Obey, Fathers Train – 3:20-21</vt:lpstr>
      <vt:lpstr>III. Children Obey, Fathers Train – 3:20-21</vt:lpstr>
      <vt:lpstr>III. Children Obey, Fathers Train – 3:20-21</vt:lpstr>
      <vt:lpstr>III. Children Obey, Fathers Train – 3:20-21</vt:lpstr>
      <vt:lpstr>III. Children Obey, Fathers Train – 3:20-21</vt:lpstr>
      <vt:lpstr>III. Children Obey, Fathers Train – 3:20-21</vt:lpstr>
      <vt:lpstr>III. Children Obey, Fathers Train – 3:20-21</vt:lpstr>
      <vt:lpstr>III. Children Obey, Fathers Train – 3:20-21</vt:lpstr>
      <vt:lpstr>III. Children Obey, Fathers Train – 3:20-21</vt:lpstr>
      <vt:lpstr>III. Children Obey, Fathers Train – 3:20-21</vt:lpstr>
      <vt:lpstr>III. Children Obey, Fathers Train – 3:20-21</vt:lpstr>
      <vt:lpstr>Conclusion</vt:lpstr>
      <vt:lpstr>Conclusion</vt:lpstr>
      <vt:lpstr>Conclusion</vt:lpstr>
      <vt:lpstr>Conclusion</vt:lpstr>
      <vt:lpstr>Conclusion</vt:lpstr>
      <vt:lpstr>  Put On Your Uniform - at home.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Put On Your Uniform - at home.  </dc:title>
  <dc:creator>Paul Vanaman</dc:creator>
  <cp:lastModifiedBy>MRMS Admin</cp:lastModifiedBy>
  <cp:revision>25</cp:revision>
  <dcterms:created xsi:type="dcterms:W3CDTF">2025-12-04T16:15:08Z</dcterms:created>
  <dcterms:modified xsi:type="dcterms:W3CDTF">2026-02-05T16:49:55Z</dcterms:modified>
</cp:coreProperties>
</file>