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83"/>
  </p:notesMasterIdLst>
  <p:sldIdLst>
    <p:sldId id="7547" r:id="rId2"/>
    <p:sldId id="7552" r:id="rId3"/>
    <p:sldId id="7554" r:id="rId4"/>
    <p:sldId id="7553" r:id="rId5"/>
    <p:sldId id="7555" r:id="rId6"/>
    <p:sldId id="7556" r:id="rId7"/>
    <p:sldId id="7557" r:id="rId8"/>
    <p:sldId id="7558" r:id="rId9"/>
    <p:sldId id="7559" r:id="rId10"/>
    <p:sldId id="7560" r:id="rId11"/>
    <p:sldId id="7561" r:id="rId12"/>
    <p:sldId id="7562" r:id="rId13"/>
    <p:sldId id="7563" r:id="rId14"/>
    <p:sldId id="7565" r:id="rId15"/>
    <p:sldId id="7566" r:id="rId16"/>
    <p:sldId id="7567" r:id="rId17"/>
    <p:sldId id="7564" r:id="rId18"/>
    <p:sldId id="7568" r:id="rId19"/>
    <p:sldId id="7569" r:id="rId20"/>
    <p:sldId id="7570" r:id="rId21"/>
    <p:sldId id="7574" r:id="rId22"/>
    <p:sldId id="7723" r:id="rId23"/>
    <p:sldId id="7724" r:id="rId24"/>
    <p:sldId id="7725" r:id="rId25"/>
    <p:sldId id="7575" r:id="rId26"/>
    <p:sldId id="7576" r:id="rId27"/>
    <p:sldId id="7577" r:id="rId28"/>
    <p:sldId id="7578" r:id="rId29"/>
    <p:sldId id="7579" r:id="rId30"/>
    <p:sldId id="7580" r:id="rId31"/>
    <p:sldId id="7581" r:id="rId32"/>
    <p:sldId id="7582" r:id="rId33"/>
    <p:sldId id="7583" r:id="rId34"/>
    <p:sldId id="7584" r:id="rId35"/>
    <p:sldId id="7585" r:id="rId36"/>
    <p:sldId id="7726" r:id="rId37"/>
    <p:sldId id="7586" r:id="rId38"/>
    <p:sldId id="7587" r:id="rId39"/>
    <p:sldId id="7588" r:id="rId40"/>
    <p:sldId id="7589" r:id="rId41"/>
    <p:sldId id="7590" r:id="rId42"/>
    <p:sldId id="7591" r:id="rId43"/>
    <p:sldId id="7592" r:id="rId44"/>
    <p:sldId id="7593" r:id="rId45"/>
    <p:sldId id="7594" r:id="rId46"/>
    <p:sldId id="7595" r:id="rId47"/>
    <p:sldId id="7596" r:id="rId48"/>
    <p:sldId id="7597" r:id="rId49"/>
    <p:sldId id="7598" r:id="rId50"/>
    <p:sldId id="7599" r:id="rId51"/>
    <p:sldId id="7600" r:id="rId52"/>
    <p:sldId id="7601" r:id="rId53"/>
    <p:sldId id="7602" r:id="rId54"/>
    <p:sldId id="7603" r:id="rId55"/>
    <p:sldId id="7604" r:id="rId56"/>
    <p:sldId id="7605" r:id="rId57"/>
    <p:sldId id="7606" r:id="rId58"/>
    <p:sldId id="7607" r:id="rId59"/>
    <p:sldId id="7608" r:id="rId60"/>
    <p:sldId id="7609" r:id="rId61"/>
    <p:sldId id="7610" r:id="rId62"/>
    <p:sldId id="7611" r:id="rId63"/>
    <p:sldId id="7612" r:id="rId64"/>
    <p:sldId id="7613" r:id="rId65"/>
    <p:sldId id="7614" r:id="rId66"/>
    <p:sldId id="7615" r:id="rId67"/>
    <p:sldId id="7616" r:id="rId68"/>
    <p:sldId id="7617" r:id="rId69"/>
    <p:sldId id="7618" r:id="rId70"/>
    <p:sldId id="7619" r:id="rId71"/>
    <p:sldId id="7620" r:id="rId72"/>
    <p:sldId id="7727" r:id="rId73"/>
    <p:sldId id="7621" r:id="rId74"/>
    <p:sldId id="7622" r:id="rId75"/>
    <p:sldId id="7623" r:id="rId76"/>
    <p:sldId id="7624" r:id="rId77"/>
    <p:sldId id="7625" r:id="rId78"/>
    <p:sldId id="7626" r:id="rId79"/>
    <p:sldId id="7627" r:id="rId80"/>
    <p:sldId id="7628" r:id="rId81"/>
    <p:sldId id="7629" r:id="rId8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2839"/>
    <p:restoredTop sz="94658"/>
  </p:normalViewPr>
  <p:slideViewPr>
    <p:cSldViewPr snapToGrid="0">
      <p:cViewPr varScale="1">
        <p:scale>
          <a:sx n="134" d="100"/>
          <a:sy n="134" d="100"/>
        </p:scale>
        <p:origin x="253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presProps" Target="presProps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tableStyles" Target="tableStyles.xml"/><Relationship Id="rId61" Type="http://schemas.openxmlformats.org/officeDocument/2006/relationships/slide" Target="slides/slide60.xml"/><Relationship Id="rId82" Type="http://schemas.openxmlformats.org/officeDocument/2006/relationships/slide" Target="slides/slide8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B378F7-D896-DC4B-9855-007BAAE51330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23D08C-F497-CA4F-A323-CD039391F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612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46120D-3F12-2286-AD71-CE265299BA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56F39BB-F623-D63F-2A72-8BDAF36D40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7193535-5E51-7FC9-8812-BA7A8F7E2C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94A589-C1FE-6A93-F0A4-D79B4DD9F1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95335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249C9F-BB5F-9DAD-601A-BBF2DCDA93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6F2148A-C90A-ADC3-E9D1-0E34E3F4E51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BE0B402-7839-F5A8-3BAA-546E42E476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1A0A66-27DD-32C7-350F-1E8E4CC636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1116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8152AA-74EF-831A-CCE0-C36260BD73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7F71F2A-FD48-A902-D210-1E62D628E4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A554447-FDD6-1FCF-FF6D-1A8DADB082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3BEEF8-1B0C-3510-F2BC-5D87E76EB7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675810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7F3428-67BF-F0E8-9CF2-28E85D7078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02EBCBE-0487-A600-F2C9-129F4E2FC5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137D1E7-6B27-7EEF-E200-3D85C4BC50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C63953-E3E8-0C68-007F-E86C10B205D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22390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507123-683E-80A7-2D3B-F5CEEA6BF7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06900F8-9915-72FF-AE72-28D4DA17FA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5D80BB7-8BBF-F567-C620-3CBDCEC07F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F9A577-ED4F-C0C7-1C90-9EB054DCB9F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745189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57F6C7-5C9F-21D9-E4C3-2508D9520C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2AE149F-93C0-0832-C6B7-59D8EAC416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8656014-E3CF-9874-AFBA-D5A245E875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0D3818-63FF-5E30-D059-59CF39D950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139665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843577-52F9-0AAA-04CE-861F626BD0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DBB4562-EE1C-63E8-2891-262D9A722B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288ABE6-1BAE-B28F-72B2-7BF9F9ED9C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AD5427-99FD-D454-6A5A-4EE7D448CE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321958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237899-8367-4645-ABD2-E027A3B383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4440708-34EE-2599-0E6F-AF387750EB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9DB7F63-5D6C-3DF4-34AD-1B7AE67DDE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F948C1-F519-CF1B-E61F-4732AE7399D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91483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D7124E-E144-76B4-3A72-EF929A5116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1474252-61B8-207D-C6FE-D094B4C332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56D7517-5C3E-40AC-BEC6-DB881C7C46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023A85-B1D7-D642-0855-766AF13F00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0889163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E12D83-597E-7CA4-31EB-16437F8374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B4F31D4-809C-F066-CDE2-00804A89F2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9D43A7C-3FF1-3E58-41C8-E3385631F4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898318-B4E7-9D16-CBEF-3ECD75C05F6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063710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158230-4431-1D9A-E666-E3ACA877CD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07FF69F-8707-0F8C-E482-3C6FFC8C0CD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AD34394-43B0-55BA-E585-78DF6D6D78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CC446F-3A76-301A-A525-EE504EA6359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46692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68A04D-CC80-2057-A3E4-16E87127F6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BD80A76-DAE7-68A1-7C6D-E055D2053F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0F9F8AA-C5CF-00FB-38BE-FFDA5BED05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8D5B53-B8EB-2F3F-E0B2-BDC2568CC3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652195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707E04-B7BA-4DE8-AE05-7B13D3EECD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F18DAA0-A8A9-E1C1-2DFE-B4BE2B1E57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949F87A-421A-5112-C2DC-01691C22D8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D9D624-FA16-F5E6-1020-781D04A0847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4485301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F58875-02B0-EADF-2ECA-549139244C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152766C-E8E4-B380-1AA4-49F32329312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04EDA9F-845D-F13A-BBD1-C79D838E0A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8A2961-56FB-F7C9-B01D-D1662D464F5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4141204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94B6D9-A8AF-1548-EFEA-61237407A5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998A72B-1AC9-1C64-6DD1-AD8EF4D6E3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338F357-1A1B-3ADF-6765-FDDC2E7A3A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8E9A54-9819-5E65-B420-B33E5CD3198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770196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1A402C-49AA-C7EE-A903-1763A9C438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896DB1C-20EE-C8B6-5979-DA8C1B02482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10D0781-729F-081C-78B8-545262D766A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AF1BE0-5689-6FD7-99BA-3FE6CA3788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640570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2E4C11-FD56-8F07-DC5F-14E3F9570F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9EA4BCF-D93B-321F-20A7-A33697708B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E24BD3C-AC8C-DA8D-CEA5-ADDE5E68DC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05E7AC-4389-4638-6B64-E7CFE1C1E5A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954757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3D27A4-85B5-A6F6-3C83-79865D5B34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5A28D04-8179-60FC-ECCA-C8CEDD2913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56C01A1-E2D4-8AA8-F47A-1B38B71C6A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E1DB07-1E86-5D42-6213-5497983BBA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8085953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D5A54D-FCEF-A755-95EE-27CB182D86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A01C887-7797-527D-25FC-820E73B304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6E13179-2B4D-8761-65B0-8FFCE98E40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E785D9-7C99-8E04-F24C-2A36A8DC04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5522424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DC2BD8-9A16-C744-6C1A-0A73A7B130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94C3FC3-C1E1-289B-7FC6-020AE1A68FB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E2234F6-54C3-D312-1359-2B1B9A631A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0AF134-D154-F8E7-6618-9E307FC93D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863124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A9866A-7511-E203-2731-87DB6ACB00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DB91392-3B32-DC05-DEF3-8D0E29C22CB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0252495-57DE-84C2-9712-3D25CAA550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BBD5F7-D5C3-AE54-76AE-DE33BB9FFE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645642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DEF380-5A4A-9BAE-07EF-E79F31B5C7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6EAEC10-63B5-6C78-0E95-F44050D0AF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0BC9B2C-78F1-0866-A12E-D59897CC48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5731E4-C4FB-CC2A-73C7-57FCF15A93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196728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231423-D57A-BD25-48F6-E4800CF54F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9EB9DA9-0634-6A28-3E06-BAE4FCE4B1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D01F321-BA71-41E0-2892-AC9BF489EC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49D937-E306-D14D-73FE-D2A4D1AB16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036362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AD9052-D101-A962-CA4C-9A370D0BE9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9FC92EA-CCB6-D0C7-504D-6FCB1D10A4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9C08E3F-3CB0-0878-AA25-8328802F21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9A1EE2-0DF2-8066-DB95-A8D4A8D1A4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5532768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3FFD80-8312-40E2-32B6-947ADEB740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DE62547-E4EC-40BD-5FA9-BB7F8F32B5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A51443F-CC12-D5B7-4F4F-F5B70B6135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FBD8D9-EE80-F1C1-7528-5FB5C3830C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49811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F54BB0-D6BC-62F1-88A3-3A84FB2B89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02424A2-6CF6-85B5-9C02-EE63FDDCAE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6F9BC07-6254-AB68-05EB-D691D20B23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FD0AAF-531D-4D97-DF55-834A47C230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557163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83DCFE-094D-5337-3EC7-3D994EA5E0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494C185-9FDF-DBE3-4575-EB0E7F4CE5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CD68F17-D1E2-3E34-0950-9CDE2D671B3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953028-8484-11DF-9DC7-E5BC454E96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7617873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552EE7-D006-5A69-CDDE-8C56F297D8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E2690AB-3D6D-D1C1-F6CA-490C9316FD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C84AEBB-4E19-DBD6-AE47-489AC01EE4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776942-C33D-5FFD-D147-D2ED0AA38D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719621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5B9319-E888-B111-7D24-A31C0DAE90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D7732AC-2B0B-BAFD-732E-E287B49CBDE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58B52CC-B618-130A-597A-6BE6562D0E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993128-7998-7DB4-A38A-BEE872C8AC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880166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DDB664-221E-3F74-7AAF-059D251D24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F70709B-F774-9338-B611-1D2ABD7AF2C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6611D27-B91E-67EF-AF79-36B3B297CF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3F83BD-036C-6FE5-8956-C86B2469CC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769608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F8D590-818A-DE5C-6CCD-7DB6C5DBAC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19C174B-D88C-CBFA-1C03-B2B41D6F85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84E7E63-2C75-0AC7-CF75-761A12FF67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075FF9-38AD-1226-2ADE-F27168334F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743323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EF2969-DB46-1618-526E-43D007F3D1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08BFAF0-4479-E7D9-4A3B-C2A1D127C29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79D5C9C-9FA9-CDB9-CA2D-ABC29E8D236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387BA8-14FA-23C5-EE13-AC58177D3F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097401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5DB588-625D-5934-5EE4-B83934F5DE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9D918C6-50E3-EE0E-E325-CBD53ECC4F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0E50813-4631-E6EC-E030-8C81C75789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9212C7-3526-AAEB-70BC-2DE5F3F2A4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923491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1E3C19-0A86-B834-293D-977D200165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DBA91C2-B113-AF50-77D9-41C6894D92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0DE5DB3-0577-636F-2188-FEBE016800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D7C721-DD88-3190-DD83-350102F12AD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265876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C3F932-9C2C-1479-0C66-C0540DC498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3139390-FBE3-6AF2-6F1B-BB7ACAA9D7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C5DC6D7-605E-9E9B-85C9-A6DDBD0A83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41F076-EFB6-46AE-C273-98B6CE45CD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0655782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6CB89B-70F6-E797-ED93-9EFF7865AB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BDA556F-5228-0F68-4BCB-06E700D734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39694B5-9318-8B4A-F28E-5082038978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11A96F-7741-6AF5-8954-CA13717343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262158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BF740A-20F3-C4C1-FBE0-8A13AD8349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16BEC2C-324A-7412-141B-E35E7EA4D4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B7B69AE-05B1-6136-CA7A-0B91FF4BDB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A87AE8-E8FD-282B-8463-B3C8BDA6954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76233765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59F7D3-8EF7-3403-E5CB-F5B0370807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719F31F-F129-0672-60E3-8E528E190D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794FBFC-55E0-06AB-0732-8E29EA5BED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C88FB2-1B8A-4F49-14BB-9B6C68BDFD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7088494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8AD099-B066-15D3-9DE6-CCD1FB1D0E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ADABCC4-5208-4A14-F82A-DFDFE11E58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FB3FA47-0E53-C39E-C934-68795512C6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751C3C-0B4F-6683-DB27-97DAF1414C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39913352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D8CF95-0232-734F-C508-A8EEA59FBD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02F8885-CFBE-5279-1908-9176A9EA955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078DA91-6BA5-1692-1492-E9D8BAF63D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9698F6-84C1-BC0B-9FE8-2A4615C917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4490628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849F4E-8059-ABF8-DF42-DCC81626A6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4B4989D-B790-8BFA-738F-19C9C41CEF5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F1B9CB0-64DB-A96E-41DF-3A1CCAFFD1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8889D3-4D86-7A8D-3F88-7C34BAC285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58687805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70AE45-54E4-6854-2E50-2D87915D66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DD9F8EE-319F-96C9-EC91-CFD54A7C28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841F836-69B7-56D9-3129-EC160FFC83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62833F-02A1-D252-5182-FDFE7FB85B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9314620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89DB08-1D7C-B45E-0B07-55AE9C5C5E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2FB8CC4-2594-58A6-F550-3DF6C77E77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7E4E025-353F-83B9-25BA-12C236339E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DA638E-28B4-1F64-CB59-525F239AA8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7657965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F0DC89-147E-EFB5-39D5-3BFACAC6CC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543C34C-ED80-4F73-DEF1-EE6405E26EA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28982C1-23B1-5A54-88DA-C9D0040C3A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6EA941-4588-4135-27FE-B8950D1D50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504709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563CE6-4F71-5250-2172-17CECAB56F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03B05B0-DE4D-5BC3-42CC-E5CB3F84824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1E39913-BD95-BE78-3AFE-3FB1B5880D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455DF7-D68D-1A61-601A-0095EF598E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1969163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0B16D6-390B-D4D2-D248-5BC7FE810B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4602579-29F8-B26D-DE20-75A90D8B22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86EA460-1A8C-D1D6-2D58-CD1B62A7A1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8DA7E5-610C-BFDB-A03C-68D6F91B6C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7314946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2ED7CB-FEA3-22BF-41A6-C17966431A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BCA02E4-2F5E-B713-8258-EF9D5825AD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47E4102-E4F5-535D-F5E0-B439CEC2B4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79073B-FC84-83BD-A85F-0299177D7EB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34908848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46F932-FF13-AABD-4E11-6E219C838B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FF86A0B-1AE1-FD43-E53A-0FBE601288E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6C4E4F1-72EA-4ECF-0EF0-E43A2D38B6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1DC547-CB87-215C-411F-3FCC916A397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90038432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C47C6C-60F2-EBB8-05A7-D523ABB8A0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C6F9C96-4A56-38F9-8199-0D7147C0CF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91281AD-0E91-F949-7A42-73595F1E1F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E14562-CAA0-30B4-EE62-77098D13E0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9641893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443E27-12FB-67A3-66A5-A09D6C349D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01AF7B6-74D8-1A5B-7345-B3D5B58AB0F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CBE0B5A-5B1B-ADC7-BE28-1DD7737CBD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B38D18-2C0E-CD4B-F1A6-D8C33ED192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7548629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CCBB74-710E-86EE-9D80-801B5BD835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4F693C5-9C4E-C4B9-F721-DDEA7C49B5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2EF21B5-9E2E-73BC-EBC4-14CADA2185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E0BCEF-63A5-EC2D-129D-72256E5F81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24665047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39FBCC-C745-960A-FBEC-9234270261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A3CAE46-2380-DC42-B018-7989AEE771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63888E3-8AA0-017F-A602-089946CB9D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B589F4-5F65-EDA9-8B28-68DFED0D06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30524429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2F0A10-076E-2488-BA52-D481F6EF4E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3CE301B-C9BE-CE35-2BB4-513FB25C9C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B359D47-8237-50C1-5880-6F3135F329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E1C3C3-9500-06EE-4ACF-10E0E7423E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1068096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34E790-842E-E9F6-A631-2279D1F25B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5D5658B-DFE1-D039-BE90-47128EF8C83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335654E-8BBF-75A3-1CA4-27F1830389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B822BD-7720-714F-DDF4-4D5C664B29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78427149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60C783-5EEF-8DFF-5118-632C31B947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751D52A-0B32-52EF-4ABC-D999546DAFE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672EC35-318E-1FBA-654C-EBD3B81D43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E601C2-EC10-A14B-B199-AEFA330B22F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26582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24FF30-227D-9C37-6CE2-B072A19FBF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3B123CF-F7FC-6771-3695-7426A603B9C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6AF3B6A-FD33-D4E6-C6F9-CD5792DA7F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F4517B-B205-F858-1938-D177836EAE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3676334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CC50B7-5003-D322-546D-DCC45B8173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9DE0A7D-4CF8-57C0-360F-1546CB4D4DA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86A87ED-37DB-0B7E-5CFD-A76C972A2D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8F62EE-86B3-C130-3303-6C784E55E07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82608268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72B48B-3C59-040C-37B5-BC1C389BBF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8564AFD-4918-3042-8073-CD81A09A97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8215E7A-FDE3-337A-3FFC-604FC94BFA3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C366D2-D8E2-0E50-042D-73BFD80F3D3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6340087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24B636-82AB-888B-4BCB-EE9E105794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A722A98-921B-CE7F-0A1C-6DC19111F5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0E44B50-96EA-2C34-899A-B0CB84DF8D6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84CCDB-5E26-61E3-2900-0DEB13D87A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488008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5CBAAF-AD7B-D5D0-0244-E50EF412ED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A2D9D2F-E4B5-9895-D3C6-2854BD49B1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B1EEDE8-3EDF-D8D0-E8B8-057F3CE12A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EB0A7A-09C9-59B7-1B98-949538971F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8428382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1AC020-0547-CB75-AE74-3C5C616E71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181E91D-AED2-8811-F0EE-E50412602B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378ADB7-0FD4-3D6E-D2FE-B4BE4DA50B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18C10E-5DFF-E53B-A0E5-16DFCB3D5F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2288952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D6F887-E298-45D4-623F-C9B3962366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0E9E514-46BE-0E65-F6C7-EBBB6931F9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5799EE3-4BF7-52BF-53D4-E0AB7BB15D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983A1E-2772-1456-6A5F-0E8F74B5D1F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19574993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56CEEA-8EB4-93EC-BA1E-7495C7D658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48943D8-F366-660D-BE4A-5B2AEDF896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00AB751-7A55-6738-9F73-A0BC17A8EB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9E8CED-25E7-BB1F-BD94-6B089A60B0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860564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57D5F3-09CD-5189-8B32-5F6FF16AC1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6FBB49A-DDC8-FFBB-D2C4-6616767D98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8617C0B-427B-9192-6386-3812D8D039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CCBD10-9D06-28F8-28B0-571F9DB088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03503855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9E5474-AA3A-0FD8-A511-3689489F83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3E0673B-8F5F-699B-5737-EB13B214E31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6B4E494-4883-947D-628B-E9D3648A54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E87B2C-0A49-70C0-9D95-B4AD59E1D2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2603820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49C7EC-C593-13FB-C333-691C8F5C40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079AEF5-167E-1205-A410-C0FE9423569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4C6E4A4-D8B2-8EF0-291F-65A06C3A00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88C975-CED0-72BE-A52B-0830A5FE9B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78787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D84D2C-8BA4-4AD4-1856-0D1FE0C743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B47A777-9BAB-C45E-4281-2F674981E43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C0F3329-75F6-57ED-69F6-A3887D3DA2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F898B6-D15C-29B8-8CC4-3139A79FF5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799975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19C59A-8DA5-6275-D75F-2F9FAF4D3C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AE9BB4A-F345-9188-D45E-2EA7D7DA3EE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5826CC2-EE96-13D9-0F77-C55AE266A6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E7693C-E567-B73D-42D7-71230BF0BCC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4402995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B1B36B-6D23-51E3-38F9-41B00C694F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0701D64-6159-9AA8-65B2-9B7F46A561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FA60EE9-C839-1B95-4FF7-6AB3BDE6F2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50A2FD-0604-D338-3F01-322172031AF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823211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4D1AC7-C64A-B59B-2BA5-0A5B17705C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E89EA3F-614F-C41E-334C-16D6ACCA05E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E895C5D-DA53-4311-7A32-AF3D741C21C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F34A11-EA1D-8B8C-8F27-B54A6C5F2F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2139954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D54D5C-B871-DC14-3F35-D48780AB18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F6DC8CA-FEE4-71A6-532E-93019F3BA11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31AE57B-976B-4419-3D25-FFF5F60A8F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6087E1-C564-9166-B458-E619A6699D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3641966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6053C1-AF33-3A2F-8909-B9536B4B0E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114C79F-A120-0252-2C58-4A800ECEC9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3642930-EA4E-8761-8CDE-D362BF8726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134318-DF69-B58B-E3A1-E39EBACBB7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4121622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803921-C2DE-670C-1AB0-2943E118B0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1B5BC24-1827-1A32-F93C-ED452116A74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9A67B8B-031C-EF4A-AA91-67BEC37E82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07C170-BB42-8CC6-27F8-446BB9F6AA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3792776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B409E8-41DB-4BBD-ED84-E0AE2503BD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D07AA36-DA47-9449-77D9-294DB966C1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31CCFBD-7392-B20B-A4DF-1CAFD6B1AD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B8FCFB-DD93-AD64-3270-4927E24686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24166655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FD1590-E81A-27E1-E966-FAC4ACE28E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C406893-1452-8F1F-EBEE-B4CEB9D5F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7844BC8-A8F3-C6E5-5047-016FB24BF8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235CCD-898F-DCB7-1DBA-902DF5814C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54495749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40467A-68D7-8874-5B54-02FB1A0B70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3543B1C-87F0-7347-A8AE-9BE49A87B9E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4B4DBE3-377F-2E11-03C0-8BDFFD2B71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64832A-DE06-6E2D-4911-CD8FDCF66BB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9004676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FE5DCD-3DF2-6A32-2583-B42C1320D0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44A0979-6312-3FAE-79C0-0EDD57172A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553C9FD-4D51-942D-97FC-2574219489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0FE2C4-B9B2-D1EB-FFDA-B03180D448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18100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8DCCAE-0AF8-2F8D-CC47-D51237E4D3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8BE9351-E24E-42E1-799F-24C790A8F5D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0EE0F08-FBE1-7E2F-F314-4C70796C0B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DE9D2F-D766-AF33-1899-DE4CE46D81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563101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B801D8-DA89-7ED0-4B8B-28581A260C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A248334-875B-518F-5C2E-DF1FB708AC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49D20FA-5FAE-CE78-388D-FD0587531C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D8DB4F-900F-1181-B709-F26A714C67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54FA1-F59E-0341-928E-279AD8626C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856059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26443" y="1122363"/>
            <a:ext cx="5691116" cy="2621154"/>
          </a:xfrm>
        </p:spPr>
        <p:txBody>
          <a:bodyPr anchor="b">
            <a:normAutofit/>
          </a:bodyPr>
          <a:lstStyle>
            <a:lvl1pPr algn="ctr">
              <a:defRPr sz="3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26443" y="3843709"/>
            <a:ext cx="5691116" cy="1414091"/>
          </a:xfrm>
        </p:spPr>
        <p:txBody>
          <a:bodyPr>
            <a:normAutofit/>
          </a:bodyPr>
          <a:lstStyle>
            <a:lvl1pPr marL="0" indent="0" algn="ctr">
              <a:buNone/>
              <a:defRPr sz="135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019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486" y="548640"/>
            <a:ext cx="78867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9486" y="1680899"/>
            <a:ext cx="78867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050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226166" y="578497"/>
            <a:ext cx="1535278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578498"/>
            <a:ext cx="6597516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718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07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536" y="553616"/>
            <a:ext cx="6204855" cy="4008859"/>
          </a:xfrm>
        </p:spPr>
        <p:txBody>
          <a:bodyPr anchor="t">
            <a:normAutofit/>
          </a:bodyPr>
          <a:lstStyle>
            <a:lvl1pPr>
              <a:defRPr sz="405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2535" y="4589464"/>
            <a:ext cx="6204855" cy="1384617"/>
          </a:xfrm>
        </p:spPr>
        <p:txBody>
          <a:bodyPr anchor="b"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755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486" y="548640"/>
            <a:ext cx="8055864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9486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02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47396"/>
            <a:ext cx="8059341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1" y="1685735"/>
            <a:ext cx="3868340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1500" b="1" cap="all" baseline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1" y="2386894"/>
            <a:ext cx="3868340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5735"/>
            <a:ext cx="3887391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1500" b="1" cap="all" baseline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386894"/>
            <a:ext cx="3887392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2/4/2026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339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2/4/2026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318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2/4/2026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437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7870" y="553617"/>
            <a:ext cx="2696726" cy="1757505"/>
          </a:xfrm>
        </p:spPr>
        <p:txBody>
          <a:bodyPr anchor="t">
            <a:normAutofit/>
          </a:bodyPr>
          <a:lstStyle>
            <a:lvl1pPr>
              <a:defRPr sz="2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1031" y="553616"/>
            <a:ext cx="4709806" cy="5486400"/>
          </a:xfrm>
        </p:spPr>
        <p:txBody>
          <a:bodyPr>
            <a:normAutofit/>
          </a:bodyPr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7870" y="2311122"/>
            <a:ext cx="2696726" cy="3728895"/>
          </a:xfrm>
        </p:spPr>
        <p:txBody>
          <a:bodyPr anchor="t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269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5770" y="557784"/>
            <a:ext cx="2696726" cy="2212313"/>
          </a:xfrm>
        </p:spPr>
        <p:txBody>
          <a:bodyPr anchor="t">
            <a:normAutofit/>
          </a:bodyPr>
          <a:lstStyle>
            <a:lvl1pPr>
              <a:defRPr sz="2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797490" y="657103"/>
            <a:ext cx="4862765" cy="5555904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1" y="2826137"/>
            <a:ext cx="2689190" cy="3434638"/>
          </a:xfrm>
        </p:spPr>
        <p:txBody>
          <a:bodyPr anchor="b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619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486" y="548640"/>
            <a:ext cx="7990184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9486" y="1715532"/>
            <a:ext cx="7990184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2870" y="6453003"/>
            <a:ext cx="2620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657391" y="6453003"/>
            <a:ext cx="21040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24122" y="6453003"/>
            <a:ext cx="3219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353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7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20000"/>
        </a:lnSpc>
        <a:spcBef>
          <a:spcPts val="75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-171450" algn="l" defTabSz="685800" rtl="0" eaLnBrk="1" latinLnBrk="0" hangingPunct="1">
        <a:lnSpc>
          <a:spcPct val="12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indent="-171450" algn="l" defTabSz="685800" rtl="0" eaLnBrk="1" latinLnBrk="0" hangingPunct="1">
        <a:lnSpc>
          <a:spcPct val="12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-171450" algn="l" defTabSz="685800" rtl="0" eaLnBrk="1" latinLnBrk="0" hangingPunct="1">
        <a:lnSpc>
          <a:spcPct val="120000"/>
        </a:lnSpc>
        <a:spcBef>
          <a:spcPts val="375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4pPr>
      <a:lvl5pPr marL="857250" indent="-171450" algn="l" defTabSz="685800" rtl="0" eaLnBrk="1" latinLnBrk="0" hangingPunct="1">
        <a:lnSpc>
          <a:spcPct val="120000"/>
        </a:lnSpc>
        <a:spcBef>
          <a:spcPts val="375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0EECA69B-4C2A-7F31-8019-E90DB3BD49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BECEC6D2-E65B-507E-BDFB-C9FFFCA58B3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89" t="18938" b="881"/>
          <a:stretch>
            <a:fillRect/>
          </a:stretch>
        </p:blipFill>
        <p:spPr>
          <a:xfrm>
            <a:off x="15" y="857257"/>
            <a:ext cx="9143985" cy="5143493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495DEB6A-976D-98B6-8875-F4C240958B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943350"/>
            <a:ext cx="9144000" cy="205740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3000">
                <a:schemeClr val="bg1">
                  <a:alpha val="25000"/>
                </a:schemeClr>
              </a:gs>
              <a:gs pos="59000">
                <a:schemeClr val="bg1">
                  <a:alpha val="35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B31B30-930F-732B-C98D-A440F105ED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0031" y="5153585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pPr algn="l"/>
            <a:r>
              <a:rPr lang="en-US" sz="3600" dirty="0"/>
              <a:t>SPIRITUAL GIFTS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FBF9B4-5783-C06F-D9F4-331AB96A4A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40864" y="5153584"/>
            <a:ext cx="2556833" cy="712808"/>
          </a:xfrm>
        </p:spPr>
        <p:txBody>
          <a:bodyPr anchor="ctr">
            <a:normAutofit/>
          </a:bodyPr>
          <a:lstStyle/>
          <a:p>
            <a:pPr algn="r"/>
            <a:endParaRPr lang="en-US" sz="1425"/>
          </a:p>
        </p:txBody>
      </p:sp>
    </p:spTree>
    <p:extLst>
      <p:ext uri="{BB962C8B-B14F-4D97-AF65-F5344CB8AC3E}">
        <p14:creationId xmlns:p14="http://schemas.microsoft.com/office/powerpoint/2010/main" val="3523866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randomBa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5C7A5F-75C6-8457-911A-5E097D6125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0CAD9919-DAA2-51AB-3351-78280696A53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C122BF1-6B52-AF37-77CA-5CDF4E272E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INTRO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69DE10-1113-720B-1107-D63FB7FDF6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marL="457200" indent="-457200" algn="l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dirty="0"/>
              <a:t>Overview: 1 Cor 12-14 are all </a:t>
            </a:r>
            <a:r>
              <a:rPr lang="en-US" sz="3200" u="sng" dirty="0"/>
              <a:t>one</a:t>
            </a:r>
            <a:r>
              <a:rPr lang="en-US" sz="3200" dirty="0"/>
              <a:t> argument. </a:t>
            </a:r>
          </a:p>
          <a:p>
            <a:pPr lvl="0" algn="l">
              <a:buClr>
                <a:srgbClr val="00B0F0"/>
              </a:buClr>
            </a:pPr>
            <a:r>
              <a:rPr lang="en-US" sz="3200" dirty="0"/>
              <a:t>1. 1 Cor 12 - </a:t>
            </a:r>
            <a:r>
              <a:rPr lang="en-US" sz="3200" i="1" dirty="0"/>
              <a:t>Description</a:t>
            </a:r>
            <a:r>
              <a:rPr lang="en-US" sz="3200" dirty="0"/>
              <a:t> of Gifts 							      - given </a:t>
            </a:r>
            <a:r>
              <a:rPr lang="en-US" sz="3200" u="sng" dirty="0"/>
              <a:t>by</a:t>
            </a:r>
            <a:r>
              <a:rPr lang="en-US" sz="3200" dirty="0"/>
              <a:t> God </a:t>
            </a:r>
            <a:r>
              <a:rPr lang="en-US" sz="3200" u="sng" dirty="0"/>
              <a:t>for</a:t>
            </a:r>
            <a:r>
              <a:rPr lang="en-US" sz="3200" dirty="0"/>
              <a:t> God.</a:t>
            </a:r>
          </a:p>
          <a:p>
            <a:pPr lvl="0" algn="l">
              <a:buClr>
                <a:srgbClr val="00B0F0"/>
              </a:buClr>
            </a:pPr>
            <a:r>
              <a:rPr lang="en-US" sz="3200" dirty="0"/>
              <a:t>2. 1 Cor 13 - </a:t>
            </a:r>
            <a:r>
              <a:rPr lang="en-US" sz="3200" i="1" dirty="0"/>
              <a:t>Quality</a:t>
            </a:r>
            <a:r>
              <a:rPr lang="en-US" sz="3200" dirty="0"/>
              <a:t> of Gifts 									- All gifts are to be used in </a:t>
            </a:r>
            <a:r>
              <a:rPr lang="en-US" sz="3200" u="sng" dirty="0"/>
              <a:t>love</a:t>
            </a:r>
            <a:r>
              <a:rPr lang="en-US" sz="3200" dirty="0"/>
              <a:t>.</a:t>
            </a:r>
          </a:p>
          <a:p>
            <a:pPr lvl="0" algn="l">
              <a:lnSpc>
                <a:spcPct val="100000"/>
              </a:lnSpc>
              <a:buClr>
                <a:srgbClr val="00B0F0"/>
              </a:buClr>
            </a:pPr>
            <a:r>
              <a:rPr lang="en-US" sz="3200" dirty="0"/>
              <a:t>3. 1 Cor 14 - </a:t>
            </a:r>
            <a:r>
              <a:rPr lang="en-US" sz="3200" i="1" dirty="0"/>
              <a:t>Implementation</a:t>
            </a:r>
            <a:r>
              <a:rPr lang="en-US" sz="3200" dirty="0"/>
              <a:t> of Gifts -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774134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BEF117-6A6D-0C7E-1AC0-BD75589550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1A65FAE3-1D2D-D826-ECFB-D518BC209E8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7F9D2D4-3629-C99F-C31A-6D3B37D9D9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INTRO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545D9E-33A0-B2BD-22C4-47CD746D02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marL="457200" indent="-457200" algn="l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dirty="0"/>
              <a:t>Overview: 1 Cor 12-14 are all </a:t>
            </a:r>
            <a:r>
              <a:rPr lang="en-US" sz="3200" u="sng" dirty="0"/>
              <a:t>one</a:t>
            </a:r>
            <a:r>
              <a:rPr lang="en-US" sz="3200" dirty="0"/>
              <a:t> argument. </a:t>
            </a:r>
          </a:p>
          <a:p>
            <a:pPr lvl="0" algn="l">
              <a:buClr>
                <a:srgbClr val="00B0F0"/>
              </a:buClr>
            </a:pPr>
            <a:r>
              <a:rPr lang="en-US" sz="3200" dirty="0"/>
              <a:t>1. 1 Cor 12 - </a:t>
            </a:r>
            <a:r>
              <a:rPr lang="en-US" sz="3200" i="1" dirty="0"/>
              <a:t>Description</a:t>
            </a:r>
            <a:r>
              <a:rPr lang="en-US" sz="3200" dirty="0"/>
              <a:t> of Gifts 							      - given </a:t>
            </a:r>
            <a:r>
              <a:rPr lang="en-US" sz="3200" u="sng" dirty="0"/>
              <a:t>by</a:t>
            </a:r>
            <a:r>
              <a:rPr lang="en-US" sz="3200" dirty="0"/>
              <a:t> God </a:t>
            </a:r>
            <a:r>
              <a:rPr lang="en-US" sz="3200" u="sng" dirty="0"/>
              <a:t>for</a:t>
            </a:r>
            <a:r>
              <a:rPr lang="en-US" sz="3200" dirty="0"/>
              <a:t> God.</a:t>
            </a:r>
          </a:p>
          <a:p>
            <a:pPr lvl="0" algn="l">
              <a:buClr>
                <a:srgbClr val="00B0F0"/>
              </a:buClr>
            </a:pPr>
            <a:r>
              <a:rPr lang="en-US" sz="3200" dirty="0"/>
              <a:t>2. 1 Cor 13 - </a:t>
            </a:r>
            <a:r>
              <a:rPr lang="en-US" sz="3200" i="1" dirty="0"/>
              <a:t>Quality</a:t>
            </a:r>
            <a:r>
              <a:rPr lang="en-US" sz="3200" dirty="0"/>
              <a:t> of Gifts 									- All gifts are to be used in </a:t>
            </a:r>
            <a:r>
              <a:rPr lang="en-US" sz="3200" u="sng" dirty="0"/>
              <a:t>love</a:t>
            </a:r>
            <a:r>
              <a:rPr lang="en-US" sz="3200" dirty="0"/>
              <a:t>.</a:t>
            </a:r>
          </a:p>
          <a:p>
            <a:pPr lvl="0" algn="l">
              <a:lnSpc>
                <a:spcPct val="100000"/>
              </a:lnSpc>
              <a:buClr>
                <a:srgbClr val="00B0F0"/>
              </a:buClr>
            </a:pPr>
            <a:r>
              <a:rPr lang="en-US" sz="3200" dirty="0"/>
              <a:t>3. 1 Cor 14 - </a:t>
            </a:r>
            <a:r>
              <a:rPr lang="en-US" sz="3200" i="1" dirty="0"/>
              <a:t>Implementation</a:t>
            </a:r>
            <a:r>
              <a:rPr lang="en-US" sz="3200" dirty="0"/>
              <a:t> of Gifts - Rather 	than in pride, envy, anger, &amp; division, our 	gifts should be used in love to 				</a:t>
            </a:r>
            <a:r>
              <a:rPr lang="en-US" sz="3200" u="sng" dirty="0"/>
              <a:t>serve</a:t>
            </a:r>
            <a:r>
              <a:rPr lang="en-US" sz="3200" dirty="0"/>
              <a:t> others &amp; </a:t>
            </a:r>
            <a:r>
              <a:rPr lang="en-US" sz="3200" u="sng" dirty="0"/>
              <a:t>glorify</a:t>
            </a:r>
            <a:r>
              <a:rPr lang="en-US" sz="3200" dirty="0"/>
              <a:t> Christ.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99133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671DC6-95C8-062D-91B0-79F7E54CB9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649A0F33-9EFF-50BE-1E49-4C5FE462615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F1D82BD-2DA1-094C-31AF-8DAE3E6782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Description of Gifts 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12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4B95BF-C799-E695-0EB1-58CD1AB866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98732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358E30-F72F-C839-AD27-187B5E50EC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467B13C0-1644-B1D9-19AC-336750F2ACF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EDC7BD2-F3FF-7C10-4EBD-420B3E5633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Description of Gifts 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12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A8D12F-D7CC-0B65-4A42-FE7BA53CC0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A. talents or </a:t>
            </a:r>
            <a:r>
              <a:rPr lang="en-US" sz="3200" u="sng" dirty="0"/>
              <a:t>abilities</a:t>
            </a:r>
            <a:r>
              <a:rPr lang="en-US" sz="3200" dirty="0"/>
              <a:t> the Holy Spirit freely gives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to believers - 1 Cor 12:4-6.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25691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E89437-DA9E-77F8-B99A-2D124CDE1D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DD6EAD87-C1DF-7372-E910-FABA0E85535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FA159C8-AB70-71B9-3776-323AE6E15B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Description of Gifts 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12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97E60A-023C-9AE8-A208-89A3587209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A. talents or </a:t>
            </a:r>
            <a:r>
              <a:rPr lang="en-US" sz="3200" u="sng" dirty="0"/>
              <a:t>abilities</a:t>
            </a:r>
            <a:r>
              <a:rPr lang="en-US" sz="3200" dirty="0"/>
              <a:t> the Holy Spirit freely gives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to believers - 1 Cor 12:4-6.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B. </a:t>
            </a:r>
            <a:r>
              <a:rPr lang="en-US" sz="3200" u="sng" dirty="0"/>
              <a:t>every</a:t>
            </a:r>
            <a:r>
              <a:rPr lang="en-US" sz="3200" dirty="0"/>
              <a:t> believer has been given at least one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gift - 12:7-8, 11.</a:t>
            </a:r>
          </a:p>
        </p:txBody>
      </p:sp>
    </p:spTree>
    <p:extLst>
      <p:ext uri="{BB962C8B-B14F-4D97-AF65-F5344CB8AC3E}">
        <p14:creationId xmlns:p14="http://schemas.microsoft.com/office/powerpoint/2010/main" val="2262749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3CA19B-B0DE-7E9B-77C1-DF6FFA30CF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9F1E35A9-5D36-3F30-1A2B-7E393A8FE16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15A47C0-CE6E-FCF1-EE4C-2221D0B22E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Description of Gifts 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12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B71954-079B-12D2-828D-B8065702CE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A. talents or </a:t>
            </a:r>
            <a:r>
              <a:rPr lang="en-US" sz="3200" u="sng" dirty="0"/>
              <a:t>abilities</a:t>
            </a:r>
            <a:r>
              <a:rPr lang="en-US" sz="3200" dirty="0"/>
              <a:t> the Holy Spirit freely gives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to believers - 1 Cor 12:4-6.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B. </a:t>
            </a:r>
            <a:r>
              <a:rPr lang="en-US" sz="3200" u="sng" dirty="0"/>
              <a:t>every</a:t>
            </a:r>
            <a:r>
              <a:rPr lang="en-US" sz="3200" dirty="0"/>
              <a:t> believer has been given at least one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gift - 12:7-8, 11.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C. every gift is </a:t>
            </a:r>
            <a:r>
              <a:rPr lang="en-US" sz="3200" u="sng" dirty="0"/>
              <a:t>empowered</a:t>
            </a:r>
            <a:r>
              <a:rPr lang="en-US" sz="3200" dirty="0"/>
              <a:t> by God - 12:11.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81202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A26B41-CCAE-6957-0B65-2F4B12D01E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9E7413C3-EA87-A386-6534-ADCFD42A47A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2825EA7-0F0A-208A-F67A-6609AF4C82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Description of Gifts 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12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3A0A53-E351-5892-BF07-FE7A587E0C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A. talents or </a:t>
            </a:r>
            <a:r>
              <a:rPr lang="en-US" sz="3200" u="sng" dirty="0"/>
              <a:t>abilities</a:t>
            </a:r>
            <a:r>
              <a:rPr lang="en-US" sz="3200" dirty="0"/>
              <a:t> the Holy Spirit freely gives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to believers - 1 Cor 12:4-6.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B. </a:t>
            </a:r>
            <a:r>
              <a:rPr lang="en-US" sz="3200" u="sng" dirty="0"/>
              <a:t>every</a:t>
            </a:r>
            <a:r>
              <a:rPr lang="en-US" sz="3200" dirty="0"/>
              <a:t> believer has been given at least one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gift - 12:7-8, 11.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C. every gift is </a:t>
            </a:r>
            <a:r>
              <a:rPr lang="en-US" sz="3200" u="sng" dirty="0"/>
              <a:t>empowered</a:t>
            </a:r>
            <a:r>
              <a:rPr lang="en-US" sz="3200" dirty="0"/>
              <a:t> by God - 12:11.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D. every gift is </a:t>
            </a:r>
            <a:r>
              <a:rPr lang="en-US" sz="3200" u="sng" dirty="0"/>
              <a:t>assigned</a:t>
            </a:r>
            <a:r>
              <a:rPr lang="en-US" sz="3200" dirty="0"/>
              <a:t> by God - 12:11, 18.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78541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E6E836-2717-CA0D-78B5-6428557A3E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7FF2057E-257F-152D-01DC-0D659348E8B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FF23662-22A3-D740-FE28-9C577BB549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Description of Gifts 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12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F88F3B-A548-DD18-8127-03248F9113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E. every gift is </a:t>
            </a:r>
            <a:r>
              <a:rPr lang="en-US" sz="3200" u="sng" dirty="0"/>
              <a:t>designed</a:t>
            </a:r>
            <a:r>
              <a:rPr lang="en-US" sz="3200" dirty="0"/>
              <a:t> by God: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82353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72FF63-E3FC-9832-5221-44D366D81F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6F43A02C-7685-6499-1FAE-661E6314FC0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01D04AF-EAA1-D050-3DDD-9E0A6018CF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Description of Gifts 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12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BB6A50-CED4-75D0-05D2-3D796FDDAA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E. every gift is </a:t>
            </a:r>
            <a:r>
              <a:rPr lang="en-US" sz="3200" u="sng" dirty="0"/>
              <a:t>designed</a:t>
            </a:r>
            <a:r>
              <a:rPr lang="en-US" sz="3200" dirty="0"/>
              <a:t> by God: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1. for the </a:t>
            </a:r>
            <a:r>
              <a:rPr lang="en-US" sz="3200" u="sng" dirty="0"/>
              <a:t>common good</a:t>
            </a:r>
            <a:r>
              <a:rPr lang="en-US" sz="3200" dirty="0"/>
              <a:t> of the church - 12:7.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2. for the </a:t>
            </a:r>
            <a:r>
              <a:rPr lang="en-US" sz="3200" u="sng" dirty="0"/>
              <a:t>unity</a:t>
            </a:r>
            <a:r>
              <a:rPr lang="en-US" sz="3200" dirty="0"/>
              <a:t> &amp; </a:t>
            </a:r>
            <a:r>
              <a:rPr lang="en-US" sz="3200" u="sng" dirty="0"/>
              <a:t>inter-dependence</a:t>
            </a:r>
            <a:r>
              <a:rPr lang="en-US" sz="3200" dirty="0"/>
              <a:t> of the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church - 1 Cor 12:11-27.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3. for the </a:t>
            </a:r>
            <a:r>
              <a:rPr lang="en-US" sz="3200" u="sng" dirty="0"/>
              <a:t>building up</a:t>
            </a:r>
            <a:r>
              <a:rPr lang="en-US" sz="3200" dirty="0"/>
              <a:t> (spiritual growth) of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the church - 1 Cor 14:12, 26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6695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E8E6BE-95A8-4308-E0AE-151BD25EAD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1C1786E8-843D-6004-5DB9-847BAEAAD8D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D8CEEC5-9C86-FA08-C6BD-B4474692E5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Gifts Have Priority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12:28-31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72FFBF-5DDE-CF09-273E-37F5DACBE2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826262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CD2586-F808-CADC-B96F-035784E44F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E7BA23D7-21AD-F38B-74F2-2CCBB882703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476DAFE-823E-1638-E51E-7CA5DA472B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INTRO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4F57EF-D664-706A-DDD1-F2FB394EBA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endParaRPr lang="en-US" sz="3200" i="1" u="sng" dirty="0"/>
          </a:p>
        </p:txBody>
      </p:sp>
    </p:spTree>
    <p:extLst>
      <p:ext uri="{BB962C8B-B14F-4D97-AF65-F5344CB8AC3E}">
        <p14:creationId xmlns:p14="http://schemas.microsoft.com/office/powerpoint/2010/main" val="148155975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01504E-F9C0-0603-C3AC-F7BCAB9D7F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4703FFE1-ACD2-7A3A-9FA7-982F71F0498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AAF4CE3-97FA-2239-924B-119B36F610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Gifts Have Priority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12:28-31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F2E51A-4282-5C79-5CB8-730C3B30D6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A. The priority of the gift is determined by its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value to the </a:t>
            </a:r>
            <a:r>
              <a:rPr lang="en-US" sz="3200" u="sng" dirty="0"/>
              <a:t>church</a:t>
            </a:r>
            <a:r>
              <a:rPr lang="en-US" sz="3200" dirty="0"/>
              <a:t>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83397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15C28C-FC4D-32BB-A1D5-15B4D98DFA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3DEFED67-48AD-18CF-B333-10E4AB7CA35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1B1FFAA-62B1-0335-4BFC-C99EB255E2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Gifts Have Priority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12:28-31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2FDF57-7B40-47C7-8CC0-77474E5FE1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B. </a:t>
            </a:r>
            <a:r>
              <a:rPr lang="en-US" sz="3200" u="sng" dirty="0"/>
              <a:t>12:31</a:t>
            </a:r>
            <a:r>
              <a:rPr lang="en-US" sz="3200" dirty="0"/>
              <a:t> </a:t>
            </a:r>
            <a:r>
              <a:rPr lang="en-US" sz="3200" i="1" dirty="0"/>
              <a:t>But earnestly desire the higher gifts. 	And I will show you a still more excellent 	way.</a:t>
            </a: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65198945"/>
      </p:ext>
    </p:extLst>
  </p:cSld>
  <p:clrMapOvr>
    <a:masterClrMapping/>
  </p:clrMapOvr>
  <p:transition spd="slow">
    <p:wip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EA0089-8545-8B62-9CF6-A0BBF74B73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4845C913-7D4A-C4E2-1A48-BD6AC0C634C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8153C33-BB1D-7BF1-5A6F-5609D735BA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Gifts Have Priority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12:28-31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A011E0-50DD-2FB1-A605-B052D9BEC0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B. </a:t>
            </a:r>
            <a:r>
              <a:rPr lang="en-US" sz="3200" u="sng" dirty="0"/>
              <a:t>12:31</a:t>
            </a:r>
            <a:r>
              <a:rPr lang="en-US" sz="3200" dirty="0"/>
              <a:t> </a:t>
            </a:r>
            <a:r>
              <a:rPr lang="en-US" sz="3200" i="1" dirty="0"/>
              <a:t>But earnestly desire the higher gifts. 	And I will show you a still more excellent 	way.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1. What is the more excellent way?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=&gt;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035556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459137-3AE7-264E-B673-7E394AB2D7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7B65F2E5-738D-8199-E075-DBB0210D3E5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02299F1-7376-DD7F-3EEB-E2907E824C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Gifts Have Priority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12:28-31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B8E4CE-45D9-49F1-1E04-B013CD0DF6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B. </a:t>
            </a:r>
            <a:r>
              <a:rPr lang="en-US" sz="3200" u="sng" dirty="0"/>
              <a:t>12:31</a:t>
            </a:r>
            <a:r>
              <a:rPr lang="en-US" sz="3200" dirty="0"/>
              <a:t> </a:t>
            </a:r>
            <a:r>
              <a:rPr lang="en-US" sz="3200" i="1" dirty="0"/>
              <a:t>But earnestly desire the higher gifts. 	And I will show you a still more excellent 	way.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1. What is the more excellent way?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=&gt; </a:t>
            </a:r>
            <a:r>
              <a:rPr lang="en-US" sz="3200" u="sng" dirty="0"/>
              <a:t>LOVE</a:t>
            </a:r>
            <a:r>
              <a:rPr lang="en-US" sz="3200" dirty="0"/>
              <a:t> (Ch 13).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103519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20B056-F315-8E94-C03A-0E27438C7A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B45222A1-FE43-F525-2FE1-C9D565EC394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22386AA-3F6C-3E90-9942-764BDF2A6A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Gifts Have Priority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12:28-31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A9F967-F5F8-B5CF-611C-D360758997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B. </a:t>
            </a:r>
            <a:r>
              <a:rPr lang="en-US" sz="3200" u="sng" dirty="0"/>
              <a:t>12:31</a:t>
            </a:r>
            <a:r>
              <a:rPr lang="en-US" sz="3200" dirty="0"/>
              <a:t> </a:t>
            </a:r>
            <a:r>
              <a:rPr lang="en-US" sz="3200" i="1" dirty="0"/>
              <a:t>But earnestly desire the higher gifts. 	And I will show you a still more excellent 	way.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1. What is the more excellent way?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=&gt; </a:t>
            </a:r>
            <a:r>
              <a:rPr lang="en-US" sz="3200" u="sng" dirty="0"/>
              <a:t>LOVE</a:t>
            </a:r>
            <a:r>
              <a:rPr lang="en-US" sz="3200" dirty="0"/>
              <a:t> (Ch 13).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2. Before instruction on implementation of 			gifts (Ch 14), it needs to be tempered 			with the proper </a:t>
            </a:r>
            <a:r>
              <a:rPr lang="en-US" sz="3200" u="sng" dirty="0"/>
              <a:t>attitude</a:t>
            </a:r>
            <a:r>
              <a:rPr lang="en-US" sz="3200" dirty="0"/>
              <a:t> in the gifts.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74887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DE437E-9B2C-396E-C62B-0EA959CE1D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4A23084E-3850-24CA-6ECB-40BBED8B698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088B403-6A4A-FDC0-7C6B-7379B7D656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9891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Gifts Exercised in Love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13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8B09A1-DDDA-C4FC-2B6A-5BD1451C2D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65048231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1D3EF5-C047-4BD3-15E2-31F1563C78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3539B6EA-BB7B-4641-3399-D1656C88D77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DF17522-1359-3F5A-EDFF-436323BA13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9891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Gifts Exercised in Love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13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175FF3-E438-6841-89F5-A13FD3F9B7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* The context points out where &amp; how the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Corinthians were lacking love,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and must learn how to manifest love.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485277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39BCAC-EF5C-2447-708F-8A24DB61A0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757EC211-5ED8-B7CC-1409-38877ED8B07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AE2BE84-381D-7A1F-15C6-22B4CE9E36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9891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Gifts Exercised in Love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13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76930F-9FA2-7FDD-A764-9299564E4E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* The context points out where &amp; how the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Corinthians were lacking love,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and must learn how to manifest love. </a:t>
            </a:r>
          </a:p>
          <a:p>
            <a:pPr algn="l">
              <a:buClr>
                <a:srgbClr val="00B0F0"/>
              </a:buClr>
            </a:pPr>
            <a:r>
              <a:rPr lang="en-US" sz="800" dirty="0"/>
              <a:t> 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A. "love" (Gk. "</a:t>
            </a:r>
            <a:r>
              <a:rPr lang="en-US" sz="3200" dirty="0" err="1"/>
              <a:t>agapē</a:t>
            </a:r>
            <a:r>
              <a:rPr lang="en-US" sz="3200" dirty="0"/>
              <a:t>") =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70036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673A31-A574-EFCA-A0E9-643682762B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3BD4F161-0233-6BB7-67C2-F334DA01225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433D1D3-A72C-BF7B-14C6-F10519962B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9891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Gifts Exercised in Love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13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A24E31-E976-176A-2129-1595A32609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* The context points out where &amp; how the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Corinthians were lacking love,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and must learn how to manifest love. </a:t>
            </a:r>
          </a:p>
          <a:p>
            <a:pPr algn="l">
              <a:buClr>
                <a:srgbClr val="00B0F0"/>
              </a:buClr>
            </a:pPr>
            <a:r>
              <a:rPr lang="en-US" sz="800" dirty="0"/>
              <a:t> 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A. "love" (Gk. "</a:t>
            </a:r>
            <a:r>
              <a:rPr lang="en-US" sz="3200" dirty="0" err="1"/>
              <a:t>agapē</a:t>
            </a:r>
            <a:r>
              <a:rPr lang="en-US" sz="3200" dirty="0"/>
              <a:t>") = love for someone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based on </a:t>
            </a:r>
            <a:r>
              <a:rPr lang="en-US" sz="3200" u="sng" dirty="0"/>
              <a:t>sincere</a:t>
            </a:r>
            <a:r>
              <a:rPr lang="en-US" sz="3200" dirty="0"/>
              <a:t> appreciation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and high regard.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2336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C09CDE-17B3-77C3-3694-0739476CCE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B8B27EAB-F5A1-E2EA-B94A-3D34A59E787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CC6C9B2-1BEE-AD93-1D86-5265E257DB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9891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Gifts Exercised in Love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13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9BAED6-0AE6-BFC6-56ED-7755C36E96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B. </a:t>
            </a:r>
            <a:r>
              <a:rPr lang="en-US" sz="3200" i="1" u="sng" dirty="0"/>
              <a:t>13:1-3</a:t>
            </a:r>
            <a:r>
              <a:rPr lang="en-US" sz="3200" dirty="0"/>
              <a:t> - "If I . . ."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92502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2A203E-34BD-1BD9-5AA5-4C0198AF9A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00170F01-933C-7B5D-756F-C43AB1BAC0C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AF8E83C-E877-683E-FA87-A293B45123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INTRO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04ADB7-F892-A81E-98C4-03997439D5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marL="457200" lvl="0" indent="-457200" algn="l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dirty="0"/>
              <a:t>Def. “Spiritual Gift”</a:t>
            </a:r>
          </a:p>
          <a:p>
            <a:pPr lvl="0" algn="l">
              <a:buClr>
                <a:srgbClr val="00B0F0"/>
              </a:buClr>
            </a:pPr>
            <a:r>
              <a:rPr lang="en-US" sz="3200" dirty="0"/>
              <a:t>	Beginning on Pentecost, the Holy Spirit </a:t>
            </a:r>
          </a:p>
          <a:p>
            <a:pPr lvl="0" algn="l">
              <a:buClr>
                <a:srgbClr val="00B0F0"/>
              </a:buClr>
            </a:pPr>
            <a:r>
              <a:rPr lang="en-US" sz="3200" dirty="0"/>
              <a:t>	empowers believers w/ abilities to </a:t>
            </a:r>
          </a:p>
          <a:p>
            <a:pPr lvl="0" algn="l">
              <a:buClr>
                <a:srgbClr val="00B0F0"/>
              </a:buClr>
            </a:pPr>
            <a:r>
              <a:rPr lang="en-US" sz="3200" dirty="0"/>
              <a:t>	</a:t>
            </a:r>
            <a:r>
              <a:rPr lang="en-US" sz="3200" u="sng" dirty="0"/>
              <a:t>authenticate</a:t>
            </a:r>
            <a:r>
              <a:rPr lang="en-US" sz="3200" dirty="0"/>
              <a:t> the gospel &amp; </a:t>
            </a:r>
            <a:r>
              <a:rPr lang="en-US" sz="3200" u="sng" dirty="0"/>
              <a:t>build</a:t>
            </a:r>
            <a:r>
              <a:rPr lang="en-US" sz="3200" dirty="0"/>
              <a:t> the church.</a:t>
            </a:r>
          </a:p>
          <a:p>
            <a:pPr algn="l">
              <a:buClr>
                <a:srgbClr val="00B0F0"/>
              </a:buClr>
            </a:pPr>
            <a:endParaRPr lang="en-US" sz="3200" i="1" u="sng" dirty="0"/>
          </a:p>
        </p:txBody>
      </p:sp>
    </p:spTree>
    <p:extLst>
      <p:ext uri="{BB962C8B-B14F-4D97-AF65-F5344CB8AC3E}">
        <p14:creationId xmlns:p14="http://schemas.microsoft.com/office/powerpoint/2010/main" val="1491694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76F755-4D51-1698-369F-A1C01D00FD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25E0BF8A-2A76-FE42-1F1E-DF2C6D95D52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33B19FF-B7EC-15CF-A073-FACE6E2E65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9891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Gifts Exercised in Love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13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779A5B-9515-2CF9-2A06-352E02862B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B. 13:1-3 - "If I . . ."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-  repeated 5x is a hyperbole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(</a:t>
            </a:r>
            <a:r>
              <a:rPr lang="en-US" sz="3200" u="sng" dirty="0"/>
              <a:t>exaggeration</a:t>
            </a:r>
            <a:r>
              <a:rPr lang="en-US" sz="3200" dirty="0"/>
              <a:t>).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44376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9FA5F8-BA75-3D0D-BF91-A10811E25C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23BD404D-8909-2F62-F8EA-B6ECA50DE80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DEC1C2C-B32E-BFB3-75A0-DC0C4CAECA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9891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Gifts Exercised in Love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13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1DE843-3570-988C-28A2-CE9368DA1F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B. 13:1-3 - "If I . . ."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-  repeated 5x is a hyperbole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(</a:t>
            </a:r>
            <a:r>
              <a:rPr lang="en-US" sz="3200" u="sng" dirty="0"/>
              <a:t>exaggeration</a:t>
            </a:r>
            <a:r>
              <a:rPr lang="en-US" sz="3200" dirty="0"/>
              <a:t>).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- Paul knows he does not have perfect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knowledge or prophecy - 13:9.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62693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9120A6-197D-38BA-9588-A4258320D6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4211AC22-F745-F2C7-6183-6878648D6AD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0B51ECE-B15B-FB57-B8B5-7317AC58EB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9891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Gifts Exercised in Love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13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941468-4ADE-EC41-15E2-B1E155ADA3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C. 13:3 "If I . . . but have not love, I am a noisy 			 gong or a clanging symbol"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73920104"/>
      </p:ext>
    </p:extLst>
  </p:cSld>
  <p:clrMapOvr>
    <a:masterClrMapping/>
  </p:clrMapOvr>
  <p:transition spd="slow">
    <p:wip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B77984-40D5-702C-A3AB-4BD9DB7966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505E8122-D3D6-F427-475F-61F6A5ACB0E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5CA543F-E47F-1F0F-BBF4-B05BF09615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9891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Gifts Exercised in Love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13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E8BD14-F09D-53FC-F80E-091C5D502D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C. 13:3 "If I . . . but have not love, I am a noisy 			 gong or a clanging symbol"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   1. Outside of musical arrangement, a symbol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is just </a:t>
            </a:r>
            <a:r>
              <a:rPr lang="en-US" sz="3200" u="sng" dirty="0"/>
              <a:t>meaningless</a:t>
            </a:r>
            <a:r>
              <a:rPr lang="en-US" sz="3200" dirty="0"/>
              <a:t> noise.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80389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2C6FB1-114D-2BDC-9D8E-E37712BC53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4A29A620-0115-F50E-4D05-98EE09E136F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443521F-60BE-42AA-4A5C-C7B7F4AF30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9891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Gifts Exercised in Love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13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2BA7E6-4779-AC8C-8FEA-DE7FC82138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C. 13:3 "If I . . . but have not love, I am a noisy 			 gong or a clanging symbol"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   1. Outside of musical arrangement, a symbol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is just </a:t>
            </a:r>
            <a:r>
              <a:rPr lang="en-US" sz="3200" u="sng" dirty="0"/>
              <a:t>meaningless</a:t>
            </a:r>
            <a:r>
              <a:rPr lang="en-US" sz="3200" dirty="0"/>
              <a:t> noise.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- There are no cymbal solos b/c it's a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</a:t>
            </a:r>
            <a:r>
              <a:rPr lang="en-US" sz="3200" u="sng" dirty="0"/>
              <a:t>supporting</a:t>
            </a:r>
            <a:r>
              <a:rPr lang="en-US" sz="3200" dirty="0"/>
              <a:t> instrument.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88345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907E1E-5F15-3BA1-FFAF-26B5C237CA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CD37F7B3-110C-7B3A-ADD3-F2C9080B2D2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CB04EBE-D7C2-44AA-2036-B6E61C399F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9891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Gifts Exercised in Love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13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180908-C56C-02F1-263B-8D5CD3FA5C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C. 13:3 "If I . . . but have not love, I am a noisy 			 gong or a clanging symbol"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   2. So, a spiritual gift exercised outside the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melody of love or for the benefit of the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church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51506175"/>
      </p:ext>
    </p:extLst>
  </p:cSld>
  <p:clrMapOvr>
    <a:masterClrMapping/>
  </p:clrMapOvr>
  <p:transition spd="slow">
    <p:wip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59A063-4719-6672-F70C-CD21F78642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B8F33DE8-B0A5-37C1-22C5-A97E84DB67E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12BF8E6-937E-346B-DF94-2AEA6C4D5D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9891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Gifts Exercised in Love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13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2B5FD1-32AF-92FC-AA26-FB14AEA2FB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C. 13:3 "If I . . . but have not love, I am a noisy 			 gong or a clanging symbol"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   2. So, a spiritual gift exercised outside the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melody of love or for the benefit of the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church is obnoxious &amp; </a:t>
            </a:r>
            <a:r>
              <a:rPr lang="en-US" sz="3200" u="sng" dirty="0"/>
              <a:t>worthless</a:t>
            </a:r>
            <a:r>
              <a:rPr lang="en-US" sz="3200" dirty="0"/>
              <a:t>.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97991256"/>
      </p:ext>
    </p:extLst>
  </p:cSld>
  <p:clrMapOvr>
    <a:masterClrMapping/>
  </p:clrMapOvr>
  <p:transition spd="slow">
    <p:wip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25BA58-0FDB-652F-A1C5-163F2336A4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C5627773-7003-1E45-2F31-459E38E3BAE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44FD603-3C09-DD44-1A13-36EA16E109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9891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Gifts Exercised in Love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13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FBCE38-7309-80C4-1168-3C154428C3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D. "Love is patient and kind" -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257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41A64B-4473-90A1-195D-4D1A34BCC4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D7DC7429-50D1-46AC-6E15-A7242ACC61C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28C53F4-B9DD-4734-8F72-07BD9C2B9B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9891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Gifts Exercised in Love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13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53EC35-2D64-2698-EAA2-F0E0C0B29E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D. "Love is patient and kind" - this is a </a:t>
            </a:r>
            <a:r>
              <a:rPr lang="en-US" sz="3200" u="sng" dirty="0"/>
              <a:t>couplet</a:t>
            </a:r>
            <a:r>
              <a:rPr lang="en-US" sz="3200" dirty="0"/>
              <a:t>.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01119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497445-F893-758A-3684-BD1E143E4D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156D4933-314D-92EA-9506-9B9DF779207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D7633F9-CC97-132E-E610-70ED00CB3A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9891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Gifts Exercised in Love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13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05C455-50C8-5233-8F6F-57EB36A1B4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D. "Love is patient and kind" - this is a </a:t>
            </a:r>
            <a:r>
              <a:rPr lang="en-US" sz="3200" u="sng" dirty="0"/>
              <a:t>couplet</a:t>
            </a:r>
            <a:r>
              <a:rPr lang="en-US" sz="3200" dirty="0"/>
              <a:t>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   1. Patience is a passive, internal </a:t>
            </a:r>
            <a:r>
              <a:rPr lang="en-US" sz="3200" u="sng" dirty="0"/>
              <a:t>attitude</a:t>
            </a:r>
            <a:r>
              <a:rPr lang="en-US" sz="3200" dirty="0"/>
              <a:t> that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743422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F41CE4-62C1-FB3B-DC27-5AD3FA3C6B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8099AF77-3E7D-E199-71D6-B985ACD1CBA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E1AC965-1FAD-7CFE-C28E-5194E28D14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INTRO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DBD71F-739C-F8ED-C048-B30B03EF3D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marL="457200" indent="-457200" algn="l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dirty="0"/>
              <a:t>In the epistle of 1 Corinthians, Paul is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addressing many </a:t>
            </a:r>
            <a:r>
              <a:rPr lang="en-US" sz="3200" u="sng" dirty="0"/>
              <a:t>problems</a:t>
            </a:r>
            <a:r>
              <a:rPr lang="en-US" sz="3200" dirty="0"/>
              <a:t> in the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Corinthian church. </a:t>
            </a:r>
          </a:p>
        </p:txBody>
      </p:sp>
    </p:spTree>
    <p:extLst>
      <p:ext uri="{BB962C8B-B14F-4D97-AF65-F5344CB8AC3E}">
        <p14:creationId xmlns:p14="http://schemas.microsoft.com/office/powerpoint/2010/main" val="2555087471"/>
      </p:ext>
    </p:extLst>
  </p:cSld>
  <p:clrMapOvr>
    <a:masterClrMapping/>
  </p:clrMapOvr>
  <p:transition spd="slow">
    <p:wipe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62BC54-1A59-6541-2C9A-40256A7DAB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E4712A9D-39BB-EFBD-B458-32393AF27B3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7B20142-01E5-868D-CE83-A1A7417A92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9891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Gifts Exercised in Love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13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59336E-9FCD-C669-EB9F-4743E701AB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D. "Love is patient and kind" - this is a </a:t>
            </a:r>
            <a:r>
              <a:rPr lang="en-US" sz="3200" u="sng" dirty="0"/>
              <a:t>couplet</a:t>
            </a:r>
            <a:r>
              <a:rPr lang="en-US" sz="3200" dirty="0"/>
              <a:t>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   1. Patience is a passive, internal </a:t>
            </a:r>
            <a:r>
              <a:rPr lang="en-US" sz="3200" u="sng" dirty="0"/>
              <a:t>attitude</a:t>
            </a:r>
            <a:r>
              <a:rPr lang="en-US" sz="3200" dirty="0"/>
              <a:t> that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produces kindness - an active, outward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</a:t>
            </a:r>
            <a:r>
              <a:rPr lang="en-US" sz="3200" u="sng" dirty="0"/>
              <a:t>deed</a:t>
            </a:r>
            <a:r>
              <a:rPr lang="en-US" sz="3200" dirty="0"/>
              <a:t>.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30734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56D961-0A09-C18A-0271-96A9EAD4F1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F2016744-4948-6AB7-05CC-AC3A0DA7F15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5A56BD1-2AB1-E5B4-08E4-9EAB611713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9891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Gifts Exercised in Love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13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E93D98-3A3D-52AF-D854-FE51BCE8D9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D. "Love is patient and kind" - this is a </a:t>
            </a:r>
            <a:r>
              <a:rPr lang="en-US" sz="3200" u="sng" dirty="0"/>
              <a:t>couplet</a:t>
            </a:r>
            <a:r>
              <a:rPr lang="en-US" sz="3200" dirty="0"/>
              <a:t>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   1. Patience is a passive, internal </a:t>
            </a:r>
            <a:r>
              <a:rPr lang="en-US" sz="3200" u="sng" dirty="0"/>
              <a:t>attitude</a:t>
            </a:r>
            <a:r>
              <a:rPr lang="en-US" sz="3200" dirty="0"/>
              <a:t> that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produces kindness - an active, outward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</a:t>
            </a:r>
            <a:r>
              <a:rPr lang="en-US" sz="3200" u="sng" dirty="0"/>
              <a:t>deed</a:t>
            </a:r>
            <a:r>
              <a:rPr lang="en-US" sz="3200" dirty="0"/>
              <a:t>.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   2. Both are listed as </a:t>
            </a:r>
            <a:r>
              <a:rPr lang="en-US" sz="3200" u="sng" dirty="0"/>
              <a:t>fruit</a:t>
            </a:r>
            <a:r>
              <a:rPr lang="en-US" sz="3200" dirty="0"/>
              <a:t> of the Spirit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- Gal 5:22. (See Col 3:12)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60207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099F1C-9FF9-C437-546E-21B2B79A50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23993767-8B5F-B973-2840-4FA83BAEAD0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9DA4B4B-5B89-C7F8-35CE-9715DA32EF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9891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Gifts Exercised in Love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13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D6F35F-CDDD-B827-F63D-316309745D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E. "Love does not envy"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75986734"/>
      </p:ext>
    </p:extLst>
  </p:cSld>
  <p:clrMapOvr>
    <a:masterClrMapping/>
  </p:clrMapOvr>
  <p:transition spd="slow">
    <p:randomBar dir="vert"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BFC1BA-0529-4AF6-0E59-613DF2390F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12517B3A-F076-0280-E7CC-C11C05A2E08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B86B3A2-5057-8452-365F-15E29B07CE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9891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Gifts Exercised in Love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13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B267CA-7C8F-C009-3E03-05D0830201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E. "Love does not envy"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1. Envy is the source of the Corinthian’s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</a:t>
            </a:r>
            <a:r>
              <a:rPr lang="en-US" sz="3200" i="1" dirty="0"/>
              <a:t>divisions</a:t>
            </a:r>
            <a:r>
              <a:rPr lang="en-US" sz="3200" dirty="0"/>
              <a:t> (3:3-4), </a:t>
            </a:r>
            <a:r>
              <a:rPr lang="en-US" sz="3200" i="1" dirty="0"/>
              <a:t>lawsuits</a:t>
            </a:r>
            <a:r>
              <a:rPr lang="en-US" sz="3200" dirty="0"/>
              <a:t> (6:1-8)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and mistreatment of the </a:t>
            </a:r>
            <a:r>
              <a:rPr lang="en-US" sz="3200" i="1" dirty="0"/>
              <a:t>Lords Supper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(11:17-22).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 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985823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D60CF6-69FC-A9B9-C8FE-6990949CF5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F86005E9-BE63-06E7-9FE4-2DAA4EBE408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DDED32A-8155-EC72-0E4D-C0905A9B80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9891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Gifts Exercised in Love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13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9A6F2C-3D26-48C8-4497-C8C099D70F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E. "Love does not envy"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1. Envy is the source of the Corinthian’s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</a:t>
            </a:r>
            <a:r>
              <a:rPr lang="en-US" sz="3200" i="1" dirty="0"/>
              <a:t>divisions</a:t>
            </a:r>
            <a:r>
              <a:rPr lang="en-US" sz="3200" dirty="0"/>
              <a:t> (3:3-4), </a:t>
            </a:r>
            <a:r>
              <a:rPr lang="en-US" sz="3200" i="1" dirty="0"/>
              <a:t>lawsuits</a:t>
            </a:r>
            <a:r>
              <a:rPr lang="en-US" sz="3200" dirty="0"/>
              <a:t> (6:1-8)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and mistreatment of the </a:t>
            </a:r>
            <a:r>
              <a:rPr lang="en-US" sz="3200" i="1" dirty="0"/>
              <a:t>Lords Supper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(11:17-22).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 	2. Love fosters </a:t>
            </a:r>
            <a:r>
              <a:rPr lang="en-US" sz="3200" u="sng" dirty="0"/>
              <a:t>unity</a:t>
            </a:r>
            <a:r>
              <a:rPr lang="en-US" sz="3200" dirty="0"/>
              <a:t> &amp; cooperation rather 	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than division (Rom 12:4-6).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59753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8A2CEA-DCC5-4795-A531-1065811DA8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73CCC064-2A05-D03E-AB10-22DB9940F37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A7A640D-4EEC-AE90-54E9-BE26222130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9891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Gifts Exercised in Love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13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614D1B-464E-D88A-BC3B-E07C9DE002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F. "Love does not . . .  boast" -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3060847"/>
      </p:ext>
    </p:extLst>
  </p:cSld>
  <p:clrMapOvr>
    <a:masterClrMapping/>
  </p:clrMapOvr>
  <p:transition spd="slow">
    <p:wipe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9152E0-6624-7ED3-44D5-19ECBEF7A5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DED23BF2-F38B-1BB9-77DE-B79985CEC74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8FE3CD6-1C35-35D5-CD43-64CFB641BC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9891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Gifts Exercised in Love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13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3711BC-7907-5843-D1E2-D5D0DC3870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F. "Love does not . . .  boast" - it is not </a:t>
            </a:r>
            <a:r>
              <a:rPr lang="en-US" sz="3200" u="sng" dirty="0"/>
              <a:t>arrogant</a:t>
            </a:r>
            <a:r>
              <a:rPr lang="en-US" sz="3200" dirty="0"/>
              <a:t> 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89216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AE44AE-0488-34C8-1201-AC95480D6E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199681CF-FE33-B88F-0E5F-D081F71B7D0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964A68A-C997-8306-290A-86CD467894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9891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Gifts Exercised in Love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13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41A2BB-A0A2-4BBB-5119-0165C724C1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F. "Love does not . . .  boast" - it is not </a:t>
            </a:r>
            <a:r>
              <a:rPr lang="en-US" sz="3200" u="sng" dirty="0"/>
              <a:t>arrogant</a:t>
            </a:r>
            <a:r>
              <a:rPr lang="en-US" sz="3200" dirty="0"/>
              <a:t> 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1. Pride does not edify others, but </a:t>
            </a:r>
            <a:r>
              <a:rPr lang="en-US" sz="3200" u="sng" dirty="0"/>
              <a:t>belittles</a:t>
            </a:r>
            <a:r>
              <a:rPr lang="en-US" sz="3200" dirty="0"/>
              <a:t>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them.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7428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B2EAD2-1E10-454F-9AF6-42F8D9ED3B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FA8A5270-C2DB-D6FB-912B-443ADD58BD9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C9BA31D-6931-F00A-2F3F-A9B83765A5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9891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Gifts Exercised in Love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13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BC23CF-8F91-658A-4D23-CA726E3640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F. "Love does not . . .  boast" - it is not </a:t>
            </a:r>
            <a:r>
              <a:rPr lang="en-US" sz="3200" u="sng" dirty="0"/>
              <a:t>arrogant</a:t>
            </a:r>
            <a:r>
              <a:rPr lang="en-US" sz="3200" dirty="0"/>
              <a:t> 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2. “Weakness, honor, shame" is a 					major </a:t>
            </a:r>
            <a:r>
              <a:rPr lang="en-US" sz="3200" u="sng" dirty="0"/>
              <a:t>theme</a:t>
            </a:r>
            <a:r>
              <a:rPr lang="en-US" sz="3200" dirty="0"/>
              <a:t> in 1 Cor.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			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011499155"/>
      </p:ext>
    </p:extLst>
  </p:cSld>
  <p:clrMapOvr>
    <a:masterClrMapping/>
  </p:clrMapOvr>
  <p:transition spd="slow">
    <p:wipe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46B6B1-93A4-EBAA-427F-FA5731CE42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4A966E8C-099E-4DAD-265E-8B190E0238F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356F42F-DAB2-9C58-55FC-F1AEA8AFAA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9891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Gifts Exercised in Love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13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AD9037-2ACE-FFE4-6C54-CA7FAF928A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F. "Love does not . . .  boast" - it is not </a:t>
            </a:r>
            <a:r>
              <a:rPr lang="en-US" sz="3200" u="sng" dirty="0"/>
              <a:t>arrogant</a:t>
            </a:r>
            <a:r>
              <a:rPr lang="en-US" sz="3200" dirty="0"/>
              <a:t> 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2. “Weakness, honor, shame" is a 					major </a:t>
            </a:r>
            <a:r>
              <a:rPr lang="en-US" sz="3200" u="sng" dirty="0"/>
              <a:t>theme</a:t>
            </a:r>
            <a:r>
              <a:rPr lang="en-US" sz="3200" dirty="0"/>
              <a:t> in 1 Cor.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a. 1:25-31 - God has chosen the foolish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b. 4:9-14   - We are fools &amp; weak for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			 Christ’s sake.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c. 9:19-23 - To the weak I became weak 					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50731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C1E6F3-D366-B135-C5A2-6A2CC1A286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C664EB3D-9465-3C3F-EE96-FDA4F58A155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DA75054-8A11-D70E-6701-C282BB0339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INTRO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4CCCB4-E33B-40D8-0331-88DF67A26D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marL="457200" indent="-457200" algn="l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dirty="0"/>
              <a:t>In the epistle of 1 Corinthians, Paul is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addressing many </a:t>
            </a:r>
            <a:r>
              <a:rPr lang="en-US" sz="3200" u="sng" dirty="0"/>
              <a:t>problems</a:t>
            </a:r>
            <a:r>
              <a:rPr lang="en-US" sz="3200" dirty="0"/>
              <a:t> in the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Corinthian church. </a:t>
            </a:r>
          </a:p>
          <a:p>
            <a:pPr algn="l">
              <a:buClr>
                <a:srgbClr val="00B0F0"/>
              </a:buClr>
            </a:pPr>
            <a:endParaRPr lang="en-US" sz="800" dirty="0"/>
          </a:p>
          <a:p>
            <a:pPr marL="457200" indent="-457200" algn="l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dirty="0"/>
              <a:t>1 Cor 12-14, Paul teaches that many of their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problems are rooted in their improper view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and use of </a:t>
            </a:r>
            <a:r>
              <a:rPr lang="en-US" sz="3200" u="sng" dirty="0"/>
              <a:t>spiritual gifts</a:t>
            </a:r>
            <a:r>
              <a:rPr lang="en-US" sz="3200" dirty="0"/>
              <a:t>. 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63770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11CADA-B7CB-C778-9E8E-A3DF937343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0D4DA9AB-CBEE-D381-BA9A-9B3A68F460B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972DAD7-7B6D-BD19-6B81-6E657946B8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9891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Gifts Exercised in Love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13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6B888F-6468-F2FD-0B2C-08E8C45AA6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F. "Love does not . . .  boast" - it is not </a:t>
            </a:r>
            <a:r>
              <a:rPr lang="en-US" sz="3200" u="sng" dirty="0"/>
              <a:t>arrogant</a:t>
            </a:r>
            <a:r>
              <a:rPr lang="en-US" sz="3200" dirty="0"/>
              <a:t> 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3. We cannot take </a:t>
            </a:r>
            <a:r>
              <a:rPr lang="en-US" sz="3200" u="sng" dirty="0"/>
              <a:t>credit</a:t>
            </a:r>
            <a:r>
              <a:rPr lang="en-US" sz="3200" dirty="0"/>
              <a:t> our gift or think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our gift is </a:t>
            </a:r>
            <a:r>
              <a:rPr lang="en-US" sz="3200" u="sng" dirty="0"/>
              <a:t>superior</a:t>
            </a:r>
            <a:r>
              <a:rPr lang="en-US" sz="3200" dirty="0"/>
              <a:t> to another's gift. </a:t>
            </a:r>
          </a:p>
          <a:p>
            <a:pPr algn="l">
              <a:buClr>
                <a:srgbClr val="00B0F0"/>
              </a:buClr>
            </a:pPr>
            <a:endParaRPr lang="en-US" sz="8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 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99539323"/>
      </p:ext>
    </p:extLst>
  </p:cSld>
  <p:clrMapOvr>
    <a:masterClrMapping/>
  </p:clrMapOvr>
  <p:transition spd="slow">
    <p:wipe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E34DDF-1CA8-0706-A301-BF39D20FB6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C8290967-235C-B60D-3EBC-544E1E30CC0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DA755D3-8912-40E5-B623-6818EC2A55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9891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Gifts Exercised in Love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13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A79DA6-8404-DFEC-CF25-BBCBAB0F5E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F. "Love does not . . .  boast" - it is not </a:t>
            </a:r>
            <a:r>
              <a:rPr lang="en-US" sz="3200" u="sng" dirty="0"/>
              <a:t>arrogant</a:t>
            </a:r>
            <a:r>
              <a:rPr lang="en-US" sz="3200" dirty="0"/>
              <a:t> 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3. We cannot take </a:t>
            </a:r>
            <a:r>
              <a:rPr lang="en-US" sz="3200" u="sng" dirty="0"/>
              <a:t>credit</a:t>
            </a:r>
            <a:r>
              <a:rPr lang="en-US" sz="3200" dirty="0"/>
              <a:t> our gift or think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our gift is </a:t>
            </a:r>
            <a:r>
              <a:rPr lang="en-US" sz="3200" u="sng" dirty="0"/>
              <a:t>superior</a:t>
            </a:r>
            <a:r>
              <a:rPr lang="en-US" sz="3200" dirty="0"/>
              <a:t> to another's gift. </a:t>
            </a:r>
          </a:p>
          <a:p>
            <a:pPr algn="l">
              <a:buClr>
                <a:srgbClr val="00B0F0"/>
              </a:buClr>
            </a:pPr>
            <a:endParaRPr lang="en-US" sz="8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 	4. Rom 12:3 					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57501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06865F-8008-EAED-3BAB-351F6E497B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1E5C19BB-F1D8-4EC0-EBCB-637B36B2C39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C248585-C753-0771-80A0-C697F1BC28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9891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Gifts Exercised in Love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13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44254B-0C5F-F712-9534-B0E1FD278E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G. Love is not rude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66474157"/>
      </p:ext>
    </p:extLst>
  </p:cSld>
  <p:clrMapOvr>
    <a:masterClrMapping/>
  </p:clrMapOvr>
  <p:transition spd="slow">
    <p:wipe/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774DE8-413A-F7D3-FB17-B6242E7F04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88EC4159-8B14-B419-DBEF-DFBA2EEA735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F0CE4B0-8BAF-86BA-227A-DFA48EC0B4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9891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Gifts Exercised in Love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13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2EB8DD-DC29-3E5A-6B1E-570BA3E721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G. Love is not rude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- does not participate in </a:t>
            </a:r>
            <a:r>
              <a:rPr lang="en-US" sz="3200" u="sng" dirty="0"/>
              <a:t>shameful</a:t>
            </a:r>
            <a:r>
              <a:rPr lang="en-US" sz="3200" dirty="0"/>
              <a:t> behavior.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43208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5A2930-F0F4-589C-66EA-83EA805C80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15828967-8B02-6DC9-30D7-9C69556B13B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4968138-14B5-5BD3-751F-280BFB224F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9891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Gifts Exercised in Love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13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D10525-727A-2877-B50C-95DCA49784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G. Love is not rude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- does not participate in </a:t>
            </a:r>
            <a:r>
              <a:rPr lang="en-US" sz="3200" u="sng" dirty="0"/>
              <a:t>shameful</a:t>
            </a:r>
            <a:r>
              <a:rPr lang="en-US" sz="3200" dirty="0"/>
              <a:t> behavior.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- The backdrop is </a:t>
            </a:r>
            <a:r>
              <a:rPr lang="en-US" sz="3200" i="1" dirty="0"/>
              <a:t>all</a:t>
            </a:r>
            <a:r>
              <a:rPr lang="en-US" sz="3200" dirty="0"/>
              <a:t> the rude behavior of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the Corinthians Paul is addressing.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			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51370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A3CB4F-7165-650B-5A92-50FAF6EDA3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6496DA02-13BF-09C3-7387-50FB80551E6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B2AF96A-43F0-B73E-CC41-48DDB64616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9891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Gifts Exercised in Love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13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D6A23E-3752-7F1D-4204-1DE474C200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H. "does not insist on its own way"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010591950"/>
      </p:ext>
    </p:extLst>
  </p:cSld>
  <p:clrMapOvr>
    <a:masterClrMapping/>
  </p:clrMapOvr>
  <p:transition spd="slow">
    <p:wipe/>
  </p:transition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95E797-BCFC-01F6-0F5F-AD9DFD335A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52683F79-B5C7-A55E-0B49-EAE537AA794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8986843-9170-516F-C27E-F6AF22C4A1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9891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Gifts Exercised in Love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13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A09E84-1542-E672-3D90-AB9A51370C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H. "does not insist on its own way"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= is not </a:t>
            </a:r>
            <a:r>
              <a:rPr lang="en-US" sz="3200" u="sng" dirty="0"/>
              <a:t>selfish</a:t>
            </a:r>
            <a:r>
              <a:rPr lang="en-US" sz="3200" dirty="0"/>
              <a:t>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91015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C637E0-F623-E870-F132-3448F9AC27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80E9C157-F6B2-9D8D-567F-2C7AD0B99FE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11DECE5-331B-E627-D6B4-3884737858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9891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Gifts Exercised in Love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13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A4CEB9-748E-3353-7283-CAFD28B462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H. "does not insist on its own way"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= is not </a:t>
            </a:r>
            <a:r>
              <a:rPr lang="en-US" sz="3200" u="sng" dirty="0"/>
              <a:t>selfish</a:t>
            </a:r>
            <a:r>
              <a:rPr lang="en-US" sz="3200" dirty="0"/>
              <a:t>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1. Exemplified in the instruction about eating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food offered to </a:t>
            </a:r>
            <a:r>
              <a:rPr lang="en-US" sz="3200" u="sng" dirty="0"/>
              <a:t>idols</a:t>
            </a:r>
            <a:r>
              <a:rPr lang="en-US" sz="3200" dirty="0"/>
              <a:t>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- </a:t>
            </a:r>
            <a:r>
              <a:rPr lang="en-US" sz="3200" i="1" dirty="0"/>
              <a:t>1 Cor 10:23-24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			</a:t>
            </a:r>
          </a:p>
          <a:p>
            <a:pPr algn="l">
              <a:buClr>
                <a:srgbClr val="00B0F0"/>
              </a:buClr>
            </a:pPr>
            <a:r>
              <a:rPr lang="en-US" sz="3200" u="sng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06800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EAFD99-E697-6B8D-BBE3-BB690EE9FB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3BCC03AB-9C85-F2F8-C7AD-F5AEC57E2C9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F6FFC16-700B-FEF0-1D09-7E9D34AD4C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9891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Gifts Exercised in Love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13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2719D8-01DB-B511-8940-B781C5D798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H. "does not insist on its own way"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= is not </a:t>
            </a:r>
            <a:r>
              <a:rPr lang="en-US" sz="3200" u="sng" dirty="0"/>
              <a:t>selfish</a:t>
            </a:r>
            <a:r>
              <a:rPr lang="en-US" sz="3200" dirty="0"/>
              <a:t>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1. Exemplified in the instruction about eating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food offered to </a:t>
            </a:r>
            <a:r>
              <a:rPr lang="en-US" sz="3200" u="sng" dirty="0"/>
              <a:t>idols</a:t>
            </a:r>
            <a:r>
              <a:rPr lang="en-US" sz="3200" dirty="0"/>
              <a:t>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- </a:t>
            </a:r>
            <a:r>
              <a:rPr lang="en-US" sz="3200" i="1" dirty="0"/>
              <a:t>1 Cor 10:23-24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2. In deference, we work in </a:t>
            </a:r>
            <a:r>
              <a:rPr lang="en-US" sz="3200" u="sng" dirty="0"/>
              <a:t>harmony</a:t>
            </a:r>
            <a:r>
              <a:rPr lang="en-US" sz="3200" dirty="0"/>
              <a:t>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with others. 					</a:t>
            </a:r>
          </a:p>
          <a:p>
            <a:pPr algn="l">
              <a:buClr>
                <a:srgbClr val="00B0F0"/>
              </a:buClr>
            </a:pPr>
            <a:r>
              <a:rPr lang="en-US" sz="3200" u="sng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18913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A1BE21-4F5D-9DD6-EB99-378625DE14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B0DDD10A-E10E-CF32-7830-55471469819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2B310EF-A087-EB23-9D80-7002D5F6E2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9891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Gifts Exercised in Love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13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C5DA7D-4A92-0B24-A60F-5A8D0F167C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I. Love is not irritable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				</a:t>
            </a:r>
          </a:p>
          <a:p>
            <a:pPr algn="l">
              <a:buClr>
                <a:srgbClr val="00B0F0"/>
              </a:buClr>
            </a:pPr>
            <a:r>
              <a:rPr lang="en-US" sz="3200" u="sng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462811803"/>
      </p:ext>
    </p:extLst>
  </p:cSld>
  <p:clrMapOvr>
    <a:masterClrMapping/>
  </p:clrMapOvr>
  <p:transition spd="slow">
    <p:randomBar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0C6D35-9754-D9F9-53EC-CDE0924D82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2840EA36-4227-E257-D26F-938108B659B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42E83C3-1A29-BDF7-6EC0-00645B3A60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INTRO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086404-E653-BDAD-8E6E-CDD3FA8CA2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marL="457200" indent="-457200" algn="l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dirty="0"/>
              <a:t>Overview: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32463094"/>
      </p:ext>
    </p:extLst>
  </p:cSld>
  <p:clrMapOvr>
    <a:masterClrMapping/>
  </p:clrMapOvr>
  <p:transition spd="slow">
    <p:randomBar dir="vert"/>
  </p:transition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02043B-2E2E-17E0-3192-80C3DD2AD8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57245EF0-A1AB-2829-3EFF-868B40349C6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A13747E-9820-2FA2-DB72-807529142A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9891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Gifts Exercised in Love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13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678A40-8474-16A4-41EF-B627530A65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I. Love is not irritable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= is not soon </a:t>
            </a:r>
            <a:r>
              <a:rPr lang="en-US" sz="3200" u="sng" dirty="0"/>
              <a:t>angry</a:t>
            </a:r>
            <a:r>
              <a:rPr lang="en-US" sz="3200" dirty="0"/>
              <a:t>.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(KJV "is not easily provoked")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</a:t>
            </a:r>
            <a:endParaRPr lang="en-US" sz="3200" u="sng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2317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43BE73-32F4-0EC0-BCCD-8D04AC595A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BAC87442-79EB-E184-58FB-1935713C1B5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7357C91-D6E2-826C-CCC0-40F6D506FB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9891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Gifts Exercised in Love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13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5FF312-184B-86DE-383E-4C65859B60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I. Love is not irritable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= is not soon </a:t>
            </a:r>
            <a:r>
              <a:rPr lang="en-US" sz="3200" u="sng" dirty="0"/>
              <a:t>angry</a:t>
            </a:r>
            <a:r>
              <a:rPr lang="en-US" sz="3200" dirty="0"/>
              <a:t>.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(KJV "is not easily provoked")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- Ex/ does not become irate in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</a:t>
            </a:r>
            <a:r>
              <a:rPr lang="en-US" sz="3200" i="1" dirty="0"/>
              <a:t>self-justification</a:t>
            </a:r>
            <a:r>
              <a:rPr lang="en-US" sz="3200" dirty="0"/>
              <a:t>, or </a:t>
            </a:r>
            <a:r>
              <a:rPr lang="en-US" sz="3200" i="1" dirty="0"/>
              <a:t>divisive</a:t>
            </a:r>
            <a:r>
              <a:rPr lang="en-US" sz="3200" dirty="0"/>
              <a:t> in the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community, or even mad at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</a:t>
            </a:r>
            <a:r>
              <a:rPr lang="en-US" sz="3200" i="1" dirty="0"/>
              <a:t>God</a:t>
            </a:r>
            <a:r>
              <a:rPr lang="en-US" sz="3200" dirty="0"/>
              <a:t> (1Cor 10).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			</a:t>
            </a:r>
          </a:p>
          <a:p>
            <a:pPr algn="l">
              <a:buClr>
                <a:srgbClr val="00B0F0"/>
              </a:buClr>
            </a:pPr>
            <a:r>
              <a:rPr lang="en-US" sz="3200" u="sng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091575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462FD3-BEF6-3A60-A99B-8D7D42D793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29705D86-2857-01C3-6F9D-D087FC8C359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734A28D-D8CD-457E-442A-2C629985A4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9891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Gifts Exercised in Love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13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D15DBF-B933-DE4D-4CD6-4AF8BA584D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J. Love is not resentful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			</a:t>
            </a:r>
          </a:p>
          <a:p>
            <a:pPr algn="l">
              <a:buClr>
                <a:srgbClr val="00B0F0"/>
              </a:buClr>
            </a:pPr>
            <a:r>
              <a:rPr lang="en-US" sz="3200" u="sng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33336002"/>
      </p:ext>
    </p:extLst>
  </p:cSld>
  <p:clrMapOvr>
    <a:masterClrMapping/>
  </p:clrMapOvr>
  <p:transition spd="slow">
    <p:randomBar dir="vert"/>
  </p:transition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4A88B7-5A5D-3C0B-2E3F-852AE7541A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1033B196-3BFE-400A-A8A3-37594924035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C91CD02-6CA5-EFB0-A089-846F69894D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9891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Gifts Exercised in Love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13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081E38-44F4-7A15-51C0-1854AA04BC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J. Love is not resentful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= does not keep a </a:t>
            </a:r>
            <a:r>
              <a:rPr lang="en-US" sz="3200" u="sng" dirty="0"/>
              <a:t>record</a:t>
            </a:r>
            <a:r>
              <a:rPr lang="en-US" sz="3200" dirty="0"/>
              <a:t> of wrongs.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94447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A67120-AF3A-07EB-B73E-7D7A1A70E0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2BB571EC-087E-CA2A-B1FA-12AFE1BEA66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CD51E75-75A4-B054-4198-90509D1573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9891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Gifts Exercised in Love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13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FACFC9-BEF3-5351-672C-7EE20A5C58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J. Love is not resentful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= does not keep a </a:t>
            </a:r>
            <a:r>
              <a:rPr lang="en-US" sz="3200" u="sng" dirty="0"/>
              <a:t>record</a:t>
            </a:r>
            <a:r>
              <a:rPr lang="en-US" sz="3200" dirty="0"/>
              <a:t> of wrongs.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1. Like Christ's love to us, we are "patient &amp;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kind" (v3) and willing to </a:t>
            </a:r>
            <a:r>
              <a:rPr lang="en-US" sz="3200" u="sng" dirty="0"/>
              <a:t>forgive</a:t>
            </a:r>
            <a:r>
              <a:rPr lang="en-US" sz="3200" dirty="0"/>
              <a:t>.		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59278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36F775-568A-F9CB-1453-8F02F6733E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A222E7DB-12DE-EC1E-60C9-61057D4F3BA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336926A-8923-7764-C6B6-99C2C67530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9891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Gifts Exercised in Love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13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226275-681D-9D5C-C4A0-D32FAC14FC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J. Love is not resentful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= does not keep a </a:t>
            </a:r>
            <a:r>
              <a:rPr lang="en-US" sz="3200" u="sng" dirty="0"/>
              <a:t>record</a:t>
            </a:r>
            <a:r>
              <a:rPr lang="en-US" sz="3200" dirty="0"/>
              <a:t> of wrongs.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1. Like Christ's love to us, we are "patient &amp;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kind" (v3) and willing to </a:t>
            </a:r>
            <a:r>
              <a:rPr lang="en-US" sz="3200" u="sng" dirty="0"/>
              <a:t>forgive</a:t>
            </a:r>
            <a:r>
              <a:rPr lang="en-US" sz="3200" dirty="0"/>
              <a:t>.		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2. A reminder that vengeance belongs to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</a:t>
            </a:r>
            <a:r>
              <a:rPr lang="en-US" sz="3200" u="sng" dirty="0"/>
              <a:t>God</a:t>
            </a:r>
            <a:r>
              <a:rPr lang="en-US" sz="3200" dirty="0"/>
              <a:t> alone - Deut 32:35; Rom 12:19;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			  Heb 10:30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					</a:t>
            </a:r>
          </a:p>
          <a:p>
            <a:pPr algn="l">
              <a:buClr>
                <a:srgbClr val="00B0F0"/>
              </a:buClr>
            </a:pPr>
            <a:r>
              <a:rPr lang="en-US" sz="3200" u="sng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17732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72AFD3-9C0A-41D3-E475-B5DCE272E8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B9BE28F4-0AE1-1E5E-F00F-8DE821EE503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871D2E5-1989-A305-381E-2CA005C361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9891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Gifts Exercised in Love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13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50443F-FAD5-8CFC-E2F6-A647E0F3B6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* Recap: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Rude, selfish, angry, resentful could all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play a part in desiring to </a:t>
            </a:r>
            <a:r>
              <a:rPr lang="en-US" sz="3200" u="sng" dirty="0"/>
              <a:t>withdraw</a:t>
            </a:r>
            <a:r>
              <a:rPr lang="en-US" sz="3200" dirty="0"/>
              <a:t> from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the body b/c one resents his gift and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envies another's gift - 12:15-16.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					</a:t>
            </a:r>
          </a:p>
          <a:p>
            <a:pPr algn="l">
              <a:buClr>
                <a:srgbClr val="00B0F0"/>
              </a:buClr>
            </a:pPr>
            <a:r>
              <a:rPr lang="en-US" sz="3200" u="sng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16715230"/>
      </p:ext>
    </p:extLst>
  </p:cSld>
  <p:clrMapOvr>
    <a:masterClrMapping/>
  </p:clrMapOvr>
  <p:transition spd="slow">
    <p:randomBar dir="vert"/>
  </p:transition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54E643-BFA3-1C4C-EBD6-98D20A0055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7A2E24E9-3BF1-C712-D9D4-05CD63CAE36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4AFD82D-390C-F936-0C89-0552C7C809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9891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Gifts Exercised in Love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13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015C2B-71BC-7EC7-51E8-FD0377AC78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K. "does not rejoice in wrongdoing, but rejoices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in truth"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					</a:t>
            </a:r>
          </a:p>
          <a:p>
            <a:pPr algn="l">
              <a:buClr>
                <a:srgbClr val="00B0F0"/>
              </a:buClr>
            </a:pPr>
            <a:r>
              <a:rPr lang="en-US" sz="3200" u="sng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65995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E68A64-A846-1C07-ED39-896101F33F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47E9C10F-DE52-1AB8-BA9B-6262A1DB897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165B412-E04B-CFAB-9171-69A8B346BB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9891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Gifts Exercised in Love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13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1DFEBB-9E9D-5A53-A4CC-8B1B183CBD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K. "does not rejoice in wrongdoing, but rejoices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in truth"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= to embrace God’s way of </a:t>
            </a:r>
            <a:r>
              <a:rPr lang="en-US" sz="3200" u="sng" dirty="0"/>
              <a:t>righteous</a:t>
            </a:r>
            <a:r>
              <a:rPr lang="en-US" sz="3200" dirty="0"/>
              <a:t>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living—a pointed contrast to the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Corinthians’ conduct. 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					</a:t>
            </a:r>
          </a:p>
          <a:p>
            <a:pPr algn="l">
              <a:buClr>
                <a:srgbClr val="00B0F0"/>
              </a:buClr>
            </a:pPr>
            <a:r>
              <a:rPr lang="en-US" sz="3200" u="sng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3527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103781-3A2F-9255-618B-237CD74868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9ADEA476-8465-4576-96BB-1015014D9A4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052162D-6002-15E7-0744-E8DF6B1B09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9891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Gifts Exercised in Love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13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AD67C0-D760-AB7B-C6D2-52064BFD8B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L. Love bears, believes, endures, hopes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all things – </a:t>
            </a:r>
            <a:r>
              <a:rPr lang="en-US" sz="3200" i="1" u="sng" dirty="0"/>
              <a:t>13:7</a:t>
            </a:r>
            <a:r>
              <a:rPr lang="en-US" sz="3200" dirty="0"/>
              <a:t>.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					</a:t>
            </a:r>
          </a:p>
          <a:p>
            <a:pPr algn="l">
              <a:buClr>
                <a:srgbClr val="00B0F0"/>
              </a:buClr>
            </a:pPr>
            <a:r>
              <a:rPr lang="en-US" sz="3200" u="sng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997743011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F0EA44-C745-141D-DAE0-69CCF5539A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872FA4A7-0D02-A220-35FE-69ABEEE5953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285F299-25F0-4FB6-883A-63FDBED806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INTRO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C8993A-36F1-A8CA-11C0-95EAF24A96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marL="457200" indent="-457200" algn="l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dirty="0"/>
              <a:t>Overview: 1 Cor 12-14 are all </a:t>
            </a:r>
            <a:r>
              <a:rPr lang="en-US" sz="3200" u="sng" dirty="0"/>
              <a:t>one</a:t>
            </a:r>
            <a:r>
              <a:rPr lang="en-US" sz="3200" dirty="0"/>
              <a:t> argument.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5515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7ED9BB-F9AA-33EF-EDCF-D9BB0EBEBE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FB632682-DD89-5DDC-B5DC-F29E5A360CD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7604D44-8D79-EB3A-4172-E5449C3D4C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9891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Gifts Exercised in Love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13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79770E-F13F-CDA9-1A2F-F7AD278494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L. Love bears, believes, endures, hopes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all things – 13:7.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   1. These qualities show </a:t>
            </a:r>
            <a:r>
              <a:rPr lang="en-US" sz="3200" u="sng" dirty="0"/>
              <a:t>optimism</a:t>
            </a:r>
            <a:r>
              <a:rPr lang="en-US" sz="3200" dirty="0"/>
              <a:t> about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       God's plan for the </a:t>
            </a:r>
            <a:r>
              <a:rPr lang="en-US" sz="3200" i="1" dirty="0"/>
              <a:t>present</a:t>
            </a:r>
            <a:r>
              <a:rPr lang="en-US" sz="3200" dirty="0"/>
              <a:t>  </a:t>
            </a:r>
            <a:r>
              <a:rPr lang="en-US" sz="2800" dirty="0"/>
              <a:t>("bears, endures")</a:t>
            </a:r>
            <a:r>
              <a:rPr lang="en-US" sz="3200" dirty="0"/>
              <a:t>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 and the </a:t>
            </a:r>
            <a:r>
              <a:rPr lang="en-US" sz="3200" i="1" dirty="0"/>
              <a:t>future</a:t>
            </a:r>
            <a:r>
              <a:rPr lang="en-US" sz="3200" dirty="0"/>
              <a:t> </a:t>
            </a:r>
            <a:r>
              <a:rPr lang="en-US" sz="2800" dirty="0"/>
              <a:t>("believes, hopes")</a:t>
            </a:r>
            <a:r>
              <a:rPr lang="en-US" sz="3200" dirty="0"/>
              <a:t>.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					</a:t>
            </a:r>
          </a:p>
          <a:p>
            <a:pPr algn="l">
              <a:buClr>
                <a:srgbClr val="00B0F0"/>
              </a:buClr>
            </a:pPr>
            <a:r>
              <a:rPr lang="en-US" sz="3200" u="sng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57392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184521-1DA5-5B6F-0260-422AD765EC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7F4443F5-CCCC-A28B-AD2A-35EE819F5C3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9C3CB74-E1ED-99E2-C1C6-1F79922011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9891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Gifts Exercised in Love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13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C1A0E0-8E40-918B-B05E-8AAAB9552E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L. Love bears, believes, endures, hopes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all things – 13:7.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   2. (</a:t>
            </a:r>
            <a:r>
              <a:rPr lang="en-US" sz="3200" dirty="0" err="1"/>
              <a:t>Thiselton</a:t>
            </a:r>
            <a:r>
              <a:rPr lang="en-US" sz="3200" dirty="0"/>
              <a:t>) translates,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 “[bears all =] Love never tires of support,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  [believes all =] never loses faith,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  [endures all =] never exhausts hope,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  [hopes all =] never gives up."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					(in Taylor, NAC, 313)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					</a:t>
            </a:r>
          </a:p>
          <a:p>
            <a:pPr algn="l">
              <a:buClr>
                <a:srgbClr val="00B0F0"/>
              </a:buClr>
            </a:pPr>
            <a:r>
              <a:rPr lang="en-US" sz="3200" u="sng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34026558"/>
      </p:ext>
    </p:extLst>
  </p:cSld>
  <p:clrMapOvr>
    <a:masterClrMapping/>
  </p:clrMapOvr>
  <p:transition spd="slow">
    <p:wipe/>
  </p:transition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71DC3B-451B-D890-1E7F-C1377B4BA6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578BE947-4B6A-DB5A-F394-19A79658AB6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FD97BEC-432B-8883-3368-63043AE4E5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9891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Gifts Exercised in Love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13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F333B0-C2E3-6B9B-EBA6-C3AD36CDDD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L. Love bears, believes, endures, hopes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all things – 13:7.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   3. Paul has modeled this love to the 	Corinthians by enduring all things for the 	sake of the </a:t>
            </a:r>
            <a:r>
              <a:rPr lang="en-US" sz="3200" u="sng" dirty="0"/>
              <a:t>gospel</a:t>
            </a:r>
            <a:r>
              <a:rPr lang="en-US" sz="3200" dirty="0"/>
              <a:t>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- 9:12 ". . .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					</a:t>
            </a:r>
          </a:p>
          <a:p>
            <a:pPr algn="l">
              <a:buClr>
                <a:srgbClr val="00B0F0"/>
              </a:buClr>
            </a:pPr>
            <a:r>
              <a:rPr lang="en-US" sz="3200" u="sng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73231306"/>
      </p:ext>
    </p:extLst>
  </p:cSld>
  <p:clrMapOvr>
    <a:masterClrMapping/>
  </p:clrMapOvr>
  <p:transition spd="slow">
    <p:wipe/>
  </p:transition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12D156-C909-977C-429B-DFF03917AF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D8B6614E-31F2-406E-A86D-B10DBF12F06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D383E0D-42B5-D0E6-2674-4A8F0045EC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9891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Gifts Exercised in Love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13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21EEFB-1FE2-DAE8-15D5-6C54DC9B79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L. Love bears, believes, endures, hopes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all things – 13:7.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   3. Paul has modeled this love to the 	Corinthians by enduring all things for the 	sake of the </a:t>
            </a:r>
            <a:r>
              <a:rPr lang="en-US" sz="3200" u="sng" dirty="0"/>
              <a:t>gospel</a:t>
            </a:r>
            <a:r>
              <a:rPr lang="en-US" sz="3200" dirty="0"/>
              <a:t>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- 9:12 ". . . we endure anything rather than 				put an obstacle in the way of the 				gospel of Christ."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					</a:t>
            </a:r>
          </a:p>
          <a:p>
            <a:pPr algn="l">
              <a:buClr>
                <a:srgbClr val="00B0F0"/>
              </a:buClr>
            </a:pPr>
            <a:r>
              <a:rPr lang="en-US" sz="3200" u="sng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36122589"/>
      </p:ext>
    </p:extLst>
  </p:cSld>
  <p:clrMapOvr>
    <a:masterClrMapping/>
  </p:clrMapOvr>
  <p:transition spd="slow">
    <p:wipe/>
  </p:transition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AC57CC-2347-6E23-8E0C-C24B4C75BF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8FB2A5D5-306B-5D92-E36B-17B81377D8B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1579894-C2F9-0C8C-7B39-857C142832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9891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Gifts Exercised in Love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13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5CB72B-F22E-EB02-5381-1F0BCB6244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M. Love will endure forever - </a:t>
            </a:r>
            <a:r>
              <a:rPr lang="en-US" sz="3200" i="1" u="sng" dirty="0"/>
              <a:t>13:8-13</a:t>
            </a:r>
            <a:r>
              <a:rPr lang="en-US" sz="3200" dirty="0"/>
              <a:t>.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32721408"/>
      </p:ext>
    </p:extLst>
  </p:cSld>
  <p:clrMapOvr>
    <a:masterClrMapping/>
  </p:clrMapOvr>
  <p:transition spd="slow">
    <p:wipe/>
  </p:transition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E1789B-BA36-59FC-1029-3DEED8DAA2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4BC1C5A8-7B91-E7A0-411C-45CE9DF4F2B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492D501-0ABF-7F68-2CE5-F3202B154C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9891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Gifts Exercised in Love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13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6C9ABC-4AEA-459C-025E-2075B6FB40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M. Love will endure forever - 13:8-13.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   1. 13:10 but when the perfect comes, the 				   partial will </a:t>
            </a:r>
            <a:r>
              <a:rPr lang="en-US" sz="3200" u="sng" dirty="0"/>
              <a:t>pass</a:t>
            </a:r>
            <a:r>
              <a:rPr lang="en-US" sz="3200" dirty="0"/>
              <a:t> </a:t>
            </a:r>
            <a:r>
              <a:rPr lang="en-US" sz="3200" u="sng" dirty="0"/>
              <a:t>away</a:t>
            </a:r>
            <a:r>
              <a:rPr lang="en-US" sz="3200" dirty="0"/>
              <a:t>. 					     		  (Cp. 1 Cor 2:6; 6:13; 15:24-26)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   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097026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508E5E-D8CE-CCC4-D515-ED30861EC9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F6C6A535-2724-DFE5-700E-864E9C2F0D1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9CD8E79-B60E-1126-6B8C-5AD28B8256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9891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Gifts Exercised in Love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13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A71497-C968-A90F-E40F-372EF6F167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M. Love will endure forever - 13:8-13.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   1. 13:10 but when the perfect comes, the 				   partial will </a:t>
            </a:r>
            <a:r>
              <a:rPr lang="en-US" sz="3200" u="sng" dirty="0"/>
              <a:t>pass</a:t>
            </a:r>
            <a:r>
              <a:rPr lang="en-US" sz="3200" dirty="0"/>
              <a:t> </a:t>
            </a:r>
            <a:r>
              <a:rPr lang="en-US" sz="3200" u="sng" dirty="0"/>
              <a:t>away</a:t>
            </a:r>
            <a:r>
              <a:rPr lang="en-US" sz="3200" dirty="0"/>
              <a:t>. 					     		  (Cp. 1 Cor 2:6; 6:13; 15:24-26)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   	a. In </a:t>
            </a:r>
            <a:r>
              <a:rPr lang="en-US" sz="3200" u="sng" dirty="0"/>
              <a:t>eternity</a:t>
            </a:r>
            <a:r>
              <a:rPr lang="en-US" sz="3200" dirty="0"/>
              <a:t>, we won't even need these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gifts to worship and serve Christ.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					</a:t>
            </a:r>
          </a:p>
          <a:p>
            <a:pPr algn="l">
              <a:buClr>
                <a:srgbClr val="00B0F0"/>
              </a:buClr>
            </a:pPr>
            <a:r>
              <a:rPr lang="en-US" sz="3200" u="sng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85627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E65B8D-531B-0818-DC4C-CE3248792C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0571EFA4-28FE-878C-391C-920003E0AC3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B9AAE1A-A014-8E84-D8DD-47BA07A054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9891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Gifts Exercised in Love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13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666C2B-B683-8143-09F8-CAE9A179F1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M. Love will endure forever - 13:8-13.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   1. 13:10 but when the perfect comes, the 				   partial will </a:t>
            </a:r>
            <a:r>
              <a:rPr lang="en-US" sz="3200" u="sng" dirty="0"/>
              <a:t>pass</a:t>
            </a:r>
            <a:r>
              <a:rPr lang="en-US" sz="3200" dirty="0"/>
              <a:t> </a:t>
            </a:r>
            <a:r>
              <a:rPr lang="en-US" sz="3200" u="sng" dirty="0"/>
              <a:t>away</a:t>
            </a:r>
            <a:r>
              <a:rPr lang="en-US" sz="3200" dirty="0"/>
              <a:t>. 					     		  (Cp. 1 Cor 2:6; 6:13; 15:24-26)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b. So, rather than in pride, envy, anger, &amp; 	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division, our gifts should be used today 	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in </a:t>
            </a:r>
            <a:r>
              <a:rPr lang="en-US" sz="3200" u="sng" dirty="0"/>
              <a:t>love</a:t>
            </a:r>
            <a:r>
              <a:rPr lang="en-US" sz="3200" dirty="0"/>
              <a:t> to serve others &amp; to represent &amp; 	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</a:t>
            </a:r>
            <a:r>
              <a:rPr lang="en-US" sz="3200" u="sng" dirty="0"/>
              <a:t>glorify</a:t>
            </a:r>
            <a:r>
              <a:rPr lang="en-US" sz="3200" dirty="0"/>
              <a:t> Christ.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					</a:t>
            </a:r>
          </a:p>
          <a:p>
            <a:pPr algn="l">
              <a:buClr>
                <a:srgbClr val="00B0F0"/>
              </a:buClr>
            </a:pPr>
            <a:r>
              <a:rPr lang="en-US" sz="3200" u="sng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65355919"/>
      </p:ext>
    </p:extLst>
  </p:cSld>
  <p:clrMapOvr>
    <a:masterClrMapping/>
  </p:clrMapOvr>
  <p:transition spd="slow">
    <p:wipe/>
  </p:transition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5DF440-6D30-6D0D-6695-087970FF86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86038316-5A21-4D6D-ADB5-496077FA396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8DAAD83-5B20-F552-8676-FC6C733432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9891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Gifts Exercised in Love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13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600966-B9BD-697C-484B-1CDF306040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M. Love will endure forever - 13:8-13.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   2. 13:11 "When I became a man, I put away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	childish things"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892256698"/>
      </p:ext>
    </p:extLst>
  </p:cSld>
  <p:clrMapOvr>
    <a:masterClrMapping/>
  </p:clrMapOvr>
  <p:transition spd="slow">
    <p:wipe/>
  </p:transition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F282C4-B3EA-74C0-11DF-C14D98C8CF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AE04E6F3-8B10-9675-C50D-C5E7F379233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EC8D1F7-94F1-4FEB-BF8C-2B55887D73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9891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Gifts Exercised in Love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13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CDD28A-9D53-8BAF-2A23-9500F1FD9D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M. Love will endure forever - 13:8-13.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   2. 13:11 "When I became a man, I put away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	childish things"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- Let us have a </a:t>
            </a:r>
            <a:r>
              <a:rPr lang="en-US" sz="3200" u="sng" dirty="0"/>
              <a:t>mature</a:t>
            </a:r>
            <a:r>
              <a:rPr lang="en-US" sz="3200" dirty="0"/>
              <a:t> understanding and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use of our spiritual gifts with an eternal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	focus.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					</a:t>
            </a:r>
          </a:p>
          <a:p>
            <a:pPr algn="l">
              <a:buClr>
                <a:srgbClr val="00B0F0"/>
              </a:buClr>
            </a:pPr>
            <a:r>
              <a:rPr lang="en-US" sz="3200" u="sng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620256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0C211C-8F78-F752-1A2B-1B2F7E2910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2FAFFA52-3B21-7673-6915-5E1C7C9139A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051DD33-DCB2-FCE3-010E-FC6CC29D87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INTRO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9986F5-26B5-C427-58C5-C971403A43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marL="457200" indent="-457200" algn="l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dirty="0"/>
              <a:t>Overview: 1 Cor 12-14 are all </a:t>
            </a:r>
            <a:r>
              <a:rPr lang="en-US" sz="3200" u="sng" dirty="0"/>
              <a:t>one</a:t>
            </a:r>
            <a:r>
              <a:rPr lang="en-US" sz="3200" dirty="0"/>
              <a:t> argument. </a:t>
            </a:r>
          </a:p>
          <a:p>
            <a:pPr lvl="0" algn="l">
              <a:buClr>
                <a:srgbClr val="00B0F0"/>
              </a:buClr>
            </a:pPr>
            <a:r>
              <a:rPr lang="en-US" sz="3200" dirty="0"/>
              <a:t>1. 1 Cor 12 - </a:t>
            </a:r>
            <a:r>
              <a:rPr lang="en-US" sz="3200" i="1" dirty="0"/>
              <a:t>Description</a:t>
            </a:r>
            <a:r>
              <a:rPr lang="en-US" sz="3200" dirty="0"/>
              <a:t> of Gifts 							      - given </a:t>
            </a:r>
            <a:r>
              <a:rPr lang="en-US" sz="3200" u="sng" dirty="0"/>
              <a:t>by</a:t>
            </a:r>
            <a:r>
              <a:rPr lang="en-US" sz="3200" dirty="0"/>
              <a:t> God </a:t>
            </a:r>
            <a:r>
              <a:rPr lang="en-US" sz="3200" u="sng" dirty="0"/>
              <a:t>for</a:t>
            </a:r>
            <a:r>
              <a:rPr lang="en-US" sz="3200" dirty="0"/>
              <a:t> God.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92297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D21DFC-28A8-8298-6212-2E67BEE95B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37AF5B86-FDE4-F7D0-AE10-66945688B68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8F8A220-263D-F8B1-0461-F1269EEE3B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679891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Gifts Exercised in Love</a:t>
            </a:r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1 Cor 13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D5CE72-F296-2591-6BF6-1AC17F2E8D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algn="l">
              <a:buClr>
                <a:srgbClr val="00B0F0"/>
              </a:buClr>
            </a:pPr>
            <a:r>
              <a:rPr lang="en-US" sz="3200" dirty="0"/>
              <a:t>M. Love will endure forever - 13:8-13.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   3. In the eternal and perfect kingdom these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gifts will be done away (13:10), but love will </a:t>
            </a:r>
          </a:p>
          <a:p>
            <a:pPr algn="l">
              <a:buClr>
                <a:srgbClr val="00B0F0"/>
              </a:buClr>
            </a:pPr>
            <a:r>
              <a:rPr lang="en-US" sz="3200" dirty="0"/>
              <a:t>	remain because </a:t>
            </a:r>
            <a:r>
              <a:rPr lang="en-US" sz="3200" u="sng" dirty="0"/>
              <a:t>God</a:t>
            </a:r>
            <a:r>
              <a:rPr lang="en-US" sz="3200" dirty="0"/>
              <a:t> is eternally love.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					</a:t>
            </a:r>
          </a:p>
          <a:p>
            <a:pPr algn="l">
              <a:buClr>
                <a:srgbClr val="00B0F0"/>
              </a:buClr>
            </a:pPr>
            <a:r>
              <a:rPr lang="en-US" sz="3200" u="sng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r>
              <a:rPr lang="en-US" sz="3200" dirty="0"/>
              <a:t> </a:t>
            </a:r>
          </a:p>
          <a:p>
            <a:pPr lvl="0" algn="l">
              <a:buClr>
                <a:srgbClr val="00B0F0"/>
              </a:buClr>
            </a:pPr>
            <a:endParaRPr lang="en-US" sz="3200" dirty="0"/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006004549"/>
      </p:ext>
    </p:extLst>
  </p:cSld>
  <p:clrMapOvr>
    <a:masterClrMapping/>
  </p:clrMapOvr>
  <p:transition spd="slow">
    <p:wipe/>
  </p:transition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4C00B32-3A82-B96B-BA07-773440FDF6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0E652B8C-B1BB-316D-FFA4-DBB6C463BC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FA8F6085-868C-990C-EF3E-6316923ED22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89" t="18938" b="881"/>
          <a:stretch>
            <a:fillRect/>
          </a:stretch>
        </p:blipFill>
        <p:spPr>
          <a:xfrm>
            <a:off x="15" y="857257"/>
            <a:ext cx="9143985" cy="5143493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B9DB424C-DD5E-20AC-A375-9F3F36A4F9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943350"/>
            <a:ext cx="9144000" cy="2057402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3000">
                <a:schemeClr val="bg1">
                  <a:alpha val="25000"/>
                </a:schemeClr>
              </a:gs>
              <a:gs pos="59000">
                <a:schemeClr val="bg1">
                  <a:alpha val="35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BC21E5A-EB11-719C-5EB3-BA42FC520F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0031" y="5153585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pPr algn="l"/>
            <a:r>
              <a:rPr lang="en-US" sz="3600" dirty="0"/>
              <a:t>SPIRITUAL GIFTS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6E7922-669C-97CB-F7FB-84C0BAF9CB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40864" y="5153584"/>
            <a:ext cx="2556833" cy="712808"/>
          </a:xfrm>
        </p:spPr>
        <p:txBody>
          <a:bodyPr anchor="ctr">
            <a:normAutofit/>
          </a:bodyPr>
          <a:lstStyle/>
          <a:p>
            <a:pPr algn="r"/>
            <a:endParaRPr lang="en-US" sz="1425"/>
          </a:p>
        </p:txBody>
      </p:sp>
    </p:spTree>
    <p:extLst>
      <p:ext uri="{BB962C8B-B14F-4D97-AF65-F5344CB8AC3E}">
        <p14:creationId xmlns:p14="http://schemas.microsoft.com/office/powerpoint/2010/main" val="303366098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randomBar dir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8C8C1F-9FA1-63D5-0B9E-A32D3FF076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Jigsaw puzzles in plastic figures">
            <a:extLst>
              <a:ext uri="{FF2B5EF4-FFF2-40B4-BE49-F238E27FC236}">
                <a16:creationId xmlns:a16="http://schemas.microsoft.com/office/drawing/2014/main" id="{1FBF9F6C-DAD0-D8E5-23AA-2BA4BD173AE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89" t="18938" b="881"/>
          <a:stretch>
            <a:fillRect/>
          </a:stretch>
        </p:blipFill>
        <p:spPr>
          <a:xfrm>
            <a:off x="15" y="10090"/>
            <a:ext cx="9143985" cy="1400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14B5CB8-DD09-282D-8EFF-F5ACD249BF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677" y="192867"/>
            <a:ext cx="6151343" cy="720090"/>
          </a:xfrm>
          <a:ln>
            <a:noFill/>
          </a:ln>
        </p:spPr>
        <p:txBody>
          <a:bodyPr anchor="ctr">
            <a:normAutofit/>
          </a:bodyPr>
          <a:lstStyle/>
          <a:p>
            <a:br>
              <a:rPr lang="en-US" sz="4400" dirty="0">
                <a:solidFill>
                  <a:srgbClr val="FFFF00"/>
                </a:solidFill>
              </a:rPr>
            </a:br>
            <a:r>
              <a:rPr lang="en-US" sz="4400" dirty="0">
                <a:solidFill>
                  <a:srgbClr val="FFFF00"/>
                </a:solidFill>
              </a:rPr>
              <a:t>INTRO</a:t>
            </a:r>
            <a:endParaRPr lang="en-US" sz="4400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32B96C-ABE1-21E0-ED66-3ECF8C57F3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10160"/>
            <a:ext cx="9143985" cy="5447840"/>
          </a:xfrm>
        </p:spPr>
        <p:txBody>
          <a:bodyPr anchor="t">
            <a:normAutofit/>
          </a:bodyPr>
          <a:lstStyle/>
          <a:p>
            <a:pPr marL="457200" indent="-457200" algn="l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dirty="0"/>
              <a:t>Overview: 1 Cor 12-14 are all </a:t>
            </a:r>
            <a:r>
              <a:rPr lang="en-US" sz="3200" u="sng" dirty="0"/>
              <a:t>one</a:t>
            </a:r>
            <a:r>
              <a:rPr lang="en-US" sz="3200" dirty="0"/>
              <a:t> argument. </a:t>
            </a:r>
          </a:p>
          <a:p>
            <a:pPr lvl="0" algn="l">
              <a:buClr>
                <a:srgbClr val="00B0F0"/>
              </a:buClr>
            </a:pPr>
            <a:r>
              <a:rPr lang="en-US" sz="3200" dirty="0"/>
              <a:t>1. 1 Cor 12 - </a:t>
            </a:r>
            <a:r>
              <a:rPr lang="en-US" sz="3200" i="1" dirty="0"/>
              <a:t>Description</a:t>
            </a:r>
            <a:r>
              <a:rPr lang="en-US" sz="3200" dirty="0"/>
              <a:t> of Gifts 							      - given </a:t>
            </a:r>
            <a:r>
              <a:rPr lang="en-US" sz="3200" u="sng" dirty="0"/>
              <a:t>by</a:t>
            </a:r>
            <a:r>
              <a:rPr lang="en-US" sz="3200" dirty="0"/>
              <a:t> God </a:t>
            </a:r>
            <a:r>
              <a:rPr lang="en-US" sz="3200" u="sng" dirty="0"/>
              <a:t>for</a:t>
            </a:r>
            <a:r>
              <a:rPr lang="en-US" sz="3200" dirty="0"/>
              <a:t> God.</a:t>
            </a:r>
          </a:p>
          <a:p>
            <a:pPr lvl="0" algn="l">
              <a:buClr>
                <a:srgbClr val="00B0F0"/>
              </a:buClr>
            </a:pPr>
            <a:r>
              <a:rPr lang="en-US" sz="3200" dirty="0"/>
              <a:t>2. 1 Cor 13 - </a:t>
            </a:r>
            <a:r>
              <a:rPr lang="en-US" sz="3200" i="1" dirty="0"/>
              <a:t>Quality</a:t>
            </a:r>
            <a:r>
              <a:rPr lang="en-US" sz="3200" dirty="0"/>
              <a:t> of Gifts 									- All gifts are to be used in </a:t>
            </a:r>
            <a:r>
              <a:rPr lang="en-US" sz="3200" u="sng" dirty="0"/>
              <a:t>love</a:t>
            </a:r>
            <a:r>
              <a:rPr lang="en-US" sz="3200" dirty="0"/>
              <a:t>.</a:t>
            </a:r>
          </a:p>
          <a:p>
            <a:pPr algn="l">
              <a:buClr>
                <a:srgbClr val="00B0F0"/>
              </a:buClr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45984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3184</TotalTime>
  <Words>3807</Words>
  <Application>Microsoft Office PowerPoint</Application>
  <PresentationFormat>On-screen Show (4:3)</PresentationFormat>
  <Paragraphs>874</Paragraphs>
  <Slides>81</Slides>
  <Notes>79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81</vt:i4>
      </vt:variant>
    </vt:vector>
  </HeadingPairs>
  <TitlesOfParts>
    <vt:vector size="86" baseType="lpstr">
      <vt:lpstr>Aptos</vt:lpstr>
      <vt:lpstr>Arial</vt:lpstr>
      <vt:lpstr>Neue Haas Grotesk Text Pro</vt:lpstr>
      <vt:lpstr>Wingdings</vt:lpstr>
      <vt:lpstr>VanillaVTI</vt:lpstr>
      <vt:lpstr>SPIRITUAL GIFTS</vt:lpstr>
      <vt:lpstr> INTRO</vt:lpstr>
      <vt:lpstr> INTRO</vt:lpstr>
      <vt:lpstr> INTRO</vt:lpstr>
      <vt:lpstr> INTRO</vt:lpstr>
      <vt:lpstr> INTRO</vt:lpstr>
      <vt:lpstr> INTRO</vt:lpstr>
      <vt:lpstr> INTRO</vt:lpstr>
      <vt:lpstr> INTRO</vt:lpstr>
      <vt:lpstr> INTRO</vt:lpstr>
      <vt:lpstr> INTRO</vt:lpstr>
      <vt:lpstr> Description of Gifts  1 Cor 12</vt:lpstr>
      <vt:lpstr> Description of Gifts  1 Cor 12</vt:lpstr>
      <vt:lpstr> Description of Gifts  1 Cor 12</vt:lpstr>
      <vt:lpstr> Description of Gifts  1 Cor 12</vt:lpstr>
      <vt:lpstr> Description of Gifts  1 Cor 12</vt:lpstr>
      <vt:lpstr> Description of Gifts  1 Cor 12</vt:lpstr>
      <vt:lpstr> Description of Gifts  1 Cor 12</vt:lpstr>
      <vt:lpstr> Gifts Have Priority 1 Cor 12:28-31</vt:lpstr>
      <vt:lpstr> Gifts Have Priority 1 Cor 12:28-31</vt:lpstr>
      <vt:lpstr> Gifts Have Priority 1 Cor 12:28-31</vt:lpstr>
      <vt:lpstr> Gifts Have Priority 1 Cor 12:28-31</vt:lpstr>
      <vt:lpstr> Gifts Have Priority 1 Cor 12:28-31</vt:lpstr>
      <vt:lpstr> Gifts Have Priority 1 Cor 12:28-31</vt:lpstr>
      <vt:lpstr> Gifts Exercised in Love 1 Cor 13</vt:lpstr>
      <vt:lpstr> Gifts Exercised in Love 1 Cor 13</vt:lpstr>
      <vt:lpstr> Gifts Exercised in Love 1 Cor 13</vt:lpstr>
      <vt:lpstr> Gifts Exercised in Love 1 Cor 13</vt:lpstr>
      <vt:lpstr> Gifts Exercised in Love 1 Cor 13</vt:lpstr>
      <vt:lpstr> Gifts Exercised in Love 1 Cor 13</vt:lpstr>
      <vt:lpstr> Gifts Exercised in Love 1 Cor 13</vt:lpstr>
      <vt:lpstr> Gifts Exercised in Love 1 Cor 13</vt:lpstr>
      <vt:lpstr> Gifts Exercised in Love 1 Cor 13</vt:lpstr>
      <vt:lpstr> Gifts Exercised in Love 1 Cor 13</vt:lpstr>
      <vt:lpstr> Gifts Exercised in Love 1 Cor 13</vt:lpstr>
      <vt:lpstr> Gifts Exercised in Love 1 Cor 13</vt:lpstr>
      <vt:lpstr> Gifts Exercised in Love 1 Cor 13</vt:lpstr>
      <vt:lpstr> Gifts Exercised in Love 1 Cor 13</vt:lpstr>
      <vt:lpstr> Gifts Exercised in Love 1 Cor 13</vt:lpstr>
      <vt:lpstr> Gifts Exercised in Love 1 Cor 13</vt:lpstr>
      <vt:lpstr> Gifts Exercised in Love 1 Cor 13</vt:lpstr>
      <vt:lpstr> Gifts Exercised in Love 1 Cor 13</vt:lpstr>
      <vt:lpstr> Gifts Exercised in Love 1 Cor 13</vt:lpstr>
      <vt:lpstr> Gifts Exercised in Love 1 Cor 13</vt:lpstr>
      <vt:lpstr> Gifts Exercised in Love 1 Cor 13</vt:lpstr>
      <vt:lpstr> Gifts Exercised in Love 1 Cor 13</vt:lpstr>
      <vt:lpstr> Gifts Exercised in Love 1 Cor 13</vt:lpstr>
      <vt:lpstr> Gifts Exercised in Love 1 Cor 13</vt:lpstr>
      <vt:lpstr> Gifts Exercised in Love 1 Cor 13</vt:lpstr>
      <vt:lpstr> Gifts Exercised in Love 1 Cor 13</vt:lpstr>
      <vt:lpstr> Gifts Exercised in Love 1 Cor 13</vt:lpstr>
      <vt:lpstr> Gifts Exercised in Love 1 Cor 13</vt:lpstr>
      <vt:lpstr> Gifts Exercised in Love 1 Cor 13</vt:lpstr>
      <vt:lpstr> Gifts Exercised in Love 1 Cor 13</vt:lpstr>
      <vt:lpstr> Gifts Exercised in Love 1 Cor 13</vt:lpstr>
      <vt:lpstr> Gifts Exercised in Love 1 Cor 13</vt:lpstr>
      <vt:lpstr> Gifts Exercised in Love 1 Cor 13</vt:lpstr>
      <vt:lpstr> Gifts Exercised in Love 1 Cor 13</vt:lpstr>
      <vt:lpstr> Gifts Exercised in Love 1 Cor 13</vt:lpstr>
      <vt:lpstr> Gifts Exercised in Love 1 Cor 13</vt:lpstr>
      <vt:lpstr> Gifts Exercised in Love 1 Cor 13</vt:lpstr>
      <vt:lpstr> Gifts Exercised in Love 1 Cor 13</vt:lpstr>
      <vt:lpstr> Gifts Exercised in Love 1 Cor 13</vt:lpstr>
      <vt:lpstr> Gifts Exercised in Love 1 Cor 13</vt:lpstr>
      <vt:lpstr> Gifts Exercised in Love 1 Cor 13</vt:lpstr>
      <vt:lpstr> Gifts Exercised in Love 1 Cor 13</vt:lpstr>
      <vt:lpstr> Gifts Exercised in Love 1 Cor 13</vt:lpstr>
      <vt:lpstr> Gifts Exercised in Love 1 Cor 13</vt:lpstr>
      <vt:lpstr> Gifts Exercised in Love 1 Cor 13</vt:lpstr>
      <vt:lpstr> Gifts Exercised in Love 1 Cor 13</vt:lpstr>
      <vt:lpstr> Gifts Exercised in Love 1 Cor 13</vt:lpstr>
      <vt:lpstr> Gifts Exercised in Love 1 Cor 13</vt:lpstr>
      <vt:lpstr> Gifts Exercised in Love 1 Cor 13</vt:lpstr>
      <vt:lpstr> Gifts Exercised in Love 1 Cor 13</vt:lpstr>
      <vt:lpstr> Gifts Exercised in Love 1 Cor 13</vt:lpstr>
      <vt:lpstr> Gifts Exercised in Love 1 Cor 13</vt:lpstr>
      <vt:lpstr> Gifts Exercised in Love 1 Cor 13</vt:lpstr>
      <vt:lpstr> Gifts Exercised in Love 1 Cor 13</vt:lpstr>
      <vt:lpstr> Gifts Exercised in Love 1 Cor 13</vt:lpstr>
      <vt:lpstr> Gifts Exercised in Love 1 Cor 13</vt:lpstr>
      <vt:lpstr>SPIRITUAL GIFTS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SPIRITUAL GIFTS</dc:title>
  <dc:creator>Paul Vanaman</dc:creator>
  <cp:lastModifiedBy>MRMS Admin</cp:lastModifiedBy>
  <cp:revision>50</cp:revision>
  <dcterms:created xsi:type="dcterms:W3CDTF">2026-01-29T15:58:43Z</dcterms:created>
  <dcterms:modified xsi:type="dcterms:W3CDTF">2026-02-04T21:41:24Z</dcterms:modified>
</cp:coreProperties>
</file>